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purl.oclc.org/ooxml/officeDocument/relationships/extendedProperties" Target="docProps/app.xml"/><Relationship Id="rId2" Type="http://schemas.openxmlformats.org/package/2006/relationships/metadata/core-properties" Target="docProps/core.xml"/><Relationship Id="rId1" Type="http://purl.oclc.org/ooxml/officeDocument/relationships/officeDocument" Target="ppt/presentation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trictFirstAndLastChars="0" saveSubsetFonts="1" conformance="strict">
  <p:sldMasterIdLst>
    <p:sldMasterId id="2147484530" r:id="rId1"/>
  </p:sldMasterIdLst>
  <p:notesMasterIdLst>
    <p:notesMasterId r:id="rId68"/>
  </p:notesMasterIdLst>
  <p:handoutMasterIdLst>
    <p:handoutMasterId r:id="rId69"/>
  </p:handoutMasterIdLst>
  <p:sldIdLst>
    <p:sldId id="1394" r:id="rId2"/>
    <p:sldId id="1396" r:id="rId3"/>
    <p:sldId id="1393" r:id="rId4"/>
    <p:sldId id="1519" r:id="rId5"/>
    <p:sldId id="1516" r:id="rId6"/>
    <p:sldId id="1456" r:id="rId7"/>
    <p:sldId id="1457" r:id="rId8"/>
    <p:sldId id="1513" r:id="rId9"/>
    <p:sldId id="1547" r:id="rId10"/>
    <p:sldId id="1496" r:id="rId11"/>
    <p:sldId id="1401" r:id="rId12"/>
    <p:sldId id="1337" r:id="rId13"/>
    <p:sldId id="1351" r:id="rId14"/>
    <p:sldId id="1353" r:id="rId15"/>
    <p:sldId id="1355" r:id="rId16"/>
    <p:sldId id="1356" r:id="rId17"/>
    <p:sldId id="1390" r:id="rId18"/>
    <p:sldId id="1359" r:id="rId19"/>
    <p:sldId id="1360" r:id="rId20"/>
    <p:sldId id="1515" r:id="rId21"/>
    <p:sldId id="1361" r:id="rId22"/>
    <p:sldId id="1534" r:id="rId23"/>
    <p:sldId id="1535" r:id="rId24"/>
    <p:sldId id="1536" r:id="rId25"/>
    <p:sldId id="1537" r:id="rId26"/>
    <p:sldId id="1405" r:id="rId27"/>
    <p:sldId id="1424" r:id="rId28"/>
    <p:sldId id="1409" r:id="rId29"/>
    <p:sldId id="1550" r:id="rId30"/>
    <p:sldId id="1417" r:id="rId31"/>
    <p:sldId id="1426" r:id="rId32"/>
    <p:sldId id="1442" r:id="rId33"/>
    <p:sldId id="1437" r:id="rId34"/>
    <p:sldId id="1540" r:id="rId35"/>
    <p:sldId id="1438" r:id="rId36"/>
    <p:sldId id="1448" r:id="rId37"/>
    <p:sldId id="1462" r:id="rId38"/>
    <p:sldId id="1472" r:id="rId39"/>
    <p:sldId id="1552" r:id="rId40"/>
    <p:sldId id="1485" r:id="rId41"/>
    <p:sldId id="1475" r:id="rId42"/>
    <p:sldId id="1430" r:id="rId43"/>
    <p:sldId id="1505" r:id="rId44"/>
    <p:sldId id="1497" r:id="rId45"/>
    <p:sldId id="1512" r:id="rId46"/>
    <p:sldId id="1460" r:id="rId47"/>
    <p:sldId id="1526" r:id="rId48"/>
    <p:sldId id="1343" r:id="rId49"/>
    <p:sldId id="1545" r:id="rId50"/>
    <p:sldId id="264" r:id="rId51"/>
    <p:sldId id="1344" r:id="rId52"/>
    <p:sldId id="1476" r:id="rId53"/>
    <p:sldId id="260" r:id="rId54"/>
    <p:sldId id="1541" r:id="rId55"/>
    <p:sldId id="1544" r:id="rId56"/>
    <p:sldId id="1543" r:id="rId57"/>
    <p:sldId id="1194" r:id="rId58"/>
    <p:sldId id="1530" r:id="rId59"/>
    <p:sldId id="1532" r:id="rId60"/>
    <p:sldId id="1554" r:id="rId61"/>
    <p:sldId id="1523" r:id="rId62"/>
    <p:sldId id="1465" r:id="rId63"/>
    <p:sldId id="1520" r:id="rId64"/>
    <p:sldId id="2080" r:id="rId65"/>
    <p:sldId id="2081" r:id="rId66"/>
    <p:sldId id="1549" r:id="rId67"/>
  </p:sldIdLst>
  <p:sldSz cx="9144000" cy="6858000" type="letter"/>
  <p:notesSz cx="7010400" cy="9296400"/>
  <p:defaultTextStyle>
    <a:defPPr>
      <a:defRPr lang="en-GB"/>
    </a:defPPr>
    <a:lvl1pPr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%"/>
      </a:spcBef>
      <a:spcAft>
        <a:spcPct val="0%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6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0033CC"/>
    <a:srgbClr val="35FBE8"/>
    <a:srgbClr val="FFFF00"/>
    <a:srgbClr val="CCCC00"/>
    <a:srgbClr val="790015"/>
    <a:srgbClr val="FFFF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 lastView="sldSorterView">
  <p:normalViewPr>
    <p:restoredLeft sz="15.62%" autoAdjust="0"/>
    <p:restoredTop sz="94.29%" autoAdjust="0"/>
  </p:normalViewPr>
  <p:slideViewPr>
    <p:cSldViewPr>
      <p:cViewPr>
        <p:scale>
          <a:sx n="45" d="100"/>
          <a:sy n="45" d="100"/>
        </p:scale>
        <p:origin x="1900" y="576"/>
      </p:cViewPr>
      <p:guideLst>
        <p:guide orient="horz" pos="2016"/>
        <p:guide pos="3024"/>
      </p:guideLst>
    </p:cSldViewPr>
  </p:slideViewPr>
  <p:outlineViewPr>
    <p:cViewPr>
      <p:scale>
        <a:sx n="33" d="100"/>
        <a:sy n="33" d="100"/>
      </p:scale>
      <p:origin x="0" y="-13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0628"/>
    </p:cViewPr>
  </p:sorterViewPr>
  <p:notesViewPr>
    <p:cSldViewPr>
      <p:cViewPr>
        <p:scale>
          <a:sx n="98" d="100"/>
          <a:sy n="98" d="100"/>
        </p:scale>
        <p:origin x="1628" y="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purl.oclc.org/ooxml/officeDocument/relationships/slide" Target="slides/slide25.xml"/><Relationship Id="rId21" Type="http://purl.oclc.org/ooxml/officeDocument/relationships/slide" Target="slides/slide20.xml"/><Relationship Id="rId42" Type="http://purl.oclc.org/ooxml/officeDocument/relationships/slide" Target="slides/slide41.xml"/><Relationship Id="rId47" Type="http://purl.oclc.org/ooxml/officeDocument/relationships/slide" Target="slides/slide46.xml"/><Relationship Id="rId63" Type="http://purl.oclc.org/ooxml/officeDocument/relationships/slide" Target="slides/slide62.xml"/><Relationship Id="rId68" Type="http://purl.oclc.org/ooxml/officeDocument/relationships/notesMaster" Target="notesMasters/notesMaster1.xml"/><Relationship Id="rId2" Type="http://purl.oclc.org/ooxml/officeDocument/relationships/slide" Target="slides/slide1.xml"/><Relationship Id="rId16" Type="http://purl.oclc.org/ooxml/officeDocument/relationships/slide" Target="slides/slide15.xml"/><Relationship Id="rId29" Type="http://purl.oclc.org/ooxml/officeDocument/relationships/slide" Target="slides/slide28.xml"/><Relationship Id="rId11" Type="http://purl.oclc.org/ooxml/officeDocument/relationships/slide" Target="slides/slide10.xml"/><Relationship Id="rId24" Type="http://purl.oclc.org/ooxml/officeDocument/relationships/slide" Target="slides/slide23.xml"/><Relationship Id="rId32" Type="http://purl.oclc.org/ooxml/officeDocument/relationships/slide" Target="slides/slide31.xml"/><Relationship Id="rId37" Type="http://purl.oclc.org/ooxml/officeDocument/relationships/slide" Target="slides/slide36.xml"/><Relationship Id="rId40" Type="http://purl.oclc.org/ooxml/officeDocument/relationships/slide" Target="slides/slide39.xml"/><Relationship Id="rId45" Type="http://purl.oclc.org/ooxml/officeDocument/relationships/slide" Target="slides/slide44.xml"/><Relationship Id="rId53" Type="http://purl.oclc.org/ooxml/officeDocument/relationships/slide" Target="slides/slide52.xml"/><Relationship Id="rId58" Type="http://purl.oclc.org/ooxml/officeDocument/relationships/slide" Target="slides/slide57.xml"/><Relationship Id="rId66" Type="http://purl.oclc.org/ooxml/officeDocument/relationships/slide" Target="slides/slide65.xml"/><Relationship Id="rId5" Type="http://purl.oclc.org/ooxml/officeDocument/relationships/slide" Target="slides/slide4.xml"/><Relationship Id="rId61" Type="http://purl.oclc.org/ooxml/officeDocument/relationships/slide" Target="slides/slide60.xml"/><Relationship Id="rId19" Type="http://purl.oclc.org/ooxml/officeDocument/relationships/slide" Target="slides/slide18.xml"/><Relationship Id="rId14" Type="http://purl.oclc.org/ooxml/officeDocument/relationships/slide" Target="slides/slide13.xml"/><Relationship Id="rId22" Type="http://purl.oclc.org/ooxml/officeDocument/relationships/slide" Target="slides/slide21.xml"/><Relationship Id="rId27" Type="http://purl.oclc.org/ooxml/officeDocument/relationships/slide" Target="slides/slide26.xml"/><Relationship Id="rId30" Type="http://purl.oclc.org/ooxml/officeDocument/relationships/slide" Target="slides/slide29.xml"/><Relationship Id="rId35" Type="http://purl.oclc.org/ooxml/officeDocument/relationships/slide" Target="slides/slide34.xml"/><Relationship Id="rId43" Type="http://purl.oclc.org/ooxml/officeDocument/relationships/slide" Target="slides/slide42.xml"/><Relationship Id="rId48" Type="http://purl.oclc.org/ooxml/officeDocument/relationships/slide" Target="slides/slide47.xml"/><Relationship Id="rId56" Type="http://purl.oclc.org/ooxml/officeDocument/relationships/slide" Target="slides/slide55.xml"/><Relationship Id="rId64" Type="http://purl.oclc.org/ooxml/officeDocument/relationships/slide" Target="slides/slide63.xml"/><Relationship Id="rId69" Type="http://purl.oclc.org/ooxml/officeDocument/relationships/handoutMaster" Target="handoutMasters/handoutMaster1.xml"/><Relationship Id="rId8" Type="http://purl.oclc.org/ooxml/officeDocument/relationships/slide" Target="slides/slide7.xml"/><Relationship Id="rId51" Type="http://purl.oclc.org/ooxml/officeDocument/relationships/slide" Target="slides/slide50.xml"/><Relationship Id="rId72" Type="http://purl.oclc.org/ooxml/officeDocument/relationships/theme" Target="theme/theme1.xml"/><Relationship Id="rId3" Type="http://purl.oclc.org/ooxml/officeDocument/relationships/slide" Target="slides/slide2.xml"/><Relationship Id="rId12" Type="http://purl.oclc.org/ooxml/officeDocument/relationships/slide" Target="slides/slide11.xml"/><Relationship Id="rId17" Type="http://purl.oclc.org/ooxml/officeDocument/relationships/slide" Target="slides/slide16.xml"/><Relationship Id="rId25" Type="http://purl.oclc.org/ooxml/officeDocument/relationships/slide" Target="slides/slide24.xml"/><Relationship Id="rId33" Type="http://purl.oclc.org/ooxml/officeDocument/relationships/slide" Target="slides/slide32.xml"/><Relationship Id="rId38" Type="http://purl.oclc.org/ooxml/officeDocument/relationships/slide" Target="slides/slide37.xml"/><Relationship Id="rId46" Type="http://purl.oclc.org/ooxml/officeDocument/relationships/slide" Target="slides/slide45.xml"/><Relationship Id="rId59" Type="http://purl.oclc.org/ooxml/officeDocument/relationships/slide" Target="slides/slide58.xml"/><Relationship Id="rId67" Type="http://purl.oclc.org/ooxml/officeDocument/relationships/slide" Target="slides/slide66.xml"/><Relationship Id="rId20" Type="http://purl.oclc.org/ooxml/officeDocument/relationships/slide" Target="slides/slide19.xml"/><Relationship Id="rId41" Type="http://purl.oclc.org/ooxml/officeDocument/relationships/slide" Target="slides/slide40.xml"/><Relationship Id="rId54" Type="http://purl.oclc.org/ooxml/officeDocument/relationships/slide" Target="slides/slide53.xml"/><Relationship Id="rId62" Type="http://purl.oclc.org/ooxml/officeDocument/relationships/slide" Target="slides/slide61.xml"/><Relationship Id="rId70" Type="http://purl.oclc.org/ooxml/officeDocument/relationships/presProps" Target="presProps.xml"/><Relationship Id="rId1" Type="http://purl.oclc.org/ooxml/officeDocument/relationships/slideMaster" Target="slideMasters/slideMaster1.xml"/><Relationship Id="rId6" Type="http://purl.oclc.org/ooxml/officeDocument/relationships/slide" Target="slides/slide5.xml"/><Relationship Id="rId15" Type="http://purl.oclc.org/ooxml/officeDocument/relationships/slide" Target="slides/slide14.xml"/><Relationship Id="rId23" Type="http://purl.oclc.org/ooxml/officeDocument/relationships/slide" Target="slides/slide22.xml"/><Relationship Id="rId28" Type="http://purl.oclc.org/ooxml/officeDocument/relationships/slide" Target="slides/slide27.xml"/><Relationship Id="rId36" Type="http://purl.oclc.org/ooxml/officeDocument/relationships/slide" Target="slides/slide35.xml"/><Relationship Id="rId49" Type="http://purl.oclc.org/ooxml/officeDocument/relationships/slide" Target="slides/slide48.xml"/><Relationship Id="rId57" Type="http://purl.oclc.org/ooxml/officeDocument/relationships/slide" Target="slides/slide56.xml"/><Relationship Id="rId10" Type="http://purl.oclc.org/ooxml/officeDocument/relationships/slide" Target="slides/slide9.xml"/><Relationship Id="rId31" Type="http://purl.oclc.org/ooxml/officeDocument/relationships/slide" Target="slides/slide30.xml"/><Relationship Id="rId44" Type="http://purl.oclc.org/ooxml/officeDocument/relationships/slide" Target="slides/slide43.xml"/><Relationship Id="rId52" Type="http://purl.oclc.org/ooxml/officeDocument/relationships/slide" Target="slides/slide51.xml"/><Relationship Id="rId60" Type="http://purl.oclc.org/ooxml/officeDocument/relationships/slide" Target="slides/slide59.xml"/><Relationship Id="rId65" Type="http://purl.oclc.org/ooxml/officeDocument/relationships/slide" Target="slides/slide64.xml"/><Relationship Id="rId73" Type="http://purl.oclc.org/ooxml/officeDocument/relationships/tableStyles" Target="tableStyles.xml"/><Relationship Id="rId4" Type="http://purl.oclc.org/ooxml/officeDocument/relationships/slide" Target="slides/slide3.xml"/><Relationship Id="rId9" Type="http://purl.oclc.org/ooxml/officeDocument/relationships/slide" Target="slides/slide8.xml"/><Relationship Id="rId13" Type="http://purl.oclc.org/ooxml/officeDocument/relationships/slide" Target="slides/slide12.xml"/><Relationship Id="rId18" Type="http://purl.oclc.org/ooxml/officeDocument/relationships/slide" Target="slides/slide17.xml"/><Relationship Id="rId39" Type="http://purl.oclc.org/ooxml/officeDocument/relationships/slide" Target="slides/slide38.xml"/><Relationship Id="rId34" Type="http://purl.oclc.org/ooxml/officeDocument/relationships/slide" Target="slides/slide33.xml"/><Relationship Id="rId50" Type="http://purl.oclc.org/ooxml/officeDocument/relationships/slide" Target="slides/slide49.xml"/><Relationship Id="rId55" Type="http://purl.oclc.org/ooxml/officeDocument/relationships/slide" Target="slides/slide54.xml"/><Relationship Id="rId7" Type="http://purl.oclc.org/ooxml/officeDocument/relationships/slide" Target="slides/slide6.xml"/><Relationship Id="rId71" Type="http://purl.oclc.org/ooxml/officeDocument/relationships/viewProps" Target="viewProps.xml"/></Relationships>
</file>

<file path=ppt/diagrams/_rels/data9.xml.rels><?xml version="1.0" encoding="UTF-8" standalone="yes"?>
<Relationships xmlns="http://schemas.openxmlformats.org/package/2006/relationships"><Relationship Id="rId1" Type="http://purl.oclc.org/ooxml/officeDocument/relationships/image" Target="../media/image13.png"/></Relationships>
</file>

<file path=ppt/diagrams/_rels/drawing9.xml.rels><?xml version="1.0" encoding="UTF-8" standalone="yes"?>
<Relationships xmlns="http://schemas.openxmlformats.org/package/2006/relationships"><Relationship Id="rId1" Type="http://purl.oclc.org/ooxml/officeDocument/relationships/image" Target="../media/image13.png"/></Relationships>
</file>

<file path=ppt/diagrams/colors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purl.oclc.org/ooxml/drawingml/diagram" xmlns:a="http://purl.oclc.org/ooxml/drawingml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%"/>
      </a:schemeClr>
    </dgm:fillClrLst>
    <dgm:linClrLst meth="repeat">
      <a:schemeClr val="accent2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%"/>
        <a:tint val="40%"/>
      </a:schemeClr>
    </dgm:fillClrLst>
    <dgm:linClrLst meth="repeat">
      <a:schemeClr val="accent2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%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%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%"/>
        <a:alpha val="40%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purl.oclc.org/ooxml/drawingml/diagram" xmlns:a="http://purl.oclc.org/ooxml/drawingml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%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%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%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%"/>
      </a:schemeClr>
    </dgm:fillClrLst>
    <dgm:linClrLst meth="repeat">
      <a:schemeClr val="accent1">
        <a:tint val="60%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%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%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%"/>
        <a:tint val="40%"/>
      </a:schemeClr>
    </dgm:fillClrLst>
    <dgm:linClrLst meth="repeat">
      <a:schemeClr val="accent1">
        <a:alpha val="90%"/>
        <a:tint val="40%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%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%"/>
        <a:alpha val="40%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%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%"/>
      </a:schemeClr>
    </dgm:fillClrLst>
    <dgm:linClrLst meth="repeat">
      <a:schemeClr val="dk1">
        <a:alpha val="0%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Not-for-Profit and Voluntary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Promoting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Advocating for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Providing Services 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BF72DA66-9545-4F63-B011-365F727D50E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Maintaining Independence</a:t>
          </a:r>
        </a:p>
      </dgm:t>
    </dgm:pt>
    <dgm:pt modelId="{8B5496AA-B3FC-4C53-B009-DC2D39F6A39C}" type="parTrans" cxnId="{E48A7045-5F3B-4953-B0C2-1465D975E108}">
      <dgm:prSet/>
      <dgm:spPr/>
      <dgm:t>
        <a:bodyPr/>
        <a:lstStyle/>
        <a:p>
          <a:endParaRPr lang="en-US"/>
        </a:p>
      </dgm:t>
    </dgm:pt>
    <dgm:pt modelId="{CBBABB64-5743-4B78-8BBB-20C3B35C4F9C}" type="sibTrans" cxnId="{E48A7045-5F3B-4953-B0C2-1465D975E108}">
      <dgm:prSet/>
      <dgm:spPr/>
      <dgm:t>
        <a:bodyPr/>
        <a:lstStyle/>
        <a:p>
          <a:endParaRPr lang="en-US"/>
        </a:p>
      </dgm:t>
    </dgm:pt>
    <dgm:pt modelId="{E8D9160D-0FDC-43C5-96E9-1CA54EEDAA8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Educating for its </a:t>
          </a:r>
          <a:r>
            <a:rPr lang="en-GB" altLang="en-US" sz="3600" b="1" dirty="0">
              <a:solidFill>
                <a:schemeClr val="tx1"/>
              </a:solidFill>
            </a:rPr>
            <a:t>Vision</a:t>
          </a:r>
          <a:endParaRPr lang="en-US" sz="3600" b="1" dirty="0">
            <a:solidFill>
              <a:schemeClr val="tx1"/>
            </a:solidFill>
          </a:endParaRPr>
        </a:p>
      </dgm:t>
    </dgm:pt>
    <dgm:pt modelId="{F2388CC8-9EA5-4223-8433-F6F11A8C109C}" type="parTrans" cxnId="{21050800-EB8B-4EC7-9354-72378A092C4A}">
      <dgm:prSet/>
      <dgm:spPr/>
      <dgm:t>
        <a:bodyPr/>
        <a:lstStyle/>
        <a:p>
          <a:endParaRPr lang="en-US"/>
        </a:p>
      </dgm:t>
    </dgm:pt>
    <dgm:pt modelId="{D5635937-5E41-4D7B-928D-17DF17C41BA0}" type="sibTrans" cxnId="{21050800-EB8B-4EC7-9354-72378A092C4A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6" custAng="0" custScaleX="128.734%" custScaleY="112.263%" custRadScaleRad="88.666%" custRadScaleInc="-3.074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Ang="0" custLinFactNeighborX="-1.723%"/>
      <dgm:spPr/>
    </dgm:pt>
    <dgm:pt modelId="{2ADCC76B-4F03-406D-BAC3-A2ECFCC042B1}" type="pres">
      <dgm:prSet presAssocID="{D6F55DD7-E862-4611-BF87-16FBEA3D1078}" presName="nodeFollowingNodes" presStyleLbl="node1" presStyleIdx="1" presStyleCnt="6" custScaleX="100.764%" custScaleY="115.661%" custRadScaleRad="119.254%" custRadScaleInc="24.951%">
        <dgm:presLayoutVars>
          <dgm:bulletEnabled val="1"/>
        </dgm:presLayoutVars>
      </dgm:prSet>
      <dgm:spPr/>
    </dgm:pt>
    <dgm:pt modelId="{E5606CF3-21DC-4DCF-8F3D-FC8910A4EB53}" type="pres">
      <dgm:prSet presAssocID="{E8D9160D-0FDC-43C5-96E9-1CA54EEDAA8A}" presName="nodeFollowingNodes" presStyleLbl="node1" presStyleIdx="2" presStyleCnt="6" custScaleX="117.675%" custScaleY="116.853%" custRadScaleRad="120.363%" custRadScaleInc="-21.854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6" custScaleX="107.299%" custScaleY="114.904%" custRadScaleRad="119.203%" custRadScaleInc="138.466%">
        <dgm:presLayoutVars>
          <dgm:bulletEnabled val="1"/>
        </dgm:presLayoutVars>
      </dgm:prSet>
      <dgm:spPr/>
    </dgm:pt>
    <dgm:pt modelId="{5FF67957-A209-4578-ADF8-9A2DE6689C3B}" type="pres">
      <dgm:prSet presAssocID="{BF72DA66-9545-4F63-B011-365F727D50E7}" presName="nodeFollowingNodes" presStyleLbl="node1" presStyleIdx="4" presStyleCnt="6" custScaleX="119.788%" custScaleY="112.387%" custRadScaleRad="94.78%" custRadScaleInc="-112.75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5" presStyleCnt="6" custScaleX="99.512%" custScaleY="114.488%" custRadScaleRad="124.192%" custRadScaleInc="-28.823%">
        <dgm:presLayoutVars>
          <dgm:bulletEnabled val="1"/>
        </dgm:presLayoutVars>
      </dgm:prSet>
      <dgm:spPr/>
    </dgm:pt>
  </dgm:ptLst>
  <dgm:cxnLst>
    <dgm:cxn modelId="{21050800-EB8B-4EC7-9354-72378A092C4A}" srcId="{58DF6B06-DB8A-43BC-80C8-22031A117DC1}" destId="{E8D9160D-0FDC-43C5-96E9-1CA54EEDAA8A}" srcOrd="2" destOrd="0" parTransId="{F2388CC8-9EA5-4223-8433-F6F11A8C109C}" sibTransId="{D5635937-5E41-4D7B-928D-17DF17C41BA0}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2845F722-50D5-4519-BD80-28CC61A55E41}" type="presOf" srcId="{0E930B8A-311B-464B-87AE-0248EEA41B16}" destId="{48C0966E-CA07-48D8-84C5-796DB74F9AC3}" srcOrd="0" destOrd="0" presId="urn:microsoft.com/office/officeart/2005/8/layout/cycle3"/>
    <dgm:cxn modelId="{64C6C62A-C426-4A47-8B2E-5EA34FD94106}" type="presOf" srcId="{BF72DA66-9545-4F63-B011-365F727D50E7}" destId="{5FF67957-A209-4578-ADF8-9A2DE6689C3B}" srcOrd="0" destOrd="0" presId="urn:microsoft.com/office/officeart/2005/8/layout/cycle3"/>
    <dgm:cxn modelId="{E48A7045-5F3B-4953-B0C2-1465D975E108}" srcId="{58DF6B06-DB8A-43BC-80C8-22031A117DC1}" destId="{BF72DA66-9545-4F63-B011-365F727D50E7}" srcOrd="4" destOrd="0" parTransId="{8B5496AA-B3FC-4C53-B009-DC2D39F6A39C}" sibTransId="{CBBABB64-5743-4B78-8BBB-20C3B35C4F9C}"/>
    <dgm:cxn modelId="{5F8B0766-0730-4D38-BA4C-7354435B6537}" type="presOf" srcId="{7B472FE6-C20B-42B9-970B-23DE301CB4E6}" destId="{DEE60B5A-8CB7-47E2-8A38-C2EE2E61BD52}" srcOrd="0" destOrd="0" presId="urn:microsoft.com/office/officeart/2005/8/layout/cycle3"/>
    <dgm:cxn modelId="{9710826C-247D-41C2-817F-31AEF63DFA02}" type="presOf" srcId="{E8D9160D-0FDC-43C5-96E9-1CA54EEDAA8A}" destId="{E5606CF3-21DC-4DCF-8F3D-FC8910A4EB53}" srcOrd="0" destOrd="0" presId="urn:microsoft.com/office/officeart/2005/8/layout/cycle3"/>
    <dgm:cxn modelId="{4CBE7B70-84A0-4B13-986C-4E3F10883EBA}" type="presOf" srcId="{D6F55DD7-E862-4611-BF87-16FBEA3D1078}" destId="{2ADCC76B-4F03-406D-BAC3-A2ECFCC042B1}" srcOrd="0" destOrd="0" presId="urn:microsoft.com/office/officeart/2005/8/layout/cycle3"/>
    <dgm:cxn modelId="{49FE9773-7DEA-46C8-B19D-BC2D5193A3E4}" type="presOf" srcId="{2438678C-810D-44FE-91CF-41B0225E1952}" destId="{F90E2776-50AB-4793-8F78-365A0754FA22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DC71B97A-F2FE-42FE-8BFE-5FBB0E6C7D3D}" type="presOf" srcId="{8F7D1A0D-3595-4672-97D1-34C0C0280D67}" destId="{011A6511-96A7-4551-A908-2BD8C5907BDF}" srcOrd="0" destOrd="0" presId="urn:microsoft.com/office/officeart/2005/8/layout/cycle3"/>
    <dgm:cxn modelId="{5BC2357D-4B76-46AB-A98B-A33E77EDF20E}" type="presOf" srcId="{58DF6B06-DB8A-43BC-80C8-22031A117DC1}" destId="{C070B6A5-388A-4374-A61A-E80B36A4AA8D}" srcOrd="0" destOrd="0" presId="urn:microsoft.com/office/officeart/2005/8/layout/cycle3"/>
    <dgm:cxn modelId="{6A23A67F-4D97-45F0-B9ED-BE571F7928BC}" srcId="{58DF6B06-DB8A-43BC-80C8-22031A117DC1}" destId="{2438678C-810D-44FE-91CF-41B0225E1952}" srcOrd="5" destOrd="0" parTransId="{AB0810B0-737D-4739-915B-02639EE77DA7}" sibTransId="{198F4067-B1FA-45A1-88B8-BC237A370CC9}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2C7A8D32-E450-4E68-BC2B-1494F84821BD}" type="presParOf" srcId="{C070B6A5-388A-4374-A61A-E80B36A4AA8D}" destId="{07FA1EB5-7580-468F-A440-21D33206DD10}" srcOrd="0" destOrd="0" presId="urn:microsoft.com/office/officeart/2005/8/layout/cycle3"/>
    <dgm:cxn modelId="{002B3146-6170-47D2-B0E4-7DA1C77C416F}" type="presParOf" srcId="{07FA1EB5-7580-468F-A440-21D33206DD10}" destId="{011A6511-96A7-4551-A908-2BD8C5907BDF}" srcOrd="0" destOrd="0" presId="urn:microsoft.com/office/officeart/2005/8/layout/cycle3"/>
    <dgm:cxn modelId="{9C7BA6AA-49D9-414B-A84F-A41F259957BE}" type="presParOf" srcId="{07FA1EB5-7580-468F-A440-21D33206DD10}" destId="{DEE60B5A-8CB7-47E2-8A38-C2EE2E61BD52}" srcOrd="1" destOrd="0" presId="urn:microsoft.com/office/officeart/2005/8/layout/cycle3"/>
    <dgm:cxn modelId="{ED87E4CE-1237-4618-A8B9-885C6E527D3A}" type="presParOf" srcId="{07FA1EB5-7580-468F-A440-21D33206DD10}" destId="{2ADCC76B-4F03-406D-BAC3-A2ECFCC042B1}" srcOrd="2" destOrd="0" presId="urn:microsoft.com/office/officeart/2005/8/layout/cycle3"/>
    <dgm:cxn modelId="{3200706E-DFBE-4DE5-B044-D2F6660F4EA8}" type="presParOf" srcId="{07FA1EB5-7580-468F-A440-21D33206DD10}" destId="{E5606CF3-21DC-4DCF-8F3D-FC8910A4EB53}" srcOrd="3" destOrd="0" presId="urn:microsoft.com/office/officeart/2005/8/layout/cycle3"/>
    <dgm:cxn modelId="{5AD9DB0C-4204-4C0B-B2A6-258C9187842A}" type="presParOf" srcId="{07FA1EB5-7580-468F-A440-21D33206DD10}" destId="{48C0966E-CA07-48D8-84C5-796DB74F9AC3}" srcOrd="4" destOrd="0" presId="urn:microsoft.com/office/officeart/2005/8/layout/cycle3"/>
    <dgm:cxn modelId="{E717C4E2-D210-4382-86E6-9B8EB61BFF99}" type="presParOf" srcId="{07FA1EB5-7580-468F-A440-21D33206DD10}" destId="{5FF67957-A209-4578-ADF8-9A2DE6689C3B}" srcOrd="5" destOrd="0" presId="urn:microsoft.com/office/officeart/2005/8/layout/cycle3"/>
    <dgm:cxn modelId="{DBD32097-6D39-4004-A327-3B2168DD875F}" type="presParOf" srcId="{07FA1EB5-7580-468F-A440-21D33206DD10}" destId="{F90E2776-50AB-4793-8F78-365A0754FA22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Culture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Assessing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Program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Achieving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Improving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Values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Ethics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%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Enforcing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en-US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Reporting</a:t>
          </a:r>
          <a:endParaRPr lang="en-US" sz="36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64.185%" custScaleY="121.618%" custRadScaleRad="91.383%" custRadScaleInc="-1.508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 custLinFactNeighborY="0.704%"/>
      <dgm:spPr/>
    </dgm:pt>
    <dgm:pt modelId="{1450D39A-3A74-4428-8C24-8306D2F29657}" type="pres">
      <dgm:prSet presAssocID="{B907BA13-04DF-49F5-83AF-DDE05E09C53C}" presName="nodeFollowingNodes" presStyleLbl="node1" presStyleIdx="1" presStyleCnt="10" custScaleX="164.185%" custScaleY="121.618%" custRadScaleRad="127.091%" custRadScaleInc="60.952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64.185%" custScaleY="121.618%" custRadScaleRad="122.157%" custRadScaleInc="18.823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89.176%" custScaleY="121.618%" custRadScaleRad="123.071%" custRadScaleInc="-22.505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184.036%" custScaleY="121.618%" custRadScaleRad="135.535%" custRadScaleInc="-62.88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64.185%" custScaleY="121.618%" custRadScaleRad="91.381%" custRadScaleInc="-1.008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64.185%" custScaleY="121.618%" custRadScaleRad="135.797%" custRadScaleInc="64.084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209.287%" custScaleY="120.99%" custRadScaleRad="123.294%" custRadScaleInc="20.861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91.936%" custScaleY="121.618%" custRadScaleRad="122.093%" custRadScaleInc="-19.259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98.825%" custScaleY="121.618%" custRadScaleRad="127.091%" custRadScaleInc="-60.952%">
        <dgm:presLayoutVars>
          <dgm:bulletEnabled val="1"/>
        </dgm:presLayoutVars>
      </dgm:prSet>
      <dgm:spPr/>
    </dgm:pt>
  </dgm:ptLst>
  <dgm:cxnLst>
    <dgm:cxn modelId="{37470B06-A9D5-4A40-8CFA-B185B5E31326}" type="presOf" srcId="{8405FE7F-86AC-4613-9EC8-A38D0FDE0859}" destId="{2D5AD965-F2D9-4C0E-B1AF-E125CA3F50D9}" srcOrd="0" destOrd="0" presId="urn:microsoft.com/office/officeart/2005/8/layout/cycle3"/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3F137329-7B62-4894-ABCF-A4F094356102}" type="presOf" srcId="{395E017B-B5CD-4F73-8637-1710EFB64B54}" destId="{3187404D-2DDF-471B-87AD-B2F1C763A754}" srcOrd="0" destOrd="0" presId="urn:microsoft.com/office/officeart/2005/8/layout/cycle3"/>
    <dgm:cxn modelId="{4F01F236-39FB-456B-B79E-5BA7DE4BF6DD}" type="presOf" srcId="{FECCA547-48EB-429B-A508-E693DF2D6E83}" destId="{CA4F823C-BAFA-47E0-98E0-688534283ABF}" srcOrd="0" destOrd="0" presId="urn:microsoft.com/office/officeart/2005/8/layout/cycle3"/>
    <dgm:cxn modelId="{4B9E7345-630B-44D9-8B75-12E099921E3B}" type="presOf" srcId="{BF6B9A9C-2068-499D-BBA1-1BB5C1BF0379}" destId="{FB6173CC-59FD-467E-B5C8-6647CDFC34B5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708B8E58-B404-4D48-9EAA-A6483F5B3A99}" type="presOf" srcId="{AB053129-1584-4838-BD1C-663117CBD32C}" destId="{61C5474A-9FA6-4478-B967-CE13B605F53D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726FF988-AB1D-4AF0-9A03-25A80F0D71DA}" type="presOf" srcId="{B5E4D2B4-9B59-45D9-B622-86DFAED29C3A}" destId="{C82B08F8-6DD5-447B-ABE0-36A9E2AC0002}" srcOrd="0" destOrd="0" presId="urn:microsoft.com/office/officeart/2005/8/layout/cycle3"/>
    <dgm:cxn modelId="{F881E68A-4085-4461-A448-6E928EB20B49}" type="presOf" srcId="{2DE83906-C328-4DB0-924F-D577930D1B5D}" destId="{0FCB62A1-F724-4156-8D2E-4FA836AD7C86}" srcOrd="0" destOrd="0" presId="urn:microsoft.com/office/officeart/2005/8/layout/cycle3"/>
    <dgm:cxn modelId="{C30A0DA0-A67A-46E1-A957-F0BA309A6987}" type="presOf" srcId="{B907BA13-04DF-49F5-83AF-DDE05E09C53C}" destId="{1450D39A-3A74-4428-8C24-8306D2F29657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FBDA85C7-0FA0-4FE8-99C4-DEFBBA67CC3B}" type="presOf" srcId="{BD5C4EC3-A477-44E6-BDDF-A67E3A52E58C}" destId="{220935FD-30D2-465D-AA79-C8FA274BF2F8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E0CC06DA-5239-4447-B4C0-A462E2EFA3D0}" type="presOf" srcId="{3A8DD705-57BC-4EC5-8343-1871AB45A737}" destId="{7320F4EB-1F74-496E-B86C-E624B91EDF14}" srcOrd="0" destOrd="0" presId="urn:microsoft.com/office/officeart/2005/8/layout/cycle3"/>
    <dgm:cxn modelId="{2ECDB2E5-06D5-4F25-B600-F7C11E5B564F}" type="presOf" srcId="{B4605E56-5FB6-4DBA-84B6-FE1F424C5D3A}" destId="{89BFF1BB-575E-4FAE-A99A-218C20C589BA}" srcOrd="0" destOrd="0" presId="urn:microsoft.com/office/officeart/2005/8/layout/cycle3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2E675FF3-3E60-4F4F-BAB8-86DEC2BE787B}" type="presOf" srcId="{461E7D11-AD69-4088-904E-AD8977E574D0}" destId="{032C57B2-7607-498C-A485-405CBAAF8061}" srcOrd="0" destOrd="0" presId="urn:microsoft.com/office/officeart/2005/8/layout/cycle3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34E58194-0F6F-4D25-B00D-35AEE3555589}" type="presParOf" srcId="{7320F4EB-1F74-496E-B86C-E624B91EDF14}" destId="{3D29D9A9-1A8C-4D32-9BF2-113AC0867E47}" srcOrd="0" destOrd="0" presId="urn:microsoft.com/office/officeart/2005/8/layout/cycle3"/>
    <dgm:cxn modelId="{6D60E793-202D-4D05-967D-E6E62BC39C2A}" type="presParOf" srcId="{3D29D9A9-1A8C-4D32-9BF2-113AC0867E47}" destId="{CA4F823C-BAFA-47E0-98E0-688534283ABF}" srcOrd="0" destOrd="0" presId="urn:microsoft.com/office/officeart/2005/8/layout/cycle3"/>
    <dgm:cxn modelId="{1E1EF33E-9C2E-4EFB-B466-612DD363C6BC}" type="presParOf" srcId="{3D29D9A9-1A8C-4D32-9BF2-113AC0867E47}" destId="{FB6173CC-59FD-467E-B5C8-6647CDFC34B5}" srcOrd="1" destOrd="0" presId="urn:microsoft.com/office/officeart/2005/8/layout/cycle3"/>
    <dgm:cxn modelId="{754A3BFA-AAF6-432A-8FA5-254F9524AD21}" type="presParOf" srcId="{3D29D9A9-1A8C-4D32-9BF2-113AC0867E47}" destId="{1450D39A-3A74-4428-8C24-8306D2F29657}" srcOrd="2" destOrd="0" presId="urn:microsoft.com/office/officeart/2005/8/layout/cycle3"/>
    <dgm:cxn modelId="{8F8AAA03-3F52-429B-8AD1-CFBDCB252DAE}" type="presParOf" srcId="{3D29D9A9-1A8C-4D32-9BF2-113AC0867E47}" destId="{032C57B2-7607-498C-A485-405CBAAF8061}" srcOrd="3" destOrd="0" presId="urn:microsoft.com/office/officeart/2005/8/layout/cycle3"/>
    <dgm:cxn modelId="{D525D63B-C1CA-4C3C-AC68-8F96CF39438E}" type="presParOf" srcId="{3D29D9A9-1A8C-4D32-9BF2-113AC0867E47}" destId="{89BFF1BB-575E-4FAE-A99A-218C20C589BA}" srcOrd="4" destOrd="0" presId="urn:microsoft.com/office/officeart/2005/8/layout/cycle3"/>
    <dgm:cxn modelId="{D76373AB-3E56-4A11-8A67-9EDB82D314C8}" type="presParOf" srcId="{3D29D9A9-1A8C-4D32-9BF2-113AC0867E47}" destId="{2D5AD965-F2D9-4C0E-B1AF-E125CA3F50D9}" srcOrd="5" destOrd="0" presId="urn:microsoft.com/office/officeart/2005/8/layout/cycle3"/>
    <dgm:cxn modelId="{5C3B3D9C-2AF8-40DA-858A-B938B6F5DF5D}" type="presParOf" srcId="{3D29D9A9-1A8C-4D32-9BF2-113AC0867E47}" destId="{0FCB62A1-F724-4156-8D2E-4FA836AD7C86}" srcOrd="6" destOrd="0" presId="urn:microsoft.com/office/officeart/2005/8/layout/cycle3"/>
    <dgm:cxn modelId="{8637CE56-3E6F-4356-AA0D-3E4520E4DFC4}" type="presParOf" srcId="{3D29D9A9-1A8C-4D32-9BF2-113AC0867E47}" destId="{61C5474A-9FA6-4478-B967-CE13B605F53D}" srcOrd="7" destOrd="0" presId="urn:microsoft.com/office/officeart/2005/8/layout/cycle3"/>
    <dgm:cxn modelId="{D7188148-A681-4B3F-84E3-1967C75A8091}" type="presParOf" srcId="{3D29D9A9-1A8C-4D32-9BF2-113AC0867E47}" destId="{3187404D-2DDF-471B-87AD-B2F1C763A754}" srcOrd="8" destOrd="0" presId="urn:microsoft.com/office/officeart/2005/8/layout/cycle3"/>
    <dgm:cxn modelId="{FC9629C6-6D0B-48E2-967A-BBEBA98707A8}" type="presParOf" srcId="{3D29D9A9-1A8C-4D32-9BF2-113AC0867E47}" destId="{C82B08F8-6DD5-447B-ABE0-36A9E2AC0002}" srcOrd="9" destOrd="0" presId="urn:microsoft.com/office/officeart/2005/8/layout/cycle3"/>
    <dgm:cxn modelId="{497D9EFA-D31B-4969-9EBD-71D0278962F6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purl.oclc.org/ooxml/drawingml/diagram" xmlns:a="http://purl.oclc.org/ooxml/drawingml/main">
  <dgm:ptLst>
    <dgm:pt modelId="{1AC632C8-3856-4138-B084-765F1616E0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418BE2-60E8-46E6-8517-F70614AC2931}">
      <dgm:prSet phldrT="[Text]" custT="1"/>
      <dgm:spPr>
        <a:solidFill>
          <a:schemeClr val="accent1">
            <a:lumMod val="40%"/>
            <a:lumOff val="60%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Program</a:t>
          </a:r>
        </a:p>
      </dgm:t>
    </dgm:pt>
    <dgm:pt modelId="{3A5A286B-AB05-4805-918E-B61234FD8C66}" type="sibTrans" cxnId="{3F1BBBAF-8637-45A4-BB88-D5F910548334}">
      <dgm:prSet/>
      <dgm:spPr/>
      <dgm:t>
        <a:bodyPr/>
        <a:lstStyle/>
        <a:p>
          <a:endParaRPr lang="en-US"/>
        </a:p>
      </dgm:t>
    </dgm:pt>
    <dgm:pt modelId="{C510C409-C7B0-47C0-A805-A3E96BA4B64A}" type="parTrans" cxnId="{3F1BBBAF-8637-45A4-BB88-D5F910548334}">
      <dgm:prSet/>
      <dgm:spPr/>
      <dgm:t>
        <a:bodyPr/>
        <a:lstStyle/>
        <a:p>
          <a:endParaRPr lang="en-US"/>
        </a:p>
      </dgm:t>
    </dgm:pt>
    <dgm:pt modelId="{51637BA0-4369-4352-A9C5-34A565E8727C}">
      <dgm:prSet phldrT="[Text]" custT="1"/>
      <dgm:spPr>
        <a:solidFill>
          <a:schemeClr val="accent1">
            <a:lumMod val="40%"/>
            <a:lumOff val="60%"/>
          </a:schemeClr>
        </a:solidFill>
        <a:ln w="12700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Donors</a:t>
          </a:r>
        </a:p>
      </dgm:t>
    </dgm:pt>
    <dgm:pt modelId="{682EEC27-FC1E-4262-8A77-97F8A7F7AA01}" type="sibTrans" cxnId="{1CE14CA7-E66E-4456-ACBC-472C176AE221}">
      <dgm:prSet/>
      <dgm:spPr/>
      <dgm:t>
        <a:bodyPr/>
        <a:lstStyle/>
        <a:p>
          <a:endParaRPr lang="en-US"/>
        </a:p>
      </dgm:t>
    </dgm:pt>
    <dgm:pt modelId="{3FC86AB8-9150-4925-994E-0F63D2D8E73A}" type="parTrans" cxnId="{1CE14CA7-E66E-4456-ACBC-472C176AE221}">
      <dgm:prSet/>
      <dgm:spPr/>
      <dgm:t>
        <a:bodyPr/>
        <a:lstStyle/>
        <a:p>
          <a:endParaRPr lang="en-US"/>
        </a:p>
      </dgm:t>
    </dgm:pt>
    <dgm:pt modelId="{3D29110A-1239-4FEF-A89B-BDC1A9D25099}">
      <dgm:prSet phldrT="[Text]" custT="1"/>
      <dgm:spPr>
        <a:solidFill>
          <a:schemeClr val="accent1">
            <a:lumMod val="40%"/>
            <a:lumOff val="60%"/>
          </a:schemeClr>
        </a:solidFill>
        <a:ln w="3175"/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Not Attractive</a:t>
          </a:r>
        </a:p>
      </dgm:t>
    </dgm:pt>
    <dgm:pt modelId="{D50C0962-BC71-4B99-BFCD-52702140D307}" type="sibTrans" cxnId="{BF360834-FAE1-434D-8121-7ED988A2E92C}">
      <dgm:prSet/>
      <dgm:spPr/>
      <dgm:t>
        <a:bodyPr/>
        <a:lstStyle/>
        <a:p>
          <a:endParaRPr lang="en-US"/>
        </a:p>
      </dgm:t>
    </dgm:pt>
    <dgm:pt modelId="{87C4A2B8-6337-4D5B-A9DC-4F3F0E9025F7}" type="parTrans" cxnId="{BF360834-FAE1-434D-8121-7ED988A2E92C}">
      <dgm:prSet/>
      <dgm:spPr/>
      <dgm:t>
        <a:bodyPr/>
        <a:lstStyle/>
        <a:p>
          <a:endParaRPr lang="en-US"/>
        </a:p>
      </dgm:t>
    </dgm:pt>
    <dgm:pt modelId="{F03B6370-D010-4F77-AE1E-10A521DA0FAA}">
      <dgm:prSet custT="1"/>
      <dgm:spPr>
        <a:solidFill>
          <a:schemeClr val="accent1">
            <a:lumMod val="40%"/>
            <a:lumOff val="60%"/>
          </a:schemeClr>
        </a:solidFill>
        <a:ln w="3175">
          <a:prstDash val="lgDash"/>
        </a:ln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No  Money</a:t>
          </a:r>
        </a:p>
      </dgm:t>
    </dgm:pt>
    <dgm:pt modelId="{073866CB-D6BC-4622-8A15-1C3E1B109539}" type="parTrans" cxnId="{4696A5C5-0F78-49A9-BBE1-537631EC73F5}">
      <dgm:prSet/>
      <dgm:spPr/>
      <dgm:t>
        <a:bodyPr/>
        <a:lstStyle/>
        <a:p>
          <a:endParaRPr lang="en-US"/>
        </a:p>
      </dgm:t>
    </dgm:pt>
    <dgm:pt modelId="{68724A11-97D7-4394-B67F-BD6E0F4F6132}" type="sibTrans" cxnId="{4696A5C5-0F78-49A9-BBE1-537631EC73F5}">
      <dgm:prSet/>
      <dgm:spPr/>
      <dgm:t>
        <a:bodyPr/>
        <a:lstStyle/>
        <a:p>
          <a:endParaRPr lang="en-US"/>
        </a:p>
      </dgm:t>
    </dgm:pt>
    <dgm:pt modelId="{FEB677ED-520C-4D48-BABB-08A688858AEB}" type="pres">
      <dgm:prSet presAssocID="{1AC632C8-3856-4138-B084-765F1616E070}" presName="CompostProcess" presStyleCnt="0">
        <dgm:presLayoutVars>
          <dgm:dir/>
          <dgm:resizeHandles val="exact"/>
        </dgm:presLayoutVars>
      </dgm:prSet>
      <dgm:spPr/>
    </dgm:pt>
    <dgm:pt modelId="{1943E3BC-BD8A-4B6D-8BB3-97A91814E763}" type="pres">
      <dgm:prSet presAssocID="{1AC632C8-3856-4138-B084-765F1616E070}" presName="arrow" presStyleLbl="bgShp" presStyleIdx="0" presStyleCnt="1"/>
      <dgm:spPr/>
    </dgm:pt>
    <dgm:pt modelId="{46037A0D-FCD4-4C6B-9248-54E8E1C5292F}" type="pres">
      <dgm:prSet presAssocID="{1AC632C8-3856-4138-B084-765F1616E070}" presName="linearProcess" presStyleCnt="0"/>
      <dgm:spPr/>
    </dgm:pt>
    <dgm:pt modelId="{D13FD3E5-3829-4AB3-8B7D-D124B3449CFC}" type="pres">
      <dgm:prSet presAssocID="{3D29110A-1239-4FEF-A89B-BDC1A9D25099}" presName="textNode" presStyleLbl="node1" presStyleIdx="0" presStyleCnt="4">
        <dgm:presLayoutVars>
          <dgm:bulletEnabled val="1"/>
        </dgm:presLayoutVars>
      </dgm:prSet>
      <dgm:spPr/>
    </dgm:pt>
    <dgm:pt modelId="{E2E928CF-F0AA-4A6C-9BF0-7C11C0BA6D85}" type="pres">
      <dgm:prSet presAssocID="{D50C0962-BC71-4B99-BFCD-52702140D307}" presName="sibTrans" presStyleCnt="0"/>
      <dgm:spPr/>
    </dgm:pt>
    <dgm:pt modelId="{2E121BFD-77A6-4C2F-9138-C701A99CFB01}" type="pres">
      <dgm:prSet presAssocID="{51637BA0-4369-4352-A9C5-34A565E8727C}" presName="textNode" presStyleLbl="node1" presStyleIdx="1" presStyleCnt="4">
        <dgm:presLayoutVars>
          <dgm:bulletEnabled val="1"/>
        </dgm:presLayoutVars>
      </dgm:prSet>
      <dgm:spPr/>
    </dgm:pt>
    <dgm:pt modelId="{ACB5DD2D-916E-451E-B9DA-C95ECBDB955E}" type="pres">
      <dgm:prSet presAssocID="{682EEC27-FC1E-4262-8A77-97F8A7F7AA01}" presName="sibTrans" presStyleCnt="0"/>
      <dgm:spPr/>
    </dgm:pt>
    <dgm:pt modelId="{321917DF-B5D6-4EC1-876A-7CCFB958181A}" type="pres">
      <dgm:prSet presAssocID="{F03B6370-D010-4F77-AE1E-10A521DA0FAA}" presName="textNode" presStyleLbl="node1" presStyleIdx="2" presStyleCnt="4" custLinFactNeighborX="-9.774%" custLinFactNeighborY="0.17%">
        <dgm:presLayoutVars>
          <dgm:bulletEnabled val="1"/>
        </dgm:presLayoutVars>
      </dgm:prSet>
      <dgm:spPr/>
    </dgm:pt>
    <dgm:pt modelId="{34DDB66C-F685-4E34-861C-2EDF3EED5997}" type="pres">
      <dgm:prSet presAssocID="{68724A11-97D7-4394-B67F-BD6E0F4F6132}" presName="sibTrans" presStyleCnt="0"/>
      <dgm:spPr/>
    </dgm:pt>
    <dgm:pt modelId="{79F1772B-E00D-4025-B774-1C5B8B487365}" type="pres">
      <dgm:prSet presAssocID="{82418BE2-60E8-46E6-8517-F70614AC293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BF360834-FAE1-434D-8121-7ED988A2E92C}" srcId="{1AC632C8-3856-4138-B084-765F1616E070}" destId="{3D29110A-1239-4FEF-A89B-BDC1A9D25099}" srcOrd="0" destOrd="0" parTransId="{87C4A2B8-6337-4D5B-A9DC-4F3F0E9025F7}" sibTransId="{D50C0962-BC71-4B99-BFCD-52702140D307}"/>
    <dgm:cxn modelId="{2B56534F-2912-4CA7-B45D-E1B61BBE463E}" type="presOf" srcId="{1AC632C8-3856-4138-B084-765F1616E070}" destId="{FEB677ED-520C-4D48-BABB-08A688858AEB}" srcOrd="0" destOrd="0" presId="urn:microsoft.com/office/officeart/2005/8/layout/hProcess9"/>
    <dgm:cxn modelId="{C46BE875-44A9-4DAF-97AE-F653D797E5EB}" type="presOf" srcId="{51637BA0-4369-4352-A9C5-34A565E8727C}" destId="{2E121BFD-77A6-4C2F-9138-C701A99CFB01}" srcOrd="0" destOrd="0" presId="urn:microsoft.com/office/officeart/2005/8/layout/hProcess9"/>
    <dgm:cxn modelId="{1CE14CA7-E66E-4456-ACBC-472C176AE221}" srcId="{1AC632C8-3856-4138-B084-765F1616E070}" destId="{51637BA0-4369-4352-A9C5-34A565E8727C}" srcOrd="1" destOrd="0" parTransId="{3FC86AB8-9150-4925-994E-0F63D2D8E73A}" sibTransId="{682EEC27-FC1E-4262-8A77-97F8A7F7AA01}"/>
    <dgm:cxn modelId="{BA8F56AB-86ED-40B6-B454-0D4EEEB6E2E7}" type="presOf" srcId="{3D29110A-1239-4FEF-A89B-BDC1A9D25099}" destId="{D13FD3E5-3829-4AB3-8B7D-D124B3449CFC}" srcOrd="0" destOrd="0" presId="urn:microsoft.com/office/officeart/2005/8/layout/hProcess9"/>
    <dgm:cxn modelId="{3F1BBBAF-8637-45A4-BB88-D5F910548334}" srcId="{1AC632C8-3856-4138-B084-765F1616E070}" destId="{82418BE2-60E8-46E6-8517-F70614AC2931}" srcOrd="3" destOrd="0" parTransId="{C510C409-C7B0-47C0-A805-A3E96BA4B64A}" sibTransId="{3A5A286B-AB05-4805-918E-B61234FD8C66}"/>
    <dgm:cxn modelId="{B7EFF8BA-5C34-40DD-B350-2172AB1CF850}" type="presOf" srcId="{F03B6370-D010-4F77-AE1E-10A521DA0FAA}" destId="{321917DF-B5D6-4EC1-876A-7CCFB958181A}" srcOrd="0" destOrd="0" presId="urn:microsoft.com/office/officeart/2005/8/layout/hProcess9"/>
    <dgm:cxn modelId="{4696A5C5-0F78-49A9-BBE1-537631EC73F5}" srcId="{1AC632C8-3856-4138-B084-765F1616E070}" destId="{F03B6370-D010-4F77-AE1E-10A521DA0FAA}" srcOrd="2" destOrd="0" parTransId="{073866CB-D6BC-4622-8A15-1C3E1B109539}" sibTransId="{68724A11-97D7-4394-B67F-BD6E0F4F6132}"/>
    <dgm:cxn modelId="{F3F2D8F5-EB28-4904-9044-69022F7E29C2}" type="presOf" srcId="{82418BE2-60E8-46E6-8517-F70614AC2931}" destId="{79F1772B-E00D-4025-B774-1C5B8B487365}" srcOrd="0" destOrd="0" presId="urn:microsoft.com/office/officeart/2005/8/layout/hProcess9"/>
    <dgm:cxn modelId="{19966B71-6DC7-4D8D-A997-541385D8E26B}" type="presParOf" srcId="{FEB677ED-520C-4D48-BABB-08A688858AEB}" destId="{1943E3BC-BD8A-4B6D-8BB3-97A91814E763}" srcOrd="0" destOrd="0" presId="urn:microsoft.com/office/officeart/2005/8/layout/hProcess9"/>
    <dgm:cxn modelId="{44F07C7D-48B6-4733-B6F0-3D370EF9F762}" type="presParOf" srcId="{FEB677ED-520C-4D48-BABB-08A688858AEB}" destId="{46037A0D-FCD4-4C6B-9248-54E8E1C5292F}" srcOrd="1" destOrd="0" presId="urn:microsoft.com/office/officeart/2005/8/layout/hProcess9"/>
    <dgm:cxn modelId="{481DE26C-4945-4627-93D9-4F7222E7B526}" type="presParOf" srcId="{46037A0D-FCD4-4C6B-9248-54E8E1C5292F}" destId="{D13FD3E5-3829-4AB3-8B7D-D124B3449CFC}" srcOrd="0" destOrd="0" presId="urn:microsoft.com/office/officeart/2005/8/layout/hProcess9"/>
    <dgm:cxn modelId="{B6F30E9B-3895-4C94-BC32-2AD4C53E1086}" type="presParOf" srcId="{46037A0D-FCD4-4C6B-9248-54E8E1C5292F}" destId="{E2E928CF-F0AA-4A6C-9BF0-7C11C0BA6D85}" srcOrd="1" destOrd="0" presId="urn:microsoft.com/office/officeart/2005/8/layout/hProcess9"/>
    <dgm:cxn modelId="{48FD9BDD-EC98-414E-9DF7-A82A3A7B3649}" type="presParOf" srcId="{46037A0D-FCD4-4C6B-9248-54E8E1C5292F}" destId="{2E121BFD-77A6-4C2F-9138-C701A99CFB01}" srcOrd="2" destOrd="0" presId="urn:microsoft.com/office/officeart/2005/8/layout/hProcess9"/>
    <dgm:cxn modelId="{192E67A7-2CA4-44AF-B799-3A4851EDB2B3}" type="presParOf" srcId="{46037A0D-FCD4-4C6B-9248-54E8E1C5292F}" destId="{ACB5DD2D-916E-451E-B9DA-C95ECBDB955E}" srcOrd="3" destOrd="0" presId="urn:microsoft.com/office/officeart/2005/8/layout/hProcess9"/>
    <dgm:cxn modelId="{FAAE2A03-29F8-49A0-9801-897E3BC8C55F}" type="presParOf" srcId="{46037A0D-FCD4-4C6B-9248-54E8E1C5292F}" destId="{321917DF-B5D6-4EC1-876A-7CCFB958181A}" srcOrd="4" destOrd="0" presId="urn:microsoft.com/office/officeart/2005/8/layout/hProcess9"/>
    <dgm:cxn modelId="{BBE4758E-7BEF-4417-8559-5A5DE1F1555A}" type="presParOf" srcId="{46037A0D-FCD4-4C6B-9248-54E8E1C5292F}" destId="{34DDB66C-F685-4E34-861C-2EDF3EED5997}" srcOrd="5" destOrd="0" presId="urn:microsoft.com/office/officeart/2005/8/layout/hProcess9"/>
    <dgm:cxn modelId="{02EDD6CD-AA20-40EE-BA13-8D71BF4ACB37}" type="presParOf" srcId="{46037A0D-FCD4-4C6B-9248-54E8E1C5292F}" destId="{79F1772B-E00D-4025-B774-1C5B8B487365}" srcOrd="6" destOrd="0" presId="urn:microsoft.com/office/officeart/2005/8/layout/hProcess9"/>
  </dgm:cxnLst>
  <dgm:bg/>
  <dgm:whole>
    <a:ln w="12700" cmpd="dbl">
      <a:solidFill>
        <a:srgbClr val="BFB9E5"/>
      </a:solidFill>
      <a:prstDash val="solid"/>
      <a:beve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Mission</a:t>
          </a:r>
        </a:p>
        <a:p>
          <a:r>
            <a:rPr lang="en-US" sz="3600" b="1" dirty="0">
              <a:solidFill>
                <a:schemeClr val="tx1"/>
              </a:solidFill>
            </a:rPr>
            <a:t>(Value for Society)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Efficiency</a:t>
          </a:r>
        </a:p>
        <a:p>
          <a:r>
            <a:rPr lang="en-US" sz="4000" b="1" dirty="0">
              <a:solidFill>
                <a:schemeClr val="tx1"/>
              </a:solidFill>
            </a:rPr>
            <a:t>(The Cost)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Transparency</a:t>
          </a:r>
        </a:p>
        <a:p>
          <a:r>
            <a:rPr lang="en-US" sz="4000" b="1" dirty="0">
              <a:solidFill>
                <a:schemeClr val="tx1"/>
              </a:solidFill>
            </a:rPr>
            <a:t>(Accountable)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 anchor="t"/>
        <a:lstStyle/>
        <a:p>
          <a:endParaRPr lang="en-US" sz="800" dirty="0"/>
        </a:p>
        <a:p>
          <a:r>
            <a:rPr lang="en-US" sz="4000" b="1" dirty="0">
              <a:solidFill>
                <a:schemeClr val="tx1"/>
              </a:solidFill>
            </a:rPr>
            <a:t>Ethics</a:t>
          </a:r>
        </a:p>
        <a:p>
          <a:r>
            <a:rPr lang="en-US" sz="4000" b="1" dirty="0">
              <a:solidFill>
                <a:schemeClr val="tx1"/>
              </a:solidFill>
            </a:rPr>
            <a:t>(Trusted)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/>
              </a:solidFill>
            </a:rPr>
            <a:t>Effectiveness</a:t>
          </a:r>
        </a:p>
        <a:p>
          <a:r>
            <a:rPr lang="en-US" sz="4000" b="1" dirty="0">
              <a:solidFill>
                <a:schemeClr val="tx1"/>
              </a:solidFill>
            </a:rPr>
            <a:t>(The Result)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53.081%" custScaleY="108.56%" custRadScaleRad="92.387%" custRadScaleInc="1.595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X="3.437%" custLinFactNeighborY="1.353%"/>
      <dgm:spPr/>
    </dgm:pt>
    <dgm:pt modelId="{2ADCC76B-4F03-406D-BAC3-A2ECFCC042B1}" type="pres">
      <dgm:prSet presAssocID="{D6F55DD7-E862-4611-BF87-16FBEA3D1078}" presName="nodeFollowingNodes" presStyleLbl="node1" presStyleIdx="1" presStyleCnt="5" custAng="0" custScaleX="88.226%" custScaleY="115.661%" custRadScaleRad="110.107%" custRadScaleInc="17.006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14.704%" custScaleY="113.31%" custRadScaleRad="112.232%" custRadScaleInc="-16.784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5.933%" custScaleY="122.644%" custRadScaleRad="111.781%" custRadScaleInc="17.759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104.021%" custScaleY="114.488%" custRadScaleRad="110.869%" custRadScaleInc="-17.497%">
        <dgm:presLayoutVars>
          <dgm:bulletEnabled val="1"/>
        </dgm:presLayoutVars>
      </dgm:prSet>
      <dgm:spPr/>
    </dgm:pt>
  </dgm:ptLst>
  <dgm:cxnLst>
    <dgm:cxn modelId="{BB839511-0A9E-4A98-B861-E3B8FFE07186}" type="presOf" srcId="{BF05C425-BED9-45E8-9512-EB01CA0CE5E2}" destId="{153B38A3-3F52-4A53-BEA0-BF5FD0455044}" srcOrd="0" destOrd="0" presId="urn:microsoft.com/office/officeart/2005/8/layout/cycle3"/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0F084923-E81E-47D4-9F38-19EA5EFC6E48}" type="presOf" srcId="{58DF6B06-DB8A-43BC-80C8-22031A117DC1}" destId="{C070B6A5-388A-4374-A61A-E80B36A4AA8D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7FA68873-8147-4818-B2AF-61C48D14EF64}" type="presOf" srcId="{8F7D1A0D-3595-4672-97D1-34C0C0280D67}" destId="{011A6511-96A7-4551-A908-2BD8C5907BDF}" srcOrd="0" destOrd="0" presId="urn:microsoft.com/office/officeart/2005/8/layout/cycle3"/>
    <dgm:cxn modelId="{2F7D8056-2E74-4F2D-BC12-11C004AB21D9}" type="presOf" srcId="{2438678C-810D-44FE-91CF-41B0225E1952}" destId="{F90E2776-50AB-4793-8F78-365A0754FA22}" srcOrd="0" destOrd="0" presId="urn:microsoft.com/office/officeart/2005/8/layout/cycle3"/>
    <dgm:cxn modelId="{D3C49C57-3E8F-4CE1-8C31-EF3BA604F8A4}" type="presOf" srcId="{0E930B8A-311B-464B-87AE-0248EEA41B16}" destId="{48C0966E-CA07-48D8-84C5-796DB74F9AC3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3B31E7F-03D3-4CFF-A749-008630927964}" type="presOf" srcId="{D6F55DD7-E862-4611-BF87-16FBEA3D1078}" destId="{2ADCC76B-4F03-406D-BAC3-A2ECFCC042B1}" srcOrd="0" destOrd="0" presId="urn:microsoft.com/office/officeart/2005/8/layout/cycle3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A7944AC4-82EB-4ED8-B731-231585170CA4}" type="presOf" srcId="{7B472FE6-C20B-42B9-970B-23DE301CB4E6}" destId="{DEE60B5A-8CB7-47E2-8A38-C2EE2E61BD52}" srcOrd="0" destOrd="0" presId="urn:microsoft.com/office/officeart/2005/8/layout/cycle3"/>
    <dgm:cxn modelId="{4325535B-3973-4152-99F5-56E696237E2B}" type="presParOf" srcId="{C070B6A5-388A-4374-A61A-E80B36A4AA8D}" destId="{07FA1EB5-7580-468F-A440-21D33206DD10}" srcOrd="0" destOrd="0" presId="urn:microsoft.com/office/officeart/2005/8/layout/cycle3"/>
    <dgm:cxn modelId="{40361942-5C81-462B-8510-073495524555}" type="presParOf" srcId="{07FA1EB5-7580-468F-A440-21D33206DD10}" destId="{011A6511-96A7-4551-A908-2BD8C5907BDF}" srcOrd="0" destOrd="0" presId="urn:microsoft.com/office/officeart/2005/8/layout/cycle3"/>
    <dgm:cxn modelId="{58FDF05A-CA47-41FC-BE43-AD8780EDA5AF}" type="presParOf" srcId="{07FA1EB5-7580-468F-A440-21D33206DD10}" destId="{DEE60B5A-8CB7-47E2-8A38-C2EE2E61BD52}" srcOrd="1" destOrd="0" presId="urn:microsoft.com/office/officeart/2005/8/layout/cycle3"/>
    <dgm:cxn modelId="{D7619455-91C4-47F6-A2EA-DF6C54486FD5}" type="presParOf" srcId="{07FA1EB5-7580-468F-A440-21D33206DD10}" destId="{2ADCC76B-4F03-406D-BAC3-A2ECFCC042B1}" srcOrd="2" destOrd="0" presId="urn:microsoft.com/office/officeart/2005/8/layout/cycle3"/>
    <dgm:cxn modelId="{2E97125B-3717-4AA4-8830-399DF6D615FF}" type="presParOf" srcId="{07FA1EB5-7580-468F-A440-21D33206DD10}" destId="{153B38A3-3F52-4A53-BEA0-BF5FD0455044}" srcOrd="3" destOrd="0" presId="urn:microsoft.com/office/officeart/2005/8/layout/cycle3"/>
    <dgm:cxn modelId="{B3781978-2A42-473C-98B1-D3B32965FE0E}" type="presParOf" srcId="{07FA1EB5-7580-468F-A440-21D33206DD10}" destId="{48C0966E-CA07-48D8-84C5-796DB74F9AC3}" srcOrd="4" destOrd="0" presId="urn:microsoft.com/office/officeart/2005/8/layout/cycle3"/>
    <dgm:cxn modelId="{CF0E204F-5AB3-4F53-8FFF-D882F7173224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Plan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Identify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Cultivate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Solicit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5400" b="1" dirty="0">
              <a:solidFill>
                <a:schemeClr val="tx1"/>
              </a:solidFill>
            </a:rPr>
            <a:t>Steward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2.672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/>
      <dgm:spPr/>
    </dgm:pt>
    <dgm:pt modelId="{2ADCC76B-4F03-406D-BAC3-A2ECFCC042B1}" type="pres">
      <dgm:prSet presAssocID="{D6F55DD7-E862-4611-BF87-16FBEA3D1078}" presName="nodeFollowingNodes" presStyleLbl="node1" presStyleIdx="1" presStyleCnt="5" custRadScaleRad="105.673%" custRadScaleInc="13.192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149%" custRadScaleRad="109.227%" custRadScaleInc="-16.957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RadScaleRad="106.689%" custRadScaleInc="14.752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9.512%" custRadScaleRad="104.96%" custRadScaleInc="-13.077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A770C31D-7EE5-4FFB-A1F3-BCEAEC18A2E1}" type="presOf" srcId="{0E930B8A-311B-464B-87AE-0248EEA41B16}" destId="{48C0966E-CA07-48D8-84C5-796DB74F9AC3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B7FFBB97-DF9D-439A-86B1-256A1C2E4D0A}" type="presOf" srcId="{58DF6B06-DB8A-43BC-80C8-22031A117DC1}" destId="{C070B6A5-388A-4374-A61A-E80B36A4AA8D}" srcOrd="0" destOrd="0" presId="urn:microsoft.com/office/officeart/2005/8/layout/cycle3"/>
    <dgm:cxn modelId="{9A46CD98-DE67-4680-9C6A-8E80725AC986}" type="presOf" srcId="{BF05C425-BED9-45E8-9512-EB01CA0CE5E2}" destId="{153B38A3-3F52-4A53-BEA0-BF5FD0455044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0B5B3FBF-1A51-46C6-AB4C-515CAD7D3CB6}" type="presOf" srcId="{8F7D1A0D-3595-4672-97D1-34C0C0280D67}" destId="{011A6511-96A7-4551-A908-2BD8C5907BDF}" srcOrd="0" destOrd="0" presId="urn:microsoft.com/office/officeart/2005/8/layout/cycle3"/>
    <dgm:cxn modelId="{0F8053BF-8989-4FF5-A4CF-683380986EBE}" type="presOf" srcId="{2438678C-810D-44FE-91CF-41B0225E1952}" destId="{F90E2776-50AB-4793-8F78-365A0754FA22}" srcOrd="0" destOrd="0" presId="urn:microsoft.com/office/officeart/2005/8/layout/cycle3"/>
    <dgm:cxn modelId="{72F844C1-BDCC-4A22-BC85-DE4369C75064}" type="presOf" srcId="{D6F55DD7-E862-4611-BF87-16FBEA3D1078}" destId="{2ADCC76B-4F03-406D-BAC3-A2ECFCC042B1}" srcOrd="0" destOrd="0" presId="urn:microsoft.com/office/officeart/2005/8/layout/cycle3"/>
    <dgm:cxn modelId="{A8C291CB-05C3-4A91-A629-1744ED6BA971}" type="presOf" srcId="{7B472FE6-C20B-42B9-970B-23DE301CB4E6}" destId="{DEE60B5A-8CB7-47E2-8A38-C2EE2E61BD52}" srcOrd="0" destOrd="0" presId="urn:microsoft.com/office/officeart/2005/8/layout/cycle3"/>
    <dgm:cxn modelId="{E297F450-770D-4FDC-88A8-9245167CA095}" type="presParOf" srcId="{C070B6A5-388A-4374-A61A-E80B36A4AA8D}" destId="{07FA1EB5-7580-468F-A440-21D33206DD10}" srcOrd="0" destOrd="0" presId="urn:microsoft.com/office/officeart/2005/8/layout/cycle3"/>
    <dgm:cxn modelId="{766C5153-11B5-4F0C-9C5B-C65897B4E884}" type="presParOf" srcId="{07FA1EB5-7580-468F-A440-21D33206DD10}" destId="{011A6511-96A7-4551-A908-2BD8C5907BDF}" srcOrd="0" destOrd="0" presId="urn:microsoft.com/office/officeart/2005/8/layout/cycle3"/>
    <dgm:cxn modelId="{5DE9F10A-2D11-4786-A0D7-B9D87E579586}" type="presParOf" srcId="{07FA1EB5-7580-468F-A440-21D33206DD10}" destId="{DEE60B5A-8CB7-47E2-8A38-C2EE2E61BD52}" srcOrd="1" destOrd="0" presId="urn:microsoft.com/office/officeart/2005/8/layout/cycle3"/>
    <dgm:cxn modelId="{FEF97374-D694-4CE7-B055-19F411A91A0E}" type="presParOf" srcId="{07FA1EB5-7580-468F-A440-21D33206DD10}" destId="{2ADCC76B-4F03-406D-BAC3-A2ECFCC042B1}" srcOrd="2" destOrd="0" presId="urn:microsoft.com/office/officeart/2005/8/layout/cycle3"/>
    <dgm:cxn modelId="{052A9FD5-E9CE-472A-997F-4A256E4C4BE9}" type="presParOf" srcId="{07FA1EB5-7580-468F-A440-21D33206DD10}" destId="{153B38A3-3F52-4A53-BEA0-BF5FD0455044}" srcOrd="3" destOrd="0" presId="urn:microsoft.com/office/officeart/2005/8/layout/cycle3"/>
    <dgm:cxn modelId="{8940C77A-6048-4401-9A41-7C69F99E3A98}" type="presParOf" srcId="{07FA1EB5-7580-468F-A440-21D33206DD10}" destId="{48C0966E-CA07-48D8-84C5-796DB74F9AC3}" srcOrd="4" destOrd="0" presId="urn:microsoft.com/office/officeart/2005/8/layout/cycle3"/>
    <dgm:cxn modelId="{1AF05C09-A6B0-4848-BA75-7590DFBFED94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Get to know your donors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Meet their needs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Step up to lead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Be attractive to  donors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Exceed their expectations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5.527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/>
      <dgm:spPr/>
    </dgm:pt>
    <dgm:pt modelId="{2ADCC76B-4F03-406D-BAC3-A2ECFCC042B1}" type="pres">
      <dgm:prSet presAssocID="{D6F55DD7-E862-4611-BF87-16FBEA3D1078}" presName="nodeFollowingNodes" presStyleLbl="node1" presStyleIdx="1" presStyleCnt="5" custScaleX="95.636%" custRadScaleRad="113.643%" custRadScaleInc="20.244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X="105.932%" custRadScaleRad="117.117%" custRadScaleInc="-19.866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Ang="0" custRadScaleRad="115.853%" custRadScaleInc="18.919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103.819%" custRadScaleRad="115.062%" custRadScaleInc="-20.366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F513815F-F101-4D73-8DDB-9C4727A9D41E}" type="presOf" srcId="{2438678C-810D-44FE-91CF-41B0225E1952}" destId="{F90E2776-50AB-4793-8F78-365A0754FA22}" srcOrd="0" destOrd="0" presId="urn:microsoft.com/office/officeart/2005/8/layout/cycle3"/>
    <dgm:cxn modelId="{D8E5486D-62A1-422E-B5FD-C644C1247CD2}" type="presOf" srcId="{D6F55DD7-E862-4611-BF87-16FBEA3D1078}" destId="{2ADCC76B-4F03-406D-BAC3-A2ECFCC042B1}" srcOrd="0" destOrd="0" presId="urn:microsoft.com/office/officeart/2005/8/layout/cycle3"/>
    <dgm:cxn modelId="{9A8C3C76-237A-4E3C-BDDE-3B9392534350}" type="presOf" srcId="{8F7D1A0D-3595-4672-97D1-34C0C0280D67}" destId="{011A6511-96A7-4551-A908-2BD8C5907BDF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F4EB309D-0FD4-4C8A-91A6-380C8B3734C7}" type="presOf" srcId="{0E930B8A-311B-464B-87AE-0248EEA41B16}" destId="{48C0966E-CA07-48D8-84C5-796DB74F9AC3}" srcOrd="0" destOrd="0" presId="urn:microsoft.com/office/officeart/2005/8/layout/cycle3"/>
    <dgm:cxn modelId="{428FA0A0-7D28-4A19-8745-98971B4CE57B}" type="presOf" srcId="{BF05C425-BED9-45E8-9512-EB01CA0CE5E2}" destId="{153B38A3-3F52-4A53-BEA0-BF5FD0455044}" srcOrd="0" destOrd="0" presId="urn:microsoft.com/office/officeart/2005/8/layout/cycle3"/>
    <dgm:cxn modelId="{43C51CAA-3925-4AD4-9CD7-6BDFE5D3A34E}" type="presOf" srcId="{7B472FE6-C20B-42B9-970B-23DE301CB4E6}" destId="{DEE60B5A-8CB7-47E2-8A38-C2EE2E61BD52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A7C95AAE-39D2-4884-BF44-D1FCA4DF36FF}" type="presOf" srcId="{58DF6B06-DB8A-43BC-80C8-22031A117DC1}" destId="{C070B6A5-388A-4374-A61A-E80B36A4AA8D}" srcOrd="0" destOrd="0" presId="urn:microsoft.com/office/officeart/2005/8/layout/cycle3"/>
    <dgm:cxn modelId="{D4030BA0-45EC-4F04-86F5-B8942BAE7987}" type="presParOf" srcId="{C070B6A5-388A-4374-A61A-E80B36A4AA8D}" destId="{07FA1EB5-7580-468F-A440-21D33206DD10}" srcOrd="0" destOrd="0" presId="urn:microsoft.com/office/officeart/2005/8/layout/cycle3"/>
    <dgm:cxn modelId="{203DEC7C-EA2D-4052-8B39-1A8AFC42309D}" type="presParOf" srcId="{07FA1EB5-7580-468F-A440-21D33206DD10}" destId="{011A6511-96A7-4551-A908-2BD8C5907BDF}" srcOrd="0" destOrd="0" presId="urn:microsoft.com/office/officeart/2005/8/layout/cycle3"/>
    <dgm:cxn modelId="{26C5B4F7-14A2-4B84-8799-AD57A48C8206}" type="presParOf" srcId="{07FA1EB5-7580-468F-A440-21D33206DD10}" destId="{DEE60B5A-8CB7-47E2-8A38-C2EE2E61BD52}" srcOrd="1" destOrd="0" presId="urn:microsoft.com/office/officeart/2005/8/layout/cycle3"/>
    <dgm:cxn modelId="{540AD18E-390B-4109-92C4-9366B99C9216}" type="presParOf" srcId="{07FA1EB5-7580-468F-A440-21D33206DD10}" destId="{2ADCC76B-4F03-406D-BAC3-A2ECFCC042B1}" srcOrd="2" destOrd="0" presId="urn:microsoft.com/office/officeart/2005/8/layout/cycle3"/>
    <dgm:cxn modelId="{21DA81D1-4AD9-4A64-9121-27E5C2E78443}" type="presParOf" srcId="{07FA1EB5-7580-468F-A440-21D33206DD10}" destId="{153B38A3-3F52-4A53-BEA0-BF5FD0455044}" srcOrd="3" destOrd="0" presId="urn:microsoft.com/office/officeart/2005/8/layout/cycle3"/>
    <dgm:cxn modelId="{E32F1DFB-F038-47B8-91D6-D290109703DA}" type="presParOf" srcId="{07FA1EB5-7580-468F-A440-21D33206DD10}" destId="{48C0966E-CA07-48D8-84C5-796DB74F9AC3}" srcOrd="4" destOrd="0" presId="urn:microsoft.com/office/officeart/2005/8/layout/cycle3"/>
    <dgm:cxn modelId="{0E95E9D0-2BF8-4CFC-B1BF-ADF2D39DA55E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44.422%" custScaleY="165.853%" custRadScaleRad="92.966%" custRadScaleInc="3.19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.394%" custScaleY="182.816%" custRadScaleRad="128.47%" custRadScaleInc="42.876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90.695%" custScaleY="158.792%" custRadScaleRad="115.351%" custRadScaleInc="5.683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.512%" custScaleY="159.591%" custRadScaleRad="114.881%" custRadScaleInc="-24.761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201.371%" custScaleY="138.192%" custRadScaleRad="125.976%" custRadScaleInc="-65.81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52.914%" custScaleY="188.867%" custRadScaleRad="89.456%" custRadScaleInc="-2.816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92.192%" custScaleY="138.192%" custRadScaleRad="121.114%" custRadScaleInc="61.882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.578%" custScaleY="159.585%" custRadScaleRad="110.215%" custRadScaleInc="28.315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84.895%" custScaleY="157.789%" custRadScaleRad="115.478%" custRadScaleInc="-5.89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74.391%" custScaleY="177.874%" custRadScaleRad="124.491%" custRadScaleInc="-36.838%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661A0F0A-5B4C-4A7C-9B34-C5D51B27AAB9}" type="presOf" srcId="{8405FE7F-86AC-4613-9EC8-A38D0FDE0859}" destId="{2D5AD965-F2D9-4C0E-B1AF-E125CA3F50D9}" srcOrd="0" destOrd="0" presId="urn:microsoft.com/office/officeart/2005/8/layout/cycle3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9415832A-30FB-4996-B9B1-B53B54B59E52}" type="presOf" srcId="{3A8DD705-57BC-4EC5-8343-1871AB45A737}" destId="{7320F4EB-1F74-496E-B86C-E624B91EDF14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9D1BDB79-2032-41BD-BF61-852D1391CD58}" type="presOf" srcId="{395E017B-B5CD-4F73-8637-1710EFB64B54}" destId="{3187404D-2DDF-471B-87AD-B2F1C763A754}" srcOrd="0" destOrd="0" presId="urn:microsoft.com/office/officeart/2005/8/layout/cycle3"/>
    <dgm:cxn modelId="{C8DBEC79-7E07-485D-8938-F0CE0836C980}" type="presOf" srcId="{FECCA547-48EB-429B-A508-E693DF2D6E83}" destId="{CA4F823C-BAFA-47E0-98E0-688534283ABF}" srcOrd="0" destOrd="0" presId="urn:microsoft.com/office/officeart/2005/8/layout/cycle3"/>
    <dgm:cxn modelId="{F8A4A180-5393-4571-B700-53E7810F1E84}" type="presOf" srcId="{BF6B9A9C-2068-499D-BBA1-1BB5C1BF0379}" destId="{FB6173CC-59FD-467E-B5C8-6647CDFC34B5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98F3AE88-A1EB-422A-A1B3-70184EE814BF}" type="presOf" srcId="{B4605E56-5FB6-4DBA-84B6-FE1F424C5D3A}" destId="{89BFF1BB-575E-4FAE-A99A-218C20C589BA}" srcOrd="0" destOrd="0" presId="urn:microsoft.com/office/officeart/2005/8/layout/cycle3"/>
    <dgm:cxn modelId="{E0FE0392-98B8-420F-8BB5-94976C5A6BA4}" type="presOf" srcId="{AB053129-1584-4838-BD1C-663117CBD32C}" destId="{61C5474A-9FA6-4478-B967-CE13B605F53D}" srcOrd="0" destOrd="0" presId="urn:microsoft.com/office/officeart/2005/8/layout/cycle3"/>
    <dgm:cxn modelId="{5F565598-02F8-45B8-AA78-3C61E2430FC4}" type="presOf" srcId="{2DE83906-C328-4DB0-924F-D577930D1B5D}" destId="{0FCB62A1-F724-4156-8D2E-4FA836AD7C86}" srcOrd="0" destOrd="0" presId="urn:microsoft.com/office/officeart/2005/8/layout/cycle3"/>
    <dgm:cxn modelId="{DD1FC6AD-A907-4969-BBCE-957F300D4852}" type="presOf" srcId="{B907BA13-04DF-49F5-83AF-DDE05E09C53C}" destId="{1450D39A-3A74-4428-8C24-8306D2F29657}" srcOrd="0" destOrd="0" presId="urn:microsoft.com/office/officeart/2005/8/layout/cycle3"/>
    <dgm:cxn modelId="{936C08B2-C30F-46AA-A58D-CD2F1894F1C7}" type="presOf" srcId="{BD5C4EC3-A477-44E6-BDDF-A67E3A52E58C}" destId="{220935FD-30D2-465D-AA79-C8FA274BF2F8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2B2087C9-AA25-4ABC-B48D-5797D301531A}" type="presOf" srcId="{461E7D11-AD69-4088-904E-AD8977E574D0}" destId="{032C57B2-7607-498C-A485-405CBAAF8061}" srcOrd="0" destOrd="0" presId="urn:microsoft.com/office/officeart/2005/8/layout/cycle3"/>
    <dgm:cxn modelId="{59E297CB-2CB4-40E3-9649-B70A8F313BDC}" type="presOf" srcId="{B5E4D2B4-9B59-45D9-B622-86DFAED29C3A}" destId="{C82B08F8-6DD5-447B-ABE0-36A9E2AC0002}" srcOrd="0" destOrd="0" presId="urn:microsoft.com/office/officeart/2005/8/layout/cycle3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06208D38-E279-4995-9FAF-E5F4D8C298F2}" type="presParOf" srcId="{7320F4EB-1F74-496E-B86C-E624B91EDF14}" destId="{3D29D9A9-1A8C-4D32-9BF2-113AC0867E47}" srcOrd="0" destOrd="0" presId="urn:microsoft.com/office/officeart/2005/8/layout/cycle3"/>
    <dgm:cxn modelId="{B9193A43-D787-4AD7-9A61-3466CAAB6A55}" type="presParOf" srcId="{3D29D9A9-1A8C-4D32-9BF2-113AC0867E47}" destId="{CA4F823C-BAFA-47E0-98E0-688534283ABF}" srcOrd="0" destOrd="0" presId="urn:microsoft.com/office/officeart/2005/8/layout/cycle3"/>
    <dgm:cxn modelId="{6EACDB70-D0B3-4E5E-8C6B-B859D42EBBCD}" type="presParOf" srcId="{3D29D9A9-1A8C-4D32-9BF2-113AC0867E47}" destId="{FB6173CC-59FD-467E-B5C8-6647CDFC34B5}" srcOrd="1" destOrd="0" presId="urn:microsoft.com/office/officeart/2005/8/layout/cycle3"/>
    <dgm:cxn modelId="{A9ACD1F8-5366-4F7D-8208-FD878A42EACA}" type="presParOf" srcId="{3D29D9A9-1A8C-4D32-9BF2-113AC0867E47}" destId="{1450D39A-3A74-4428-8C24-8306D2F29657}" srcOrd="2" destOrd="0" presId="urn:microsoft.com/office/officeart/2005/8/layout/cycle3"/>
    <dgm:cxn modelId="{97DED475-BDBF-4FB7-BF1A-920075A6C540}" type="presParOf" srcId="{3D29D9A9-1A8C-4D32-9BF2-113AC0867E47}" destId="{032C57B2-7607-498C-A485-405CBAAF8061}" srcOrd="3" destOrd="0" presId="urn:microsoft.com/office/officeart/2005/8/layout/cycle3"/>
    <dgm:cxn modelId="{2F6611A3-6B09-41CD-8197-5D830077B0C0}" type="presParOf" srcId="{3D29D9A9-1A8C-4D32-9BF2-113AC0867E47}" destId="{89BFF1BB-575E-4FAE-A99A-218C20C589BA}" srcOrd="4" destOrd="0" presId="urn:microsoft.com/office/officeart/2005/8/layout/cycle3"/>
    <dgm:cxn modelId="{03947CD5-91D8-42E1-8D8F-A4804D82F020}" type="presParOf" srcId="{3D29D9A9-1A8C-4D32-9BF2-113AC0867E47}" destId="{2D5AD965-F2D9-4C0E-B1AF-E125CA3F50D9}" srcOrd="5" destOrd="0" presId="urn:microsoft.com/office/officeart/2005/8/layout/cycle3"/>
    <dgm:cxn modelId="{AFC5EEB0-1A15-4108-9C80-F8276BF909A5}" type="presParOf" srcId="{3D29D9A9-1A8C-4D32-9BF2-113AC0867E47}" destId="{0FCB62A1-F724-4156-8D2E-4FA836AD7C86}" srcOrd="6" destOrd="0" presId="urn:microsoft.com/office/officeart/2005/8/layout/cycle3"/>
    <dgm:cxn modelId="{C981F531-B655-4304-8D62-6D86F33C4F85}" type="presParOf" srcId="{3D29D9A9-1A8C-4D32-9BF2-113AC0867E47}" destId="{61C5474A-9FA6-4478-B967-CE13B605F53D}" srcOrd="7" destOrd="0" presId="urn:microsoft.com/office/officeart/2005/8/layout/cycle3"/>
    <dgm:cxn modelId="{922B7D3E-86E2-4BEE-8F57-D5A4932B8171}" type="presParOf" srcId="{3D29D9A9-1A8C-4D32-9BF2-113AC0867E47}" destId="{3187404D-2DDF-471B-87AD-B2F1C763A754}" srcOrd="8" destOrd="0" presId="urn:microsoft.com/office/officeart/2005/8/layout/cycle3"/>
    <dgm:cxn modelId="{060FC4AA-EBAA-4C8F-9BD7-008686554737}" type="presParOf" srcId="{3D29D9A9-1A8C-4D32-9BF2-113AC0867E47}" destId="{C82B08F8-6DD5-447B-ABE0-36A9E2AC0002}" srcOrd="9" destOrd="0" presId="urn:microsoft.com/office/officeart/2005/8/layout/cycle3"/>
    <dgm:cxn modelId="{D90E2352-68C9-4609-AFCE-373E1186FBE3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purl.oclc.org/ooxml/drawingml/diagram" xmlns:a="http://purl.oclc.org/ooxml/drawingml/main">
  <dgm:ptLst>
    <dgm:pt modelId="{37EC9069-8ACC-4FB0-91F0-7C0F21A270E2}" type="doc">
      <dgm:prSet loTypeId="urn:microsoft.com/office/officeart/2005/8/layout/pyramid1" loCatId="pyramid" qsTypeId="urn:microsoft.com/office/officeart/2005/8/quickstyle/simple1" qsCatId="simple" csTypeId="urn:microsoft.com/office/officeart/2005/8/colors/accent2_2" csCatId="accent2" phldr="1"/>
      <dgm:spPr/>
    </dgm:pt>
    <dgm:pt modelId="{5B239E6B-B47A-4F9D-87E1-0A592C484B33}">
      <dgm:prSet phldrT="[Text]" custT="1"/>
      <dgm:spPr>
        <a:solidFill>
          <a:srgbClr val="92F6D5"/>
        </a:solidFill>
      </dgm:spPr>
      <dgm:t>
        <a:bodyPr/>
        <a:lstStyle/>
        <a:p>
          <a:pPr>
            <a:spcAft>
              <a:spcPct val="35%"/>
            </a:spcAft>
          </a:pPr>
          <a:endParaRPr lang="en-US" sz="1800" dirty="0"/>
        </a:p>
        <a:p>
          <a:pPr>
            <a:spcAft>
              <a:spcPts val="600"/>
            </a:spcAft>
          </a:pPr>
          <a:r>
            <a:rPr lang="en-US" sz="2400" dirty="0"/>
            <a:t>Board</a:t>
          </a:r>
        </a:p>
        <a:p>
          <a:pPr>
            <a:spcAft>
              <a:spcPct val="35%"/>
            </a:spcAft>
          </a:pPr>
          <a:r>
            <a:rPr lang="en-US" sz="2400" dirty="0"/>
            <a:t>Members</a:t>
          </a:r>
        </a:p>
      </dgm:t>
    </dgm:pt>
    <dgm:pt modelId="{8C24412D-F925-4D4E-A872-38CA36A54309}" type="parTrans" cxnId="{C2808AA7-069C-4AB3-845E-16E9546D614C}">
      <dgm:prSet/>
      <dgm:spPr/>
      <dgm:t>
        <a:bodyPr/>
        <a:lstStyle/>
        <a:p>
          <a:endParaRPr lang="en-US"/>
        </a:p>
      </dgm:t>
    </dgm:pt>
    <dgm:pt modelId="{31E3DDFD-C313-4061-8A81-7AEE68E21BF0}" type="sibTrans" cxnId="{C2808AA7-069C-4AB3-845E-16E9546D614C}">
      <dgm:prSet/>
      <dgm:spPr/>
      <dgm:t>
        <a:bodyPr/>
        <a:lstStyle/>
        <a:p>
          <a:endParaRPr lang="en-US"/>
        </a:p>
      </dgm:t>
    </dgm:pt>
    <dgm:pt modelId="{9F40C8CF-F6D1-4356-A2FA-10D20B2CEE72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Executives &amp; Managers</a:t>
          </a:r>
        </a:p>
      </dgm:t>
    </dgm:pt>
    <dgm:pt modelId="{FA08885A-F81F-46BE-8B66-CDDDABC9E72C}" type="parTrans" cxnId="{706C17D7-D8A2-4786-A47F-6F8087D4A388}">
      <dgm:prSet/>
      <dgm:spPr/>
      <dgm:t>
        <a:bodyPr/>
        <a:lstStyle/>
        <a:p>
          <a:endParaRPr lang="en-US"/>
        </a:p>
      </dgm:t>
    </dgm:pt>
    <dgm:pt modelId="{C33FD99F-56EE-46C3-AE92-16CD183D84CA}" type="sibTrans" cxnId="{706C17D7-D8A2-4786-A47F-6F8087D4A388}">
      <dgm:prSet/>
      <dgm:spPr/>
      <dgm:t>
        <a:bodyPr/>
        <a:lstStyle/>
        <a:p>
          <a:endParaRPr lang="en-US"/>
        </a:p>
      </dgm:t>
    </dgm:pt>
    <dgm:pt modelId="{1083AD7E-DB4E-4DE0-BD20-03EB535A218F}">
      <dgm:prSet phldrT="[Text]" custT="1"/>
      <dgm:spPr>
        <a:solidFill>
          <a:srgbClr val="92F6D5"/>
        </a:solidFill>
      </dgm:spPr>
      <dgm:t>
        <a:bodyPr/>
        <a:lstStyle/>
        <a:p>
          <a:r>
            <a:rPr lang="en-US" sz="2400" b="0" dirty="0"/>
            <a:t>Program, Finance,  PR, HR, Volunteers, Fundraisers, Staff </a:t>
          </a:r>
        </a:p>
      </dgm:t>
    </dgm:pt>
    <dgm:pt modelId="{55CBD812-40A6-4A56-AC83-AD459A0C0153}" type="parTrans" cxnId="{C38035DA-F3D5-4782-B9A0-14223C2C9366}">
      <dgm:prSet/>
      <dgm:spPr/>
      <dgm:t>
        <a:bodyPr/>
        <a:lstStyle/>
        <a:p>
          <a:endParaRPr lang="en-US"/>
        </a:p>
      </dgm:t>
    </dgm:pt>
    <dgm:pt modelId="{2A0ED76F-4ABF-48D5-BD3E-1C73A2B89CFA}" type="sibTrans" cxnId="{C38035DA-F3D5-4782-B9A0-14223C2C9366}">
      <dgm:prSet/>
      <dgm:spPr/>
      <dgm:t>
        <a:bodyPr/>
        <a:lstStyle/>
        <a:p>
          <a:endParaRPr lang="en-US"/>
        </a:p>
      </dgm:t>
    </dgm:pt>
    <dgm:pt modelId="{368C96BE-4E9F-47C3-9CC2-18DCD9F3430D}" type="pres">
      <dgm:prSet presAssocID="{37EC9069-8ACC-4FB0-91F0-7C0F21A270E2}" presName="Name0" presStyleCnt="0">
        <dgm:presLayoutVars>
          <dgm:dir/>
          <dgm:animLvl val="lvl"/>
          <dgm:resizeHandles val="exact"/>
        </dgm:presLayoutVars>
      </dgm:prSet>
      <dgm:spPr/>
    </dgm:pt>
    <dgm:pt modelId="{C740243C-04B8-4FDC-BA24-6A164FCCF75E}" type="pres">
      <dgm:prSet presAssocID="{5B239E6B-B47A-4F9D-87E1-0A592C484B33}" presName="Name8" presStyleCnt="0"/>
      <dgm:spPr/>
    </dgm:pt>
    <dgm:pt modelId="{E0DE0D4B-E531-4AF3-B112-EB8DACCD2B8A}" type="pres">
      <dgm:prSet presAssocID="{5B239E6B-B47A-4F9D-87E1-0A592C484B33}" presName="level" presStyleLbl="node1" presStyleIdx="0" presStyleCnt="3" custScaleX="100.002%" custLinFactNeighborX="-3.029%" custLinFactNeighborY="0%">
        <dgm:presLayoutVars>
          <dgm:chMax val="1"/>
          <dgm:bulletEnabled val="1"/>
        </dgm:presLayoutVars>
      </dgm:prSet>
      <dgm:spPr/>
    </dgm:pt>
    <dgm:pt modelId="{54C5D033-21FE-4D78-A470-5BAA507E2173}" type="pres">
      <dgm:prSet presAssocID="{5B239E6B-B47A-4F9D-87E1-0A592C484B3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5151FE6-935C-4BA6-BB96-1E5138F16082}" type="pres">
      <dgm:prSet presAssocID="{9F40C8CF-F6D1-4356-A2FA-10D20B2CEE72}" presName="Name8" presStyleCnt="0"/>
      <dgm:spPr/>
    </dgm:pt>
    <dgm:pt modelId="{AF864FB1-F012-4D24-B412-5A9634852B7E}" type="pres">
      <dgm:prSet presAssocID="{9F40C8CF-F6D1-4356-A2FA-10D20B2CEE72}" presName="level" presStyleLbl="node1" presStyleIdx="1" presStyleCnt="3" custScaleX="98.486%" custLinFactNeighborX="-1.515%" custLinFactNeighborY="-2.324%">
        <dgm:presLayoutVars>
          <dgm:chMax val="1"/>
          <dgm:bulletEnabled val="1"/>
        </dgm:presLayoutVars>
      </dgm:prSet>
      <dgm:spPr/>
    </dgm:pt>
    <dgm:pt modelId="{0DA6C021-FC65-4168-9E2C-03123DE7918F}" type="pres">
      <dgm:prSet presAssocID="{9F40C8CF-F6D1-4356-A2FA-10D20B2CEE7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FD6C60C-74E0-417E-ADB7-774A29807CA9}" type="pres">
      <dgm:prSet presAssocID="{1083AD7E-DB4E-4DE0-BD20-03EB535A218F}" presName="Name8" presStyleCnt="0"/>
      <dgm:spPr/>
    </dgm:pt>
    <dgm:pt modelId="{7C272042-78E3-44BB-841A-25CCBB1E8C6D}" type="pres">
      <dgm:prSet presAssocID="{1083AD7E-DB4E-4DE0-BD20-03EB535A218F}" presName="level" presStyleLbl="node1" presStyleIdx="2" presStyleCnt="3">
        <dgm:presLayoutVars>
          <dgm:chMax val="1"/>
          <dgm:bulletEnabled val="1"/>
        </dgm:presLayoutVars>
      </dgm:prSet>
      <dgm:spPr/>
    </dgm:pt>
    <dgm:pt modelId="{309A3F38-959B-4BBA-94CF-02A17E96701F}" type="pres">
      <dgm:prSet presAssocID="{1083AD7E-DB4E-4DE0-BD20-03EB535A218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DF4BD03-D8D5-4C86-875B-3D668254B2DA}" type="presOf" srcId="{1083AD7E-DB4E-4DE0-BD20-03EB535A218F}" destId="{7C272042-78E3-44BB-841A-25CCBB1E8C6D}" srcOrd="0" destOrd="0" presId="urn:microsoft.com/office/officeart/2005/8/layout/pyramid1"/>
    <dgm:cxn modelId="{85191B0B-D1F1-48BB-B7A8-10948E1D8369}" type="presOf" srcId="{5B239E6B-B47A-4F9D-87E1-0A592C484B33}" destId="{E0DE0D4B-E531-4AF3-B112-EB8DACCD2B8A}" srcOrd="0" destOrd="0" presId="urn:microsoft.com/office/officeart/2005/8/layout/pyramid1"/>
    <dgm:cxn modelId="{BC12DC27-AB38-4345-AFF4-B3F252ADDA22}" type="presOf" srcId="{9F40C8CF-F6D1-4356-A2FA-10D20B2CEE72}" destId="{0DA6C021-FC65-4168-9E2C-03123DE7918F}" srcOrd="1" destOrd="0" presId="urn:microsoft.com/office/officeart/2005/8/layout/pyramid1"/>
    <dgm:cxn modelId="{BCF6E79B-1BAC-4C7A-BE44-A4932FA5857A}" type="presOf" srcId="{37EC9069-8ACC-4FB0-91F0-7C0F21A270E2}" destId="{368C96BE-4E9F-47C3-9CC2-18DCD9F3430D}" srcOrd="0" destOrd="0" presId="urn:microsoft.com/office/officeart/2005/8/layout/pyramid1"/>
    <dgm:cxn modelId="{C2808AA7-069C-4AB3-845E-16E9546D614C}" srcId="{37EC9069-8ACC-4FB0-91F0-7C0F21A270E2}" destId="{5B239E6B-B47A-4F9D-87E1-0A592C484B33}" srcOrd="0" destOrd="0" parTransId="{8C24412D-F925-4D4E-A872-38CA36A54309}" sibTransId="{31E3DDFD-C313-4061-8A81-7AEE68E21BF0}"/>
    <dgm:cxn modelId="{3BF5DCAF-E4A9-4C06-928E-E66557050304}" type="presOf" srcId="{9F40C8CF-F6D1-4356-A2FA-10D20B2CEE72}" destId="{AF864FB1-F012-4D24-B412-5A9634852B7E}" srcOrd="0" destOrd="0" presId="urn:microsoft.com/office/officeart/2005/8/layout/pyramid1"/>
    <dgm:cxn modelId="{706C17D7-D8A2-4786-A47F-6F8087D4A388}" srcId="{37EC9069-8ACC-4FB0-91F0-7C0F21A270E2}" destId="{9F40C8CF-F6D1-4356-A2FA-10D20B2CEE72}" srcOrd="1" destOrd="0" parTransId="{FA08885A-F81F-46BE-8B66-CDDDABC9E72C}" sibTransId="{C33FD99F-56EE-46C3-AE92-16CD183D84CA}"/>
    <dgm:cxn modelId="{366195D9-34C6-48CC-8F56-7FDE1033F34C}" type="presOf" srcId="{5B239E6B-B47A-4F9D-87E1-0A592C484B33}" destId="{54C5D033-21FE-4D78-A470-5BAA507E2173}" srcOrd="1" destOrd="0" presId="urn:microsoft.com/office/officeart/2005/8/layout/pyramid1"/>
    <dgm:cxn modelId="{C38035DA-F3D5-4782-B9A0-14223C2C9366}" srcId="{37EC9069-8ACC-4FB0-91F0-7C0F21A270E2}" destId="{1083AD7E-DB4E-4DE0-BD20-03EB535A218F}" srcOrd="2" destOrd="0" parTransId="{55CBD812-40A6-4A56-AC83-AD459A0C0153}" sibTransId="{2A0ED76F-4ABF-48D5-BD3E-1C73A2B89CFA}"/>
    <dgm:cxn modelId="{E61DADFE-ACE1-42C2-A711-951ACB606ED4}" type="presOf" srcId="{1083AD7E-DB4E-4DE0-BD20-03EB535A218F}" destId="{309A3F38-959B-4BBA-94CF-02A17E96701F}" srcOrd="1" destOrd="0" presId="urn:microsoft.com/office/officeart/2005/8/layout/pyramid1"/>
    <dgm:cxn modelId="{42F6F892-CEA1-4B9B-B36C-1D6099390053}" type="presParOf" srcId="{368C96BE-4E9F-47C3-9CC2-18DCD9F3430D}" destId="{C740243C-04B8-4FDC-BA24-6A164FCCF75E}" srcOrd="0" destOrd="0" presId="urn:microsoft.com/office/officeart/2005/8/layout/pyramid1"/>
    <dgm:cxn modelId="{D410AD63-4165-4912-807A-CB06121A602E}" type="presParOf" srcId="{C740243C-04B8-4FDC-BA24-6A164FCCF75E}" destId="{E0DE0D4B-E531-4AF3-B112-EB8DACCD2B8A}" srcOrd="0" destOrd="0" presId="urn:microsoft.com/office/officeart/2005/8/layout/pyramid1"/>
    <dgm:cxn modelId="{298AD62B-5808-4058-BA23-C3FF13C125B4}" type="presParOf" srcId="{C740243C-04B8-4FDC-BA24-6A164FCCF75E}" destId="{54C5D033-21FE-4D78-A470-5BAA507E2173}" srcOrd="1" destOrd="0" presId="urn:microsoft.com/office/officeart/2005/8/layout/pyramid1"/>
    <dgm:cxn modelId="{E90FCDB2-E045-41B6-AF98-2F8E0F127E9A}" type="presParOf" srcId="{368C96BE-4E9F-47C3-9CC2-18DCD9F3430D}" destId="{C5151FE6-935C-4BA6-BB96-1E5138F16082}" srcOrd="1" destOrd="0" presId="urn:microsoft.com/office/officeart/2005/8/layout/pyramid1"/>
    <dgm:cxn modelId="{40C3016C-5C6C-4F2C-85ED-01A9A041D868}" type="presParOf" srcId="{C5151FE6-935C-4BA6-BB96-1E5138F16082}" destId="{AF864FB1-F012-4D24-B412-5A9634852B7E}" srcOrd="0" destOrd="0" presId="urn:microsoft.com/office/officeart/2005/8/layout/pyramid1"/>
    <dgm:cxn modelId="{B00853D9-C1F3-4A88-BD71-AEA5DD1910B9}" type="presParOf" srcId="{C5151FE6-935C-4BA6-BB96-1E5138F16082}" destId="{0DA6C021-FC65-4168-9E2C-03123DE7918F}" srcOrd="1" destOrd="0" presId="urn:microsoft.com/office/officeart/2005/8/layout/pyramid1"/>
    <dgm:cxn modelId="{70B41A2A-0541-4E8E-8FE5-AD88949953A7}" type="presParOf" srcId="{368C96BE-4E9F-47C3-9CC2-18DCD9F3430D}" destId="{AFD6C60C-74E0-417E-ADB7-774A29807CA9}" srcOrd="2" destOrd="0" presId="urn:microsoft.com/office/officeart/2005/8/layout/pyramid1"/>
    <dgm:cxn modelId="{6549070B-4AA3-46B5-B89C-CA1696D6D018}" type="presParOf" srcId="{AFD6C60C-74E0-417E-ADB7-774A29807CA9}" destId="{7C272042-78E3-44BB-841A-25CCBB1E8C6D}" srcOrd="0" destOrd="0" presId="urn:microsoft.com/office/officeart/2005/8/layout/pyramid1"/>
    <dgm:cxn modelId="{0C346C3B-08B7-40D2-AF7E-B7C270C54818}" type="presParOf" srcId="{AFD6C60C-74E0-417E-ADB7-774A29807CA9}" destId="{309A3F38-959B-4BBA-94CF-02A17E96701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Donors give you money</a:t>
          </a: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/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Your NGO produces activities 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Activities produce outputs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Outputs produce outcomes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Outcomes produce results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RadScaleRad="97.183%" custRadScaleInc="1.512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LinFactNeighborY="2.141%"/>
      <dgm:spPr/>
    </dgm:pt>
    <dgm:pt modelId="{2ADCC76B-4F03-406D-BAC3-A2ECFCC042B1}" type="pres">
      <dgm:prSet presAssocID="{D6F55DD7-E862-4611-BF87-16FBEA3D1078}" presName="nodeFollowingNodes" presStyleLbl="node1" presStyleIdx="1" presStyleCnt="5" custScaleX="93.062%" custRadScaleRad="121.339%" custRadScaleInc="8.522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RadScaleRad="125.765%" custRadScaleInc="-22.836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RadScaleRad="123.426%" custRadScaleInc="22.967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87.507%" custRadScaleRad="113.457%" custRadScaleInc="-7.001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B0E0BD25-59BE-47CA-A4C4-A9C21D72BB5E}" type="presOf" srcId="{BF05C425-BED9-45E8-9512-EB01CA0CE5E2}" destId="{153B38A3-3F52-4A53-BEA0-BF5FD0455044}" srcOrd="0" destOrd="0" presId="urn:microsoft.com/office/officeart/2005/8/layout/cycle3"/>
    <dgm:cxn modelId="{A4EAED2A-4F13-480F-9855-34EBEA4ED3CF}" type="presOf" srcId="{D6F55DD7-E862-4611-BF87-16FBEA3D1078}" destId="{2ADCC76B-4F03-406D-BAC3-A2ECFCC042B1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DB412F5C-A6CA-466C-8975-CB6877C8F351}" type="presOf" srcId="{58DF6B06-DB8A-43BC-80C8-22031A117DC1}" destId="{C070B6A5-388A-4374-A61A-E80B36A4AA8D}" srcOrd="0" destOrd="0" presId="urn:microsoft.com/office/officeart/2005/8/layout/cycle3"/>
    <dgm:cxn modelId="{BA480771-6B38-4323-BAEB-DCBAA9985193}" type="presOf" srcId="{7B472FE6-C20B-42B9-970B-23DE301CB4E6}" destId="{DEE60B5A-8CB7-47E2-8A38-C2EE2E61BD52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7EC954A0-375D-4339-A3E6-FD11E3408FAF}" type="presOf" srcId="{0E930B8A-311B-464B-87AE-0248EEA41B16}" destId="{48C0966E-CA07-48D8-84C5-796DB74F9AC3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199E03C7-DC72-4619-94B7-D1F6728DF405}" type="presOf" srcId="{2438678C-810D-44FE-91CF-41B0225E1952}" destId="{F90E2776-50AB-4793-8F78-365A0754FA22}" srcOrd="0" destOrd="0" presId="urn:microsoft.com/office/officeart/2005/8/layout/cycle3"/>
    <dgm:cxn modelId="{462624CA-4D1A-4F78-B2BF-E886C846470B}" type="presOf" srcId="{8F7D1A0D-3595-4672-97D1-34C0C0280D67}" destId="{011A6511-96A7-4551-A908-2BD8C5907BDF}" srcOrd="0" destOrd="0" presId="urn:microsoft.com/office/officeart/2005/8/layout/cycle3"/>
    <dgm:cxn modelId="{5445B7BA-D327-4883-AE53-07CD6965A9D8}" type="presParOf" srcId="{C070B6A5-388A-4374-A61A-E80B36A4AA8D}" destId="{07FA1EB5-7580-468F-A440-21D33206DD10}" srcOrd="0" destOrd="0" presId="urn:microsoft.com/office/officeart/2005/8/layout/cycle3"/>
    <dgm:cxn modelId="{EB130949-0F86-475F-888B-63A2318FDA99}" type="presParOf" srcId="{07FA1EB5-7580-468F-A440-21D33206DD10}" destId="{011A6511-96A7-4551-A908-2BD8C5907BDF}" srcOrd="0" destOrd="0" presId="urn:microsoft.com/office/officeart/2005/8/layout/cycle3"/>
    <dgm:cxn modelId="{F835831C-CEA5-4788-B706-908FDF728955}" type="presParOf" srcId="{07FA1EB5-7580-468F-A440-21D33206DD10}" destId="{DEE60B5A-8CB7-47E2-8A38-C2EE2E61BD52}" srcOrd="1" destOrd="0" presId="urn:microsoft.com/office/officeart/2005/8/layout/cycle3"/>
    <dgm:cxn modelId="{4AE6FB58-9A18-4CD7-8386-8DFCF4A60962}" type="presParOf" srcId="{07FA1EB5-7580-468F-A440-21D33206DD10}" destId="{2ADCC76B-4F03-406D-BAC3-A2ECFCC042B1}" srcOrd="2" destOrd="0" presId="urn:microsoft.com/office/officeart/2005/8/layout/cycle3"/>
    <dgm:cxn modelId="{9557668C-A80D-483B-B5EE-82F2BDD7E741}" type="presParOf" srcId="{07FA1EB5-7580-468F-A440-21D33206DD10}" destId="{153B38A3-3F52-4A53-BEA0-BF5FD0455044}" srcOrd="3" destOrd="0" presId="urn:microsoft.com/office/officeart/2005/8/layout/cycle3"/>
    <dgm:cxn modelId="{962257CB-B7FC-4B9E-B168-FF75AF270E83}" type="presParOf" srcId="{07FA1EB5-7580-468F-A440-21D33206DD10}" destId="{48C0966E-CA07-48D8-84C5-796DB74F9AC3}" srcOrd="4" destOrd="0" presId="urn:microsoft.com/office/officeart/2005/8/layout/cycle3"/>
    <dgm:cxn modelId="{0E2D0EFB-780A-43F0-A066-7B984336195E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purl.oclc.org/ooxml/drawingml/diagram" xmlns:a="http://purl.oclc.org/ooxml/drawingml/main">
  <dgm:ptLst>
    <dgm:pt modelId="{3A8DD705-57BC-4EC5-8343-1871AB45A73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1E7D11-AD69-4088-904E-AD8977E574D0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Moral obligation</a:t>
          </a:r>
        </a:p>
      </dgm:t>
    </dgm:pt>
    <dgm:pt modelId="{7F74AB09-3F29-47B7-85AA-CAC11295963C}" type="parTrans" cxnId="{382E5CEF-E63F-4059-A6C1-1435EAD2BEA0}">
      <dgm:prSet/>
      <dgm:spPr/>
      <dgm:t>
        <a:bodyPr/>
        <a:lstStyle/>
        <a:p>
          <a:endParaRPr lang="en-US"/>
        </a:p>
      </dgm:t>
    </dgm:pt>
    <dgm:pt modelId="{DAD48100-B2E0-49F3-AC7E-63D2A1C65100}" type="sibTrans" cxnId="{382E5CEF-E63F-4059-A6C1-1435EAD2BEA0}">
      <dgm:prSet/>
      <dgm:spPr/>
      <dgm:t>
        <a:bodyPr/>
        <a:lstStyle/>
        <a:p>
          <a:endParaRPr lang="en-US"/>
        </a:p>
      </dgm:t>
    </dgm:pt>
    <dgm:pt modelId="{B4605E56-5FB6-4DBA-84B6-FE1F424C5D3A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Personal commitments</a:t>
          </a:r>
        </a:p>
      </dgm:t>
    </dgm:pt>
    <dgm:pt modelId="{8EFB2277-C922-4978-9AC9-3EFFDC9A6F9D}" type="parTrans" cxnId="{C556D366-7CF4-4F0F-8EDE-932FAA012A59}">
      <dgm:prSet/>
      <dgm:spPr/>
      <dgm:t>
        <a:bodyPr/>
        <a:lstStyle/>
        <a:p>
          <a:endParaRPr lang="en-US"/>
        </a:p>
      </dgm:t>
    </dgm:pt>
    <dgm:pt modelId="{2A2EEA7A-3DAC-4036-8E90-5A3291A581B3}" type="sibTrans" cxnId="{C556D366-7CF4-4F0F-8EDE-932FAA012A59}">
      <dgm:prSet/>
      <dgm:spPr/>
      <dgm:t>
        <a:bodyPr/>
        <a:lstStyle/>
        <a:p>
          <a:endParaRPr lang="en-US"/>
        </a:p>
      </dgm:t>
    </dgm:pt>
    <dgm:pt modelId="{AB053129-1584-4838-BD1C-663117CBD32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Peer influence</a:t>
          </a:r>
        </a:p>
      </dgm:t>
    </dgm:pt>
    <dgm:pt modelId="{06B4E10E-9625-4ECB-995E-6CB5E6EA6E28}" type="parTrans" cxnId="{728D9AC6-131B-46F6-ACC2-572801F78479}">
      <dgm:prSet/>
      <dgm:spPr/>
      <dgm:t>
        <a:bodyPr/>
        <a:lstStyle/>
        <a:p>
          <a:endParaRPr lang="en-US"/>
        </a:p>
      </dgm:t>
    </dgm:pt>
    <dgm:pt modelId="{03D65D50-79D5-4ED2-AD4B-7E60788C37CE}" type="sibTrans" cxnId="{728D9AC6-131B-46F6-ACC2-572801F78479}">
      <dgm:prSet/>
      <dgm:spPr/>
      <dgm:t>
        <a:bodyPr/>
        <a:lstStyle/>
        <a:p>
          <a:endParaRPr lang="en-US"/>
        </a:p>
      </dgm:t>
    </dgm:pt>
    <dgm:pt modelId="{BD5C4EC3-A477-44E6-BDDF-A67E3A52E58C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Civic responsibility</a:t>
          </a:r>
        </a:p>
      </dgm:t>
    </dgm:pt>
    <dgm:pt modelId="{E21F5ADF-149F-45DA-BF63-663FFF6A4E4E}" type="parTrans" cxnId="{4962A106-F6FC-4F1A-A62B-7DE571688F09}">
      <dgm:prSet/>
      <dgm:spPr/>
      <dgm:t>
        <a:bodyPr/>
        <a:lstStyle/>
        <a:p>
          <a:endParaRPr lang="en-US"/>
        </a:p>
      </dgm:t>
    </dgm:pt>
    <dgm:pt modelId="{A341C5FD-1D08-4765-909F-3535EB5D1B76}" type="sibTrans" cxnId="{4962A106-F6FC-4F1A-A62B-7DE571688F09}">
      <dgm:prSet/>
      <dgm:spPr/>
      <dgm:t>
        <a:bodyPr/>
        <a:lstStyle/>
        <a:p>
          <a:endParaRPr lang="en-US"/>
        </a:p>
      </dgm:t>
    </dgm:pt>
    <dgm:pt modelId="{2DE83906-C328-4DB0-924F-D577930D1B5D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Appreciation</a:t>
          </a:r>
        </a:p>
      </dgm:t>
    </dgm:pt>
    <dgm:pt modelId="{A48ED5C3-8204-496E-87F8-38A32F8BE6D8}" type="parTrans" cxnId="{9F266BEA-28D2-45BD-89B8-3FDFC0822A82}">
      <dgm:prSet/>
      <dgm:spPr/>
      <dgm:t>
        <a:bodyPr/>
        <a:lstStyle/>
        <a:p>
          <a:endParaRPr lang="en-US"/>
        </a:p>
      </dgm:t>
    </dgm:pt>
    <dgm:pt modelId="{F59581D5-3F57-4995-99CE-6805DE4ED353}" type="sibTrans" cxnId="{9F266BEA-28D2-45BD-89B8-3FDFC0822A82}">
      <dgm:prSet/>
      <dgm:spPr/>
      <dgm:t>
        <a:bodyPr/>
        <a:lstStyle/>
        <a:p>
          <a:endParaRPr lang="en-US"/>
        </a:p>
      </dgm:t>
    </dgm:pt>
    <dgm:pt modelId="{B5E4D2B4-9B59-45D9-B622-86DFAED29C3A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Giving back</a:t>
          </a:r>
        </a:p>
      </dgm:t>
    </dgm:pt>
    <dgm:pt modelId="{434B83D4-A0A0-4284-BDDC-4A1D1A2D96ED}" type="parTrans" cxnId="{F1EFA1CF-560B-4DE3-BAF4-898923484CE2}">
      <dgm:prSet/>
      <dgm:spPr/>
      <dgm:t>
        <a:bodyPr/>
        <a:lstStyle/>
        <a:p>
          <a:endParaRPr lang="en-US"/>
        </a:p>
      </dgm:t>
    </dgm:pt>
    <dgm:pt modelId="{6F5065D1-DD5C-491F-974C-248B057D5C1F}" type="sibTrans" cxnId="{F1EFA1CF-560B-4DE3-BAF4-898923484CE2}">
      <dgm:prSet/>
      <dgm:spPr/>
      <dgm:t>
        <a:bodyPr/>
        <a:lstStyle/>
        <a:p>
          <a:endParaRPr lang="en-US"/>
        </a:p>
      </dgm:t>
    </dgm:pt>
    <dgm:pt modelId="{395E017B-B5CD-4F73-8637-1710EFB64B54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Investment in the future</a:t>
          </a:r>
        </a:p>
      </dgm:t>
    </dgm:pt>
    <dgm:pt modelId="{D51A1EF2-7690-4E4A-B82D-25403EED4724}" type="parTrans" cxnId="{F509D410-7823-41F2-AD5A-D941C4FB0307}">
      <dgm:prSet/>
      <dgm:spPr/>
      <dgm:t>
        <a:bodyPr/>
        <a:lstStyle/>
        <a:p>
          <a:endParaRPr lang="en-US"/>
        </a:p>
      </dgm:t>
    </dgm:pt>
    <dgm:pt modelId="{FF4C7DD7-A61D-4831-BF0A-7D047A2368BE}" type="sibTrans" cxnId="{F509D410-7823-41F2-AD5A-D941C4FB0307}">
      <dgm:prSet/>
      <dgm:spPr/>
      <dgm:t>
        <a:bodyPr/>
        <a:lstStyle/>
        <a:p>
          <a:endParaRPr lang="en-US"/>
        </a:p>
      </dgm:t>
    </dgm:pt>
    <dgm:pt modelId="{B907BA13-04DF-49F5-83AF-DDE05E09C53C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Religious compassion</a:t>
          </a:r>
        </a:p>
      </dgm:t>
    </dgm:pt>
    <dgm:pt modelId="{514B14CF-8213-4BA9-9F53-51F80E5D9186}" type="parTrans" cxnId="{EE145C88-8191-4F94-ABA5-15B627E41A82}">
      <dgm:prSet/>
      <dgm:spPr/>
      <dgm:t>
        <a:bodyPr/>
        <a:lstStyle/>
        <a:p>
          <a:endParaRPr lang="en-US"/>
        </a:p>
      </dgm:t>
    </dgm:pt>
    <dgm:pt modelId="{FB9699BF-91EE-44EF-91CA-9CA77F9FC46F}" type="sibTrans" cxnId="{EE145C88-8191-4F94-ABA5-15B627E41A82}">
      <dgm:prSet/>
      <dgm:spPr/>
      <dgm:t>
        <a:bodyPr/>
        <a:lstStyle/>
        <a:p>
          <a:endParaRPr lang="en-US"/>
        </a:p>
      </dgm:t>
    </dgm:pt>
    <dgm:pt modelId="{FECCA547-48EB-429B-A508-E693DF2D6E83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Dreams for a better world</a:t>
          </a:r>
        </a:p>
      </dgm:t>
    </dgm:pt>
    <dgm:pt modelId="{EF0D4246-C420-4A93-AFD4-B23BDEEE5D8E}" type="parTrans" cxnId="{85CE3CEE-778A-4F5C-A3C6-DD118CB3AD5A}">
      <dgm:prSet/>
      <dgm:spPr/>
      <dgm:t>
        <a:bodyPr/>
        <a:lstStyle/>
        <a:p>
          <a:endParaRPr lang="en-US"/>
        </a:p>
      </dgm:t>
    </dgm:pt>
    <dgm:pt modelId="{BF6B9A9C-2068-499D-BBA1-1BB5C1BF0379}" type="sibTrans" cxnId="{85CE3CEE-778A-4F5C-A3C6-DD118CB3AD5A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5FE7F-86AC-4613-9EC8-A38D0FDE0859}">
      <dgm:prSet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Better image</a:t>
          </a:r>
        </a:p>
      </dgm:t>
    </dgm:pt>
    <dgm:pt modelId="{7E75C851-0461-4B9E-B87D-459591617E7A}" type="parTrans" cxnId="{5A67CCFC-0DE7-4357-ADDB-B9EBE1D7D028}">
      <dgm:prSet/>
      <dgm:spPr/>
      <dgm:t>
        <a:bodyPr/>
        <a:lstStyle/>
        <a:p>
          <a:endParaRPr lang="en-US"/>
        </a:p>
      </dgm:t>
    </dgm:pt>
    <dgm:pt modelId="{B297C4EC-FF06-4982-BB58-404557DDD23B}" type="sibTrans" cxnId="{5A67CCFC-0DE7-4357-ADDB-B9EBE1D7D028}">
      <dgm:prSet/>
      <dgm:spPr/>
      <dgm:t>
        <a:bodyPr/>
        <a:lstStyle/>
        <a:p>
          <a:endParaRPr lang="en-US"/>
        </a:p>
      </dgm:t>
    </dgm:pt>
    <dgm:pt modelId="{7320F4EB-1F74-496E-B86C-E624B91EDF14}" type="pres">
      <dgm:prSet presAssocID="{3A8DD705-57BC-4EC5-8343-1871AB45A737}" presName="Name0" presStyleCnt="0">
        <dgm:presLayoutVars>
          <dgm:dir/>
          <dgm:resizeHandles val="exact"/>
        </dgm:presLayoutVars>
      </dgm:prSet>
      <dgm:spPr/>
    </dgm:pt>
    <dgm:pt modelId="{3D29D9A9-1A8C-4D32-9BF2-113AC0867E47}" type="pres">
      <dgm:prSet presAssocID="{3A8DD705-57BC-4EC5-8343-1871AB45A737}" presName="cycle" presStyleCnt="0"/>
      <dgm:spPr/>
    </dgm:pt>
    <dgm:pt modelId="{CA4F823C-BAFA-47E0-98E0-688534283ABF}" type="pres">
      <dgm:prSet presAssocID="{FECCA547-48EB-429B-A508-E693DF2D6E83}" presName="nodeFirstNode" presStyleLbl="node1" presStyleIdx="0" presStyleCnt="10" custScaleX="138.192%" custScaleY="138.192%" custRadScaleRad="95.589%" custRadScaleInc="4.431%">
        <dgm:presLayoutVars>
          <dgm:bulletEnabled val="1"/>
        </dgm:presLayoutVars>
      </dgm:prSet>
      <dgm:spPr/>
    </dgm:pt>
    <dgm:pt modelId="{FB6173CC-59FD-467E-B5C8-6647CDFC34B5}" type="pres">
      <dgm:prSet presAssocID="{BF6B9A9C-2068-499D-BBA1-1BB5C1BF0379}" presName="sibTransFirstNode" presStyleLbl="bgShp" presStyleIdx="0" presStyleCnt="1"/>
      <dgm:spPr/>
    </dgm:pt>
    <dgm:pt modelId="{1450D39A-3A74-4428-8C24-8306D2F29657}" type="pres">
      <dgm:prSet presAssocID="{B907BA13-04DF-49F5-83AF-DDE05E09C53C}" presName="nodeFollowingNodes" presStyleLbl="node1" presStyleIdx="1" presStyleCnt="10" custScaleX="181.394%" custScaleY="138.192%" custRadScaleRad="121.81%" custRadScaleInc="53.562%">
        <dgm:presLayoutVars>
          <dgm:bulletEnabled val="1"/>
        </dgm:presLayoutVars>
      </dgm:prSet>
      <dgm:spPr/>
    </dgm:pt>
    <dgm:pt modelId="{032C57B2-7607-498C-A485-405CBAAF8061}" type="pres">
      <dgm:prSet presAssocID="{461E7D11-AD69-4088-904E-AD8977E574D0}" presName="nodeFollowingNodes" presStyleLbl="node1" presStyleIdx="2" presStyleCnt="10" custScaleX="174.349%" custScaleY="158.792%" custRadScaleRad="108.308%" custRadScaleInc="14.884%">
        <dgm:presLayoutVars>
          <dgm:bulletEnabled val="1"/>
        </dgm:presLayoutVars>
      </dgm:prSet>
      <dgm:spPr/>
    </dgm:pt>
    <dgm:pt modelId="{89BFF1BB-575E-4FAE-A99A-218C20C589BA}" type="pres">
      <dgm:prSet presAssocID="{B4605E56-5FB6-4DBA-84B6-FE1F424C5D3A}" presName="nodeFollowingNodes" presStyleLbl="node1" presStyleIdx="3" presStyleCnt="10" custScaleX="176.512%" custScaleY="159.591%" custRadScaleRad="108.673%" custRadScaleInc="-8.565%">
        <dgm:presLayoutVars>
          <dgm:bulletEnabled val="1"/>
        </dgm:presLayoutVars>
      </dgm:prSet>
      <dgm:spPr/>
    </dgm:pt>
    <dgm:pt modelId="{2D5AD965-F2D9-4C0E-B1AF-E125CA3F50D9}" type="pres">
      <dgm:prSet presAssocID="{8405FE7F-86AC-4613-9EC8-A38D0FDE0859}" presName="nodeFollowingNodes" presStyleLbl="node1" presStyleIdx="4" presStyleCnt="10" custScaleX="166.414%" custScaleY="138.192%" custRadScaleRad="126.919%" custRadScaleInc="-46.325%">
        <dgm:presLayoutVars>
          <dgm:bulletEnabled val="1"/>
        </dgm:presLayoutVars>
      </dgm:prSet>
      <dgm:spPr/>
    </dgm:pt>
    <dgm:pt modelId="{0FCB62A1-F724-4156-8D2E-4FA836AD7C86}" type="pres">
      <dgm:prSet presAssocID="{2DE83906-C328-4DB0-924F-D577930D1B5D}" presName="nodeFollowingNodes" presStyleLbl="node1" presStyleIdx="5" presStyleCnt="10" custScaleX="153.47%" custScaleY="138.192%" custRadScaleRad="95.587%" custRadScaleInc="-4.298%">
        <dgm:presLayoutVars>
          <dgm:bulletEnabled val="1"/>
        </dgm:presLayoutVars>
      </dgm:prSet>
      <dgm:spPr/>
    </dgm:pt>
    <dgm:pt modelId="{61C5474A-9FA6-4478-B967-CE13B605F53D}" type="pres">
      <dgm:prSet presAssocID="{AB053129-1584-4838-BD1C-663117CBD32C}" presName="nodeFollowingNodes" presStyleLbl="node1" presStyleIdx="6" presStyleCnt="10" custScaleX="151.953%" custScaleY="138.192%" custRadScaleRad="118.978%" custRadScaleInc="36.699%">
        <dgm:presLayoutVars>
          <dgm:bulletEnabled val="1"/>
        </dgm:presLayoutVars>
      </dgm:prSet>
      <dgm:spPr/>
    </dgm:pt>
    <dgm:pt modelId="{3187404D-2DDF-471B-87AD-B2F1C763A754}" type="pres">
      <dgm:prSet presAssocID="{395E017B-B5CD-4F73-8637-1710EFB64B54}" presName="nodeFollowingNodes" presStyleLbl="node1" presStyleIdx="7" presStyleCnt="10" custScaleX="162.578%" custScaleY="159.585%" custRadScaleRad="108.674%" custRadScaleInc="8.564%">
        <dgm:presLayoutVars>
          <dgm:bulletEnabled val="1"/>
        </dgm:presLayoutVars>
      </dgm:prSet>
      <dgm:spPr/>
    </dgm:pt>
    <dgm:pt modelId="{C82B08F8-6DD5-447B-ABE0-36A9E2AC0002}" type="pres">
      <dgm:prSet presAssocID="{B5E4D2B4-9B59-45D9-B622-86DFAED29C3A}" presName="nodeFollowingNodes" presStyleLbl="node1" presStyleIdx="8" presStyleCnt="10" custScaleX="152.708%" custScaleY="157.789%" custRadScaleRad="110.364%" custRadScaleInc="-15.871%">
        <dgm:presLayoutVars>
          <dgm:bulletEnabled val="1"/>
        </dgm:presLayoutVars>
      </dgm:prSet>
      <dgm:spPr/>
    </dgm:pt>
    <dgm:pt modelId="{220935FD-30D2-465D-AA79-C8FA274BF2F8}" type="pres">
      <dgm:prSet presAssocID="{BD5C4EC3-A477-44E6-BDDF-A67E3A52E58C}" presName="nodeFollowingNodes" presStyleLbl="node1" presStyleIdx="9" presStyleCnt="10" custScaleX="174.391%" custScaleY="138.192%" custRadScaleRad="117.544%" custRadScaleInc="-48.815%">
        <dgm:presLayoutVars>
          <dgm:bulletEnabled val="1"/>
        </dgm:presLayoutVars>
      </dgm:prSet>
      <dgm:spPr/>
    </dgm:pt>
  </dgm:ptLst>
  <dgm:cxnLst>
    <dgm:cxn modelId="{4962A106-F6FC-4F1A-A62B-7DE571688F09}" srcId="{3A8DD705-57BC-4EC5-8343-1871AB45A737}" destId="{BD5C4EC3-A477-44E6-BDDF-A67E3A52E58C}" srcOrd="9" destOrd="0" parTransId="{E21F5ADF-149F-45DA-BF63-663FFF6A4E4E}" sibTransId="{A341C5FD-1D08-4765-909F-3535EB5D1B76}"/>
    <dgm:cxn modelId="{F509D410-7823-41F2-AD5A-D941C4FB0307}" srcId="{3A8DD705-57BC-4EC5-8343-1871AB45A737}" destId="{395E017B-B5CD-4F73-8637-1710EFB64B54}" srcOrd="7" destOrd="0" parTransId="{D51A1EF2-7690-4E4A-B82D-25403EED4724}" sibTransId="{FF4C7DD7-A61D-4831-BF0A-7D047A2368BE}"/>
    <dgm:cxn modelId="{18644F1C-9F42-4575-A16F-98CEE58B150A}" type="presOf" srcId="{395E017B-B5CD-4F73-8637-1710EFB64B54}" destId="{3187404D-2DDF-471B-87AD-B2F1C763A754}" srcOrd="0" destOrd="0" presId="urn:microsoft.com/office/officeart/2005/8/layout/cycle3"/>
    <dgm:cxn modelId="{D55C9A28-1E5E-4FAD-A537-9340B8B1CB9E}" type="presOf" srcId="{AB053129-1584-4838-BD1C-663117CBD32C}" destId="{61C5474A-9FA6-4478-B967-CE13B605F53D}" srcOrd="0" destOrd="0" presId="urn:microsoft.com/office/officeart/2005/8/layout/cycle3"/>
    <dgm:cxn modelId="{C556D366-7CF4-4F0F-8EDE-932FAA012A59}" srcId="{3A8DD705-57BC-4EC5-8343-1871AB45A737}" destId="{B4605E56-5FB6-4DBA-84B6-FE1F424C5D3A}" srcOrd="3" destOrd="0" parTransId="{8EFB2277-C922-4978-9AC9-3EFFDC9A6F9D}" sibTransId="{2A2EEA7A-3DAC-4036-8E90-5A3291A581B3}"/>
    <dgm:cxn modelId="{E819726F-8E15-4B18-9DD0-9A6C4C793520}" type="presOf" srcId="{B4605E56-5FB6-4DBA-84B6-FE1F424C5D3A}" destId="{89BFF1BB-575E-4FAE-A99A-218C20C589BA}" srcOrd="0" destOrd="0" presId="urn:microsoft.com/office/officeart/2005/8/layout/cycle3"/>
    <dgm:cxn modelId="{D090F174-C5D3-4EEE-A7AE-0A9F301BBBB2}" type="presOf" srcId="{FECCA547-48EB-429B-A508-E693DF2D6E83}" destId="{CA4F823C-BAFA-47E0-98E0-688534283ABF}" srcOrd="0" destOrd="0" presId="urn:microsoft.com/office/officeart/2005/8/layout/cycle3"/>
    <dgm:cxn modelId="{EE145C88-8191-4F94-ABA5-15B627E41A82}" srcId="{3A8DD705-57BC-4EC5-8343-1871AB45A737}" destId="{B907BA13-04DF-49F5-83AF-DDE05E09C53C}" srcOrd="1" destOrd="0" parTransId="{514B14CF-8213-4BA9-9F53-51F80E5D9186}" sibTransId="{FB9699BF-91EE-44EF-91CA-9CA77F9FC46F}"/>
    <dgm:cxn modelId="{B234B890-88DB-42C9-AEF9-B7F3F2F7A564}" type="presOf" srcId="{B907BA13-04DF-49F5-83AF-DDE05E09C53C}" destId="{1450D39A-3A74-4428-8C24-8306D2F29657}" srcOrd="0" destOrd="0" presId="urn:microsoft.com/office/officeart/2005/8/layout/cycle3"/>
    <dgm:cxn modelId="{0A142C93-CD5C-428E-A4A0-C87D2CCA03F0}" type="presOf" srcId="{BD5C4EC3-A477-44E6-BDDF-A67E3A52E58C}" destId="{220935FD-30D2-465D-AA79-C8FA274BF2F8}" srcOrd="0" destOrd="0" presId="urn:microsoft.com/office/officeart/2005/8/layout/cycle3"/>
    <dgm:cxn modelId="{740BF2A6-BBBE-4C8B-8009-635486A86069}" type="presOf" srcId="{3A8DD705-57BC-4EC5-8343-1871AB45A737}" destId="{7320F4EB-1F74-496E-B86C-E624B91EDF14}" srcOrd="0" destOrd="0" presId="urn:microsoft.com/office/officeart/2005/8/layout/cycle3"/>
    <dgm:cxn modelId="{46F0D1AB-CB7B-4065-9DFF-EBAE1BD28095}" type="presOf" srcId="{2DE83906-C328-4DB0-924F-D577930D1B5D}" destId="{0FCB62A1-F724-4156-8D2E-4FA836AD7C86}" srcOrd="0" destOrd="0" presId="urn:microsoft.com/office/officeart/2005/8/layout/cycle3"/>
    <dgm:cxn modelId="{E64F0EB8-90FD-425B-A8EE-D7F361B10DD5}" type="presOf" srcId="{461E7D11-AD69-4088-904E-AD8977E574D0}" destId="{032C57B2-7607-498C-A485-405CBAAF8061}" srcOrd="0" destOrd="0" presId="urn:microsoft.com/office/officeart/2005/8/layout/cycle3"/>
    <dgm:cxn modelId="{3D33B6BB-3902-4B9A-AFAF-811BA6CB50CB}" type="presOf" srcId="{B5E4D2B4-9B59-45D9-B622-86DFAED29C3A}" destId="{C82B08F8-6DD5-447B-ABE0-36A9E2AC0002}" srcOrd="0" destOrd="0" presId="urn:microsoft.com/office/officeart/2005/8/layout/cycle3"/>
    <dgm:cxn modelId="{EA4EC2BB-183D-4528-8431-760EDB43FCED}" type="presOf" srcId="{BF6B9A9C-2068-499D-BBA1-1BB5C1BF0379}" destId="{FB6173CC-59FD-467E-B5C8-6647CDFC34B5}" srcOrd="0" destOrd="0" presId="urn:microsoft.com/office/officeart/2005/8/layout/cycle3"/>
    <dgm:cxn modelId="{728D9AC6-131B-46F6-ACC2-572801F78479}" srcId="{3A8DD705-57BC-4EC5-8343-1871AB45A737}" destId="{AB053129-1584-4838-BD1C-663117CBD32C}" srcOrd="6" destOrd="0" parTransId="{06B4E10E-9625-4ECB-995E-6CB5E6EA6E28}" sibTransId="{03D65D50-79D5-4ED2-AD4B-7E60788C37CE}"/>
    <dgm:cxn modelId="{F1EFA1CF-560B-4DE3-BAF4-898923484CE2}" srcId="{3A8DD705-57BC-4EC5-8343-1871AB45A737}" destId="{B5E4D2B4-9B59-45D9-B622-86DFAED29C3A}" srcOrd="8" destOrd="0" parTransId="{434B83D4-A0A0-4284-BDDC-4A1D1A2D96ED}" sibTransId="{6F5065D1-DD5C-491F-974C-248B057D5C1F}"/>
    <dgm:cxn modelId="{5A8C14D1-6BB7-4CE6-8F4A-9F806A5BB551}" type="presOf" srcId="{8405FE7F-86AC-4613-9EC8-A38D0FDE0859}" destId="{2D5AD965-F2D9-4C0E-B1AF-E125CA3F50D9}" srcOrd="0" destOrd="0" presId="urn:microsoft.com/office/officeart/2005/8/layout/cycle3"/>
    <dgm:cxn modelId="{9F266BEA-28D2-45BD-89B8-3FDFC0822A82}" srcId="{3A8DD705-57BC-4EC5-8343-1871AB45A737}" destId="{2DE83906-C328-4DB0-924F-D577930D1B5D}" srcOrd="5" destOrd="0" parTransId="{A48ED5C3-8204-496E-87F8-38A32F8BE6D8}" sibTransId="{F59581D5-3F57-4995-99CE-6805DE4ED353}"/>
    <dgm:cxn modelId="{85CE3CEE-778A-4F5C-A3C6-DD118CB3AD5A}" srcId="{3A8DD705-57BC-4EC5-8343-1871AB45A737}" destId="{FECCA547-48EB-429B-A508-E693DF2D6E83}" srcOrd="0" destOrd="0" parTransId="{EF0D4246-C420-4A93-AFD4-B23BDEEE5D8E}" sibTransId="{BF6B9A9C-2068-499D-BBA1-1BB5C1BF0379}"/>
    <dgm:cxn modelId="{382E5CEF-E63F-4059-A6C1-1435EAD2BEA0}" srcId="{3A8DD705-57BC-4EC5-8343-1871AB45A737}" destId="{461E7D11-AD69-4088-904E-AD8977E574D0}" srcOrd="2" destOrd="0" parTransId="{7F74AB09-3F29-47B7-85AA-CAC11295963C}" sibTransId="{DAD48100-B2E0-49F3-AC7E-63D2A1C65100}"/>
    <dgm:cxn modelId="{5A67CCFC-0DE7-4357-ADDB-B9EBE1D7D028}" srcId="{3A8DD705-57BC-4EC5-8343-1871AB45A737}" destId="{8405FE7F-86AC-4613-9EC8-A38D0FDE0859}" srcOrd="4" destOrd="0" parTransId="{7E75C851-0461-4B9E-B87D-459591617E7A}" sibTransId="{B297C4EC-FF06-4982-BB58-404557DDD23B}"/>
    <dgm:cxn modelId="{F65A9FFA-8021-448C-93D6-25552128F4B9}" type="presParOf" srcId="{7320F4EB-1F74-496E-B86C-E624B91EDF14}" destId="{3D29D9A9-1A8C-4D32-9BF2-113AC0867E47}" srcOrd="0" destOrd="0" presId="urn:microsoft.com/office/officeart/2005/8/layout/cycle3"/>
    <dgm:cxn modelId="{C5D073CD-63CB-4E56-A7FB-9CA74B5A21CE}" type="presParOf" srcId="{3D29D9A9-1A8C-4D32-9BF2-113AC0867E47}" destId="{CA4F823C-BAFA-47E0-98E0-688534283ABF}" srcOrd="0" destOrd="0" presId="urn:microsoft.com/office/officeart/2005/8/layout/cycle3"/>
    <dgm:cxn modelId="{BAA4F689-8572-444C-80AD-39EF8FE0527A}" type="presParOf" srcId="{3D29D9A9-1A8C-4D32-9BF2-113AC0867E47}" destId="{FB6173CC-59FD-467E-B5C8-6647CDFC34B5}" srcOrd="1" destOrd="0" presId="urn:microsoft.com/office/officeart/2005/8/layout/cycle3"/>
    <dgm:cxn modelId="{AB2DCAD8-B611-405F-8946-F7A1392CD598}" type="presParOf" srcId="{3D29D9A9-1A8C-4D32-9BF2-113AC0867E47}" destId="{1450D39A-3A74-4428-8C24-8306D2F29657}" srcOrd="2" destOrd="0" presId="urn:microsoft.com/office/officeart/2005/8/layout/cycle3"/>
    <dgm:cxn modelId="{FA2FAA28-86CB-4A66-8D1F-46F28674224C}" type="presParOf" srcId="{3D29D9A9-1A8C-4D32-9BF2-113AC0867E47}" destId="{032C57B2-7607-498C-A485-405CBAAF8061}" srcOrd="3" destOrd="0" presId="urn:microsoft.com/office/officeart/2005/8/layout/cycle3"/>
    <dgm:cxn modelId="{DEC768FB-8B93-451D-83EE-45C18C3E5D48}" type="presParOf" srcId="{3D29D9A9-1A8C-4D32-9BF2-113AC0867E47}" destId="{89BFF1BB-575E-4FAE-A99A-218C20C589BA}" srcOrd="4" destOrd="0" presId="urn:microsoft.com/office/officeart/2005/8/layout/cycle3"/>
    <dgm:cxn modelId="{36E6C6DC-D1A5-4E52-A845-D2A518E1B1B8}" type="presParOf" srcId="{3D29D9A9-1A8C-4D32-9BF2-113AC0867E47}" destId="{2D5AD965-F2D9-4C0E-B1AF-E125CA3F50D9}" srcOrd="5" destOrd="0" presId="urn:microsoft.com/office/officeart/2005/8/layout/cycle3"/>
    <dgm:cxn modelId="{91619EAA-2A3C-4A5D-8CDE-0A0687B1204E}" type="presParOf" srcId="{3D29D9A9-1A8C-4D32-9BF2-113AC0867E47}" destId="{0FCB62A1-F724-4156-8D2E-4FA836AD7C86}" srcOrd="6" destOrd="0" presId="urn:microsoft.com/office/officeart/2005/8/layout/cycle3"/>
    <dgm:cxn modelId="{1D09858B-08A7-485E-9749-38A94C9ECFB5}" type="presParOf" srcId="{3D29D9A9-1A8C-4D32-9BF2-113AC0867E47}" destId="{61C5474A-9FA6-4478-B967-CE13B605F53D}" srcOrd="7" destOrd="0" presId="urn:microsoft.com/office/officeart/2005/8/layout/cycle3"/>
    <dgm:cxn modelId="{489D2986-601F-43F5-BBF6-41E05202158C}" type="presParOf" srcId="{3D29D9A9-1A8C-4D32-9BF2-113AC0867E47}" destId="{3187404D-2DDF-471B-87AD-B2F1C763A754}" srcOrd="8" destOrd="0" presId="urn:microsoft.com/office/officeart/2005/8/layout/cycle3"/>
    <dgm:cxn modelId="{A67E5151-6E20-4406-B7EB-B637756B950E}" type="presParOf" srcId="{3D29D9A9-1A8C-4D32-9BF2-113AC0867E47}" destId="{C82B08F8-6DD5-447B-ABE0-36A9E2AC0002}" srcOrd="9" destOrd="0" presId="urn:microsoft.com/office/officeart/2005/8/layout/cycle3"/>
    <dgm:cxn modelId="{7D12BA87-C5A6-4DAB-9CF0-570B19D00F2F}" type="presParOf" srcId="{3D29D9A9-1A8C-4D32-9BF2-113AC0867E47}" destId="{220935FD-30D2-465D-AA79-C8FA274BF2F8}" srcOrd="1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purl.oclc.org/ooxml/drawingml/diagram" xmlns:a="http://purl.oclc.org/ooxml/drawingml/main">
  <dgm:ptLst>
    <dgm:pt modelId="{58DF6B06-DB8A-43BC-80C8-22031A117DC1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7D1A0D-3595-4672-97D1-34C0C0280D67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Increasing the fundraising budget</a:t>
          </a:r>
          <a:endParaRPr lang="en-US" sz="3200" b="1" dirty="0">
            <a:solidFill>
              <a:schemeClr val="tx1"/>
            </a:solidFill>
          </a:endParaRPr>
        </a:p>
      </dgm:t>
    </dgm:pt>
    <dgm:pt modelId="{4987050C-B90F-4F0C-9D4B-2D09DA7CC9D7}" type="parTrans" cxnId="{B9675CAD-D16E-4F2C-8488-122C41B2BB75}">
      <dgm:prSet/>
      <dgm:spPr/>
      <dgm:t>
        <a:bodyPr/>
        <a:lstStyle/>
        <a:p>
          <a:endParaRPr lang="en-US"/>
        </a:p>
      </dgm:t>
    </dgm:pt>
    <dgm:pt modelId="{7B472FE6-C20B-42B9-970B-23DE301CB4E6}" type="sibTrans" cxnId="{B9675CAD-D16E-4F2C-8488-122C41B2BB75}">
      <dgm:prSet/>
      <dgm:spPr>
        <a:blipFill rotWithShape="0">
          <a:blip xmlns:r="http://purl.oclc.org/ooxml/officeDocument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6F55DD7-E862-4611-BF87-16FBEA3D1078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Attractive to donors</a:t>
          </a:r>
        </a:p>
      </dgm:t>
    </dgm:pt>
    <dgm:pt modelId="{FDD009EF-A004-4DEE-9B7B-6F0B828608A0}" type="parTrans" cxnId="{47987E12-B04F-4F0B-A31B-63F30B10FAE1}">
      <dgm:prSet/>
      <dgm:spPr/>
      <dgm:t>
        <a:bodyPr/>
        <a:lstStyle/>
        <a:p>
          <a:endParaRPr lang="en-US"/>
        </a:p>
      </dgm:t>
    </dgm:pt>
    <dgm:pt modelId="{20A26864-AC7D-4DBD-AB9C-6F040200C187}" type="sibTrans" cxnId="{47987E12-B04F-4F0B-A31B-63F30B10FAE1}">
      <dgm:prSet/>
      <dgm:spPr/>
      <dgm:t>
        <a:bodyPr/>
        <a:lstStyle/>
        <a:p>
          <a:endParaRPr lang="en-US"/>
        </a:p>
      </dgm:t>
    </dgm:pt>
    <dgm:pt modelId="{BF05C425-BED9-45E8-9512-EB01CA0CE5E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Everyone helps in fundraising</a:t>
          </a:r>
        </a:p>
      </dgm:t>
    </dgm:pt>
    <dgm:pt modelId="{A4BD4AEC-835F-4B76-A96F-4C5AD77A7481}" type="parTrans" cxnId="{2F02D93E-B5E1-46BC-B2F9-32EF92D3FF97}">
      <dgm:prSet/>
      <dgm:spPr/>
      <dgm:t>
        <a:bodyPr/>
        <a:lstStyle/>
        <a:p>
          <a:endParaRPr lang="en-US"/>
        </a:p>
      </dgm:t>
    </dgm:pt>
    <dgm:pt modelId="{B85C6F1E-00C4-47E0-BAB6-2DEF375E5C15}" type="sibTrans" cxnId="{2F02D93E-B5E1-46BC-B2F9-32EF92D3FF97}">
      <dgm:prSet/>
      <dgm:spPr/>
      <dgm:t>
        <a:bodyPr/>
        <a:lstStyle/>
        <a:p>
          <a:endParaRPr lang="en-US"/>
        </a:p>
      </dgm:t>
    </dgm:pt>
    <dgm:pt modelId="{0E930B8A-311B-464B-87AE-0248EEA41B16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Savvy director and staff for fundraising</a:t>
          </a:r>
        </a:p>
      </dgm:t>
    </dgm:pt>
    <dgm:pt modelId="{4258EE79-C33A-4A4F-8020-AC63FEEA869B}" type="parTrans" cxnId="{4DA09659-3F8B-40A7-886E-6BBF13F161DB}">
      <dgm:prSet/>
      <dgm:spPr/>
      <dgm:t>
        <a:bodyPr/>
        <a:lstStyle/>
        <a:p>
          <a:endParaRPr lang="en-US"/>
        </a:p>
      </dgm:t>
    </dgm:pt>
    <dgm:pt modelId="{68A1F3FB-6388-400B-A192-DFA761C888A6}" type="sibTrans" cxnId="{4DA09659-3F8B-40A7-886E-6BBF13F161DB}">
      <dgm:prSet/>
      <dgm:spPr/>
      <dgm:t>
        <a:bodyPr/>
        <a:lstStyle/>
        <a:p>
          <a:endParaRPr lang="en-US"/>
        </a:p>
      </dgm:t>
    </dgm:pt>
    <dgm:pt modelId="{2438678C-810D-44FE-91CF-41B0225E1952}">
      <dgm:prSet phldrT="[Text]" custT="1"/>
      <dgm:spPr>
        <a:solidFill>
          <a:schemeClr val="accent1">
            <a:lumMod val="40%"/>
            <a:lumOff val="60%"/>
          </a:schemeClr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</a:rPr>
            <a:t>Fundraising culture</a:t>
          </a:r>
        </a:p>
      </dgm:t>
    </dgm:pt>
    <dgm:pt modelId="{AB0810B0-737D-4739-915B-02639EE77DA7}" type="parTrans" cxnId="{6A23A67F-4D97-45F0-B9ED-BE571F7928BC}">
      <dgm:prSet/>
      <dgm:spPr/>
      <dgm:t>
        <a:bodyPr/>
        <a:lstStyle/>
        <a:p>
          <a:endParaRPr lang="en-US"/>
        </a:p>
      </dgm:t>
    </dgm:pt>
    <dgm:pt modelId="{198F4067-B1FA-45A1-88B8-BC237A370CC9}" type="sibTrans" cxnId="{6A23A67F-4D97-45F0-B9ED-BE571F7928BC}">
      <dgm:prSet/>
      <dgm:spPr/>
      <dgm:t>
        <a:bodyPr/>
        <a:lstStyle/>
        <a:p>
          <a:endParaRPr lang="en-US"/>
        </a:p>
      </dgm:t>
    </dgm:pt>
    <dgm:pt modelId="{C070B6A5-388A-4374-A61A-E80B36A4AA8D}" type="pres">
      <dgm:prSet presAssocID="{58DF6B06-DB8A-43BC-80C8-22031A117DC1}" presName="Name0" presStyleCnt="0">
        <dgm:presLayoutVars>
          <dgm:dir/>
          <dgm:resizeHandles val="exact"/>
        </dgm:presLayoutVars>
      </dgm:prSet>
      <dgm:spPr/>
    </dgm:pt>
    <dgm:pt modelId="{07FA1EB5-7580-468F-A440-21D33206DD10}" type="pres">
      <dgm:prSet presAssocID="{58DF6B06-DB8A-43BC-80C8-22031A117DC1}" presName="cycle" presStyleCnt="0"/>
      <dgm:spPr/>
    </dgm:pt>
    <dgm:pt modelId="{011A6511-96A7-4551-A908-2BD8C5907BDF}" type="pres">
      <dgm:prSet presAssocID="{8F7D1A0D-3595-4672-97D1-34C0C0280D67}" presName="nodeFirstNode" presStyleLbl="node1" presStyleIdx="0" presStyleCnt="5" custAng="0" custScaleX="116.502%" custScaleY="111.003%" custRadScaleRad="91.346%" custRadScaleInc="-0.599%">
        <dgm:presLayoutVars>
          <dgm:bulletEnabled val="1"/>
        </dgm:presLayoutVars>
      </dgm:prSet>
      <dgm:spPr/>
    </dgm:pt>
    <dgm:pt modelId="{DEE60B5A-8CB7-47E2-8A38-C2EE2E61BD52}" type="pres">
      <dgm:prSet presAssocID="{7B472FE6-C20B-42B9-970B-23DE301CB4E6}" presName="sibTransFirstNode" presStyleLbl="bgShp" presStyleIdx="0" presStyleCnt="1" custScaleX="112.657%" custLinFactNeighborX="-1.264%" custLinFactNeighborY="-43.504%"/>
      <dgm:spPr/>
    </dgm:pt>
    <dgm:pt modelId="{2ADCC76B-4F03-406D-BAC3-A2ECFCC042B1}" type="pres">
      <dgm:prSet presAssocID="{D6F55DD7-E862-4611-BF87-16FBEA3D1078}" presName="nodeFollowingNodes" presStyleLbl="node1" presStyleIdx="1" presStyleCnt="5" custScaleX="89.121%" custScaleY="107.869%" custRadScaleRad="109.083%" custRadScaleInc="19.744%">
        <dgm:presLayoutVars>
          <dgm:bulletEnabled val="1"/>
        </dgm:presLayoutVars>
      </dgm:prSet>
      <dgm:spPr/>
    </dgm:pt>
    <dgm:pt modelId="{153B38A3-3F52-4A53-BEA0-BF5FD0455044}" type="pres">
      <dgm:prSet presAssocID="{BF05C425-BED9-45E8-9512-EB01CA0CE5E2}" presName="nodeFollowingNodes" presStyleLbl="node1" presStyleIdx="2" presStyleCnt="5" custScaleY="124.954%" custRadScaleRad="112.316%" custRadScaleInc="-18.083%">
        <dgm:presLayoutVars>
          <dgm:bulletEnabled val="1"/>
        </dgm:presLayoutVars>
      </dgm:prSet>
      <dgm:spPr/>
    </dgm:pt>
    <dgm:pt modelId="{48C0966E-CA07-48D8-84C5-796DB74F9AC3}" type="pres">
      <dgm:prSet presAssocID="{0E930B8A-311B-464B-87AE-0248EEA41B16}" presName="nodeFollowingNodes" presStyleLbl="node1" presStyleIdx="3" presStyleCnt="5" custScaleX="105.933%" custScaleY="122.644%" custRadScaleRad="114.928%" custRadScaleInc="20.291%">
        <dgm:presLayoutVars>
          <dgm:bulletEnabled val="1"/>
        </dgm:presLayoutVars>
      </dgm:prSet>
      <dgm:spPr/>
    </dgm:pt>
    <dgm:pt modelId="{F90E2776-50AB-4793-8F78-365A0754FA22}" type="pres">
      <dgm:prSet presAssocID="{2438678C-810D-44FE-91CF-41B0225E1952}" presName="nodeFollowingNodes" presStyleLbl="node1" presStyleIdx="4" presStyleCnt="5" custScaleX="93.16%" custScaleY="101.323%" custRadScaleRad="106.546%" custRadScaleInc="-16.227%">
        <dgm:presLayoutVars>
          <dgm:bulletEnabled val="1"/>
        </dgm:presLayoutVars>
      </dgm:prSet>
      <dgm:spPr/>
    </dgm:pt>
  </dgm:ptLst>
  <dgm:cxnLst>
    <dgm:cxn modelId="{47987E12-B04F-4F0B-A31B-63F30B10FAE1}" srcId="{58DF6B06-DB8A-43BC-80C8-22031A117DC1}" destId="{D6F55DD7-E862-4611-BF87-16FBEA3D1078}" srcOrd="1" destOrd="0" parTransId="{FDD009EF-A004-4DEE-9B7B-6F0B828608A0}" sibTransId="{20A26864-AC7D-4DBD-AB9C-6F040200C187}"/>
    <dgm:cxn modelId="{7D1CA234-1CB5-47B4-8675-6671DD1B934C}" type="presOf" srcId="{7B472FE6-C20B-42B9-970B-23DE301CB4E6}" destId="{DEE60B5A-8CB7-47E2-8A38-C2EE2E61BD52}" srcOrd="0" destOrd="0" presId="urn:microsoft.com/office/officeart/2005/8/layout/cycle3"/>
    <dgm:cxn modelId="{2F02D93E-B5E1-46BC-B2F9-32EF92D3FF97}" srcId="{58DF6B06-DB8A-43BC-80C8-22031A117DC1}" destId="{BF05C425-BED9-45E8-9512-EB01CA0CE5E2}" srcOrd="2" destOrd="0" parTransId="{A4BD4AEC-835F-4B76-A96F-4C5AD77A7481}" sibTransId="{B85C6F1E-00C4-47E0-BAB6-2DEF375E5C15}"/>
    <dgm:cxn modelId="{0ED95045-70E8-4FF4-B4F0-5D7DC0778D24}" type="presOf" srcId="{BF05C425-BED9-45E8-9512-EB01CA0CE5E2}" destId="{153B38A3-3F52-4A53-BEA0-BF5FD0455044}" srcOrd="0" destOrd="0" presId="urn:microsoft.com/office/officeart/2005/8/layout/cycle3"/>
    <dgm:cxn modelId="{B24BDB4E-1648-436E-A1B5-80143203A90B}" type="presOf" srcId="{8F7D1A0D-3595-4672-97D1-34C0C0280D67}" destId="{011A6511-96A7-4551-A908-2BD8C5907BDF}" srcOrd="0" destOrd="0" presId="urn:microsoft.com/office/officeart/2005/8/layout/cycle3"/>
    <dgm:cxn modelId="{EDBD8E6F-19A5-4CCB-AA6A-DF0F4BA571F2}" type="presOf" srcId="{58DF6B06-DB8A-43BC-80C8-22031A117DC1}" destId="{C070B6A5-388A-4374-A61A-E80B36A4AA8D}" srcOrd="0" destOrd="0" presId="urn:microsoft.com/office/officeart/2005/8/layout/cycle3"/>
    <dgm:cxn modelId="{096ED778-FD3C-4FB1-A78A-048FCE40614F}" type="presOf" srcId="{0E930B8A-311B-464B-87AE-0248EEA41B16}" destId="{48C0966E-CA07-48D8-84C5-796DB74F9AC3}" srcOrd="0" destOrd="0" presId="urn:microsoft.com/office/officeart/2005/8/layout/cycle3"/>
    <dgm:cxn modelId="{4DA09659-3F8B-40A7-886E-6BBF13F161DB}" srcId="{58DF6B06-DB8A-43BC-80C8-22031A117DC1}" destId="{0E930B8A-311B-464B-87AE-0248EEA41B16}" srcOrd="3" destOrd="0" parTransId="{4258EE79-C33A-4A4F-8020-AC63FEEA869B}" sibTransId="{68A1F3FB-6388-400B-A192-DFA761C888A6}"/>
    <dgm:cxn modelId="{6A23A67F-4D97-45F0-B9ED-BE571F7928BC}" srcId="{58DF6B06-DB8A-43BC-80C8-22031A117DC1}" destId="{2438678C-810D-44FE-91CF-41B0225E1952}" srcOrd="4" destOrd="0" parTransId="{AB0810B0-737D-4739-915B-02639EE77DA7}" sibTransId="{198F4067-B1FA-45A1-88B8-BC237A370CC9}"/>
    <dgm:cxn modelId="{81C399A9-4467-4C06-97BA-0B9A4CCCB70A}" type="presOf" srcId="{D6F55DD7-E862-4611-BF87-16FBEA3D1078}" destId="{2ADCC76B-4F03-406D-BAC3-A2ECFCC042B1}" srcOrd="0" destOrd="0" presId="urn:microsoft.com/office/officeart/2005/8/layout/cycle3"/>
    <dgm:cxn modelId="{B9675CAD-D16E-4F2C-8488-122C41B2BB75}" srcId="{58DF6B06-DB8A-43BC-80C8-22031A117DC1}" destId="{8F7D1A0D-3595-4672-97D1-34C0C0280D67}" srcOrd="0" destOrd="0" parTransId="{4987050C-B90F-4F0C-9D4B-2D09DA7CC9D7}" sibTransId="{7B472FE6-C20B-42B9-970B-23DE301CB4E6}"/>
    <dgm:cxn modelId="{9BFACBD9-9182-42B5-969E-A40F39149E04}" type="presOf" srcId="{2438678C-810D-44FE-91CF-41B0225E1952}" destId="{F90E2776-50AB-4793-8F78-365A0754FA22}" srcOrd="0" destOrd="0" presId="urn:microsoft.com/office/officeart/2005/8/layout/cycle3"/>
    <dgm:cxn modelId="{61040011-EA92-4DCC-85F6-3A3C8B0CAFB8}" type="presParOf" srcId="{C070B6A5-388A-4374-A61A-E80B36A4AA8D}" destId="{07FA1EB5-7580-468F-A440-21D33206DD10}" srcOrd="0" destOrd="0" presId="urn:microsoft.com/office/officeart/2005/8/layout/cycle3"/>
    <dgm:cxn modelId="{01D8E794-434C-4C0D-8B0F-8D415DB2047F}" type="presParOf" srcId="{07FA1EB5-7580-468F-A440-21D33206DD10}" destId="{011A6511-96A7-4551-A908-2BD8C5907BDF}" srcOrd="0" destOrd="0" presId="urn:microsoft.com/office/officeart/2005/8/layout/cycle3"/>
    <dgm:cxn modelId="{74F6F271-4351-4603-A4A2-57F6ED7D39B1}" type="presParOf" srcId="{07FA1EB5-7580-468F-A440-21D33206DD10}" destId="{DEE60B5A-8CB7-47E2-8A38-C2EE2E61BD52}" srcOrd="1" destOrd="0" presId="urn:microsoft.com/office/officeart/2005/8/layout/cycle3"/>
    <dgm:cxn modelId="{F446260B-90BF-4D2B-8858-D77D49E88DCC}" type="presParOf" srcId="{07FA1EB5-7580-468F-A440-21D33206DD10}" destId="{2ADCC76B-4F03-406D-BAC3-A2ECFCC042B1}" srcOrd="2" destOrd="0" presId="urn:microsoft.com/office/officeart/2005/8/layout/cycle3"/>
    <dgm:cxn modelId="{2C627E59-AF84-47F9-B782-98388DD58756}" type="presParOf" srcId="{07FA1EB5-7580-468F-A440-21D33206DD10}" destId="{153B38A3-3F52-4A53-BEA0-BF5FD0455044}" srcOrd="3" destOrd="0" presId="urn:microsoft.com/office/officeart/2005/8/layout/cycle3"/>
    <dgm:cxn modelId="{5CFB5047-0335-4489-8A1B-E909A6EAD4BE}" type="presParOf" srcId="{07FA1EB5-7580-468F-A440-21D33206DD10}" destId="{48C0966E-CA07-48D8-84C5-796DB74F9AC3}" srcOrd="4" destOrd="0" presId="urn:microsoft.com/office/officeart/2005/8/layout/cycle3"/>
    <dgm:cxn modelId="{85F70B9C-6D86-45D0-B49D-816D6295CCB5}" type="presParOf" srcId="{07FA1EB5-7580-468F-A440-21D33206DD10}" destId="{F90E2776-50AB-4793-8F78-365A0754FA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972345" y="88609"/>
          <a:ext cx="6835592" cy="6835592"/>
        </a:xfrm>
        <a:prstGeom prst="circularArrow">
          <a:avLst>
            <a:gd name="adj1" fmla="val 5274"/>
            <a:gd name="adj2" fmla="val 312630"/>
            <a:gd name="adj3" fmla="val 13688085"/>
            <a:gd name="adj4" fmla="val 17450751"/>
            <a:gd name="adj5" fmla="val 547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824621" y="228590"/>
          <a:ext cx="3366595" cy="146790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Not-for-Profit and Voluntary</a:t>
          </a:r>
        </a:p>
      </dsp:txBody>
      <dsp:txXfrm>
        <a:off x="2896278" y="300247"/>
        <a:ext cx="3223281" cy="1324589"/>
      </dsp:txXfrm>
    </dsp:sp>
    <dsp:sp modelId="{2ADCC76B-4F03-406D-BAC3-A2ECFCC042B1}">
      <dsp:nvSpPr>
        <dsp:cNvPr id="0" name=""/>
        <dsp:cNvSpPr/>
      </dsp:nvSpPr>
      <dsp:spPr>
        <a:xfrm>
          <a:off x="6417862" y="1688058"/>
          <a:ext cx="2635095" cy="151233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Promoting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6491688" y="1761884"/>
        <a:ext cx="2487443" cy="1364682"/>
      </dsp:txXfrm>
    </dsp:sp>
    <dsp:sp modelId="{E5606CF3-21DC-4DCF-8F3D-FC8910A4EB53}">
      <dsp:nvSpPr>
        <dsp:cNvPr id="0" name=""/>
        <dsp:cNvSpPr/>
      </dsp:nvSpPr>
      <dsp:spPr>
        <a:xfrm>
          <a:off x="6046557" y="3729883"/>
          <a:ext cx="3077389" cy="1527920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Educating for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6121144" y="3804470"/>
        <a:ext cx="2928215" cy="1378746"/>
      </dsp:txXfrm>
    </dsp:sp>
    <dsp:sp modelId="{48C0966E-CA07-48D8-84C5-796DB74F9AC3}">
      <dsp:nvSpPr>
        <dsp:cNvPr id="0" name=""/>
        <dsp:cNvSpPr/>
      </dsp:nvSpPr>
      <dsp:spPr>
        <a:xfrm>
          <a:off x="43356" y="3733815"/>
          <a:ext cx="2805992" cy="1502436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Advocating for its </a:t>
          </a:r>
          <a:r>
            <a:rPr lang="en-GB" altLang="en-US" sz="3600" b="1" kern="1200" dirty="0">
              <a:solidFill>
                <a:schemeClr val="tx1"/>
              </a:solidFill>
            </a:rPr>
            <a:t>Vision</a:t>
          </a:r>
          <a:endParaRPr lang="en-US" sz="3600" b="1" kern="1200" dirty="0">
            <a:solidFill>
              <a:schemeClr val="tx1"/>
            </a:solidFill>
          </a:endParaRPr>
        </a:p>
      </dsp:txBody>
      <dsp:txXfrm>
        <a:off x="116699" y="3807158"/>
        <a:ext cx="2659306" cy="1355750"/>
      </dsp:txXfrm>
    </dsp:sp>
    <dsp:sp modelId="{5FF67957-A209-4578-ADF8-9A2DE6689C3B}">
      <dsp:nvSpPr>
        <dsp:cNvPr id="0" name=""/>
        <dsp:cNvSpPr/>
      </dsp:nvSpPr>
      <dsp:spPr>
        <a:xfrm>
          <a:off x="2917143" y="5312288"/>
          <a:ext cx="3132594" cy="146952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Maintaining Independence</a:t>
          </a:r>
        </a:p>
      </dsp:txBody>
      <dsp:txXfrm>
        <a:off x="2988879" y="5384024"/>
        <a:ext cx="2989122" cy="1326053"/>
      </dsp:txXfrm>
    </dsp:sp>
    <dsp:sp modelId="{F90E2776-50AB-4793-8F78-365A0754FA22}">
      <dsp:nvSpPr>
        <dsp:cNvPr id="0" name=""/>
        <dsp:cNvSpPr/>
      </dsp:nvSpPr>
      <dsp:spPr>
        <a:xfrm>
          <a:off x="0" y="1770259"/>
          <a:ext cx="2602353" cy="1496996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Providing Services </a:t>
          </a:r>
        </a:p>
      </dsp:txBody>
      <dsp:txXfrm>
        <a:off x="73077" y="1843336"/>
        <a:ext cx="2456199" cy="1350842"/>
      </dsp:txXfrm>
    </dsp:sp>
  </dsp:spTree>
</dsp:drawing>
</file>

<file path=ppt/diagrams/drawing10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726691" y="11395"/>
          <a:ext cx="5789581" cy="5789581"/>
        </a:xfrm>
        <a:prstGeom prst="circularArrow">
          <a:avLst>
            <a:gd name="adj1" fmla="val 5544"/>
            <a:gd name="adj2" fmla="val 330680"/>
            <a:gd name="adj3" fmla="val 14159172"/>
            <a:gd name="adj4" fmla="val 17156871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96234" y="140706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Ethics</a:t>
          </a:r>
        </a:p>
      </dsp:txBody>
      <dsp:txXfrm>
        <a:off x="3536923" y="181395"/>
        <a:ext cx="2169117" cy="752135"/>
      </dsp:txXfrm>
    </dsp:sp>
    <dsp:sp modelId="{1450D39A-3A74-4428-8C24-8306D2F29657}">
      <dsp:nvSpPr>
        <dsp:cNvPr id="0" name=""/>
        <dsp:cNvSpPr/>
      </dsp:nvSpPr>
      <dsp:spPr>
        <a:xfrm>
          <a:off x="6115409" y="639837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Values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156098" y="680526"/>
        <a:ext cx="2169117" cy="752135"/>
      </dsp:txXfrm>
    </dsp:sp>
    <dsp:sp modelId="{032C57B2-7607-498C-A485-405CBAAF8061}">
      <dsp:nvSpPr>
        <dsp:cNvPr id="0" name=""/>
        <dsp:cNvSpPr/>
      </dsp:nvSpPr>
      <dsp:spPr>
        <a:xfrm>
          <a:off x="6467444" y="1777986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Culture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508133" y="1818675"/>
        <a:ext cx="2169117" cy="752135"/>
      </dsp:txXfrm>
    </dsp:sp>
    <dsp:sp modelId="{89BFF1BB-575E-4FAE-A99A-218C20C589BA}">
      <dsp:nvSpPr>
        <dsp:cNvPr id="0" name=""/>
        <dsp:cNvSpPr/>
      </dsp:nvSpPr>
      <dsp:spPr>
        <a:xfrm>
          <a:off x="6330730" y="2957533"/>
          <a:ext cx="2593048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Assessing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371419" y="2998222"/>
        <a:ext cx="2511670" cy="752135"/>
      </dsp:txXfrm>
    </dsp:sp>
    <dsp:sp modelId="{2D5AD965-F2D9-4C0E-B1AF-E125CA3F50D9}">
      <dsp:nvSpPr>
        <dsp:cNvPr id="0" name=""/>
        <dsp:cNvSpPr/>
      </dsp:nvSpPr>
      <dsp:spPr>
        <a:xfrm>
          <a:off x="6172585" y="4239765"/>
          <a:ext cx="2522594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%"/>
            </a:lnSpc>
            <a:spcBef>
              <a:spcPct val="0%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Enforcing</a:t>
          </a:r>
        </a:p>
      </dsp:txBody>
      <dsp:txXfrm>
        <a:off x="6213274" y="4280454"/>
        <a:ext cx="2441216" cy="752135"/>
      </dsp:txXfrm>
    </dsp:sp>
    <dsp:sp modelId="{0FCB62A1-F724-4156-8D2E-4FA836AD7C86}">
      <dsp:nvSpPr>
        <dsp:cNvPr id="0" name=""/>
        <dsp:cNvSpPr/>
      </dsp:nvSpPr>
      <dsp:spPr>
        <a:xfrm>
          <a:off x="3528657" y="4652854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Program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569346" y="4693543"/>
        <a:ext cx="2169117" cy="752135"/>
      </dsp:txXfrm>
    </dsp:sp>
    <dsp:sp modelId="{61C5474A-9FA6-4478-B967-CE13B605F53D}">
      <dsp:nvSpPr>
        <dsp:cNvPr id="0" name=""/>
        <dsp:cNvSpPr/>
      </dsp:nvSpPr>
      <dsp:spPr>
        <a:xfrm>
          <a:off x="704721" y="4224119"/>
          <a:ext cx="2250495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Learning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45410" y="4264808"/>
        <a:ext cx="2169117" cy="752135"/>
      </dsp:txXfrm>
    </dsp:sp>
    <dsp:sp modelId="{3187404D-2DDF-471B-87AD-B2F1C763A754}">
      <dsp:nvSpPr>
        <dsp:cNvPr id="0" name=""/>
        <dsp:cNvSpPr/>
      </dsp:nvSpPr>
      <dsp:spPr>
        <a:xfrm>
          <a:off x="220240" y="2988765"/>
          <a:ext cx="2868711" cy="829209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Improving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260719" y="3029244"/>
        <a:ext cx="2787753" cy="748251"/>
      </dsp:txXfrm>
    </dsp:sp>
    <dsp:sp modelId="{C82B08F8-6DD5-447B-ABE0-36A9E2AC0002}">
      <dsp:nvSpPr>
        <dsp:cNvPr id="0" name=""/>
        <dsp:cNvSpPr/>
      </dsp:nvSpPr>
      <dsp:spPr>
        <a:xfrm>
          <a:off x="373714" y="1785659"/>
          <a:ext cx="2630880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Achieving</a:t>
          </a:r>
        </a:p>
      </dsp:txBody>
      <dsp:txXfrm>
        <a:off x="414403" y="1826348"/>
        <a:ext cx="2549502" cy="752135"/>
      </dsp:txXfrm>
    </dsp:sp>
    <dsp:sp modelId="{220935FD-30D2-465D-AA79-C8FA274BF2F8}">
      <dsp:nvSpPr>
        <dsp:cNvPr id="0" name=""/>
        <dsp:cNvSpPr/>
      </dsp:nvSpPr>
      <dsp:spPr>
        <a:xfrm>
          <a:off x="678520" y="639837"/>
          <a:ext cx="2725308" cy="833513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tx1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Reporting</a:t>
          </a:r>
          <a:endParaRPr lang="en-US" sz="36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19209" y="680526"/>
        <a:ext cx="2643930" cy="752135"/>
      </dsp:txXfrm>
    </dsp:sp>
  </dsp:spTree>
</dsp:drawing>
</file>

<file path=ppt/diagrams/drawing11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1943E3BC-BD8A-4B6D-8BB3-97A91814E763}">
      <dsp:nvSpPr>
        <dsp:cNvPr id="0" name=""/>
        <dsp:cNvSpPr/>
      </dsp:nvSpPr>
      <dsp:spPr>
        <a:xfrm>
          <a:off x="617219" y="0"/>
          <a:ext cx="6995160" cy="2283779"/>
        </a:xfrm>
        <a:prstGeom prst="rightArrow">
          <a:avLst/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D13FD3E5-3829-4AB3-8B7D-D124B3449CFC}">
      <dsp:nvSpPr>
        <dsp:cNvPr id="0" name=""/>
        <dsp:cNvSpPr/>
      </dsp:nvSpPr>
      <dsp:spPr>
        <a:xfrm>
          <a:off x="2812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3175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Not Attractive</a:t>
          </a:r>
        </a:p>
      </dsp:txBody>
      <dsp:txXfrm>
        <a:off x="47406" y="729727"/>
        <a:ext cx="1738361" cy="824323"/>
      </dsp:txXfrm>
    </dsp:sp>
    <dsp:sp modelId="{2E121BFD-77A6-4C2F-9138-C701A99CFB01}">
      <dsp:nvSpPr>
        <dsp:cNvPr id="0" name=""/>
        <dsp:cNvSpPr/>
      </dsp:nvSpPr>
      <dsp:spPr>
        <a:xfrm>
          <a:off x="2134954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Donors</a:t>
          </a:r>
        </a:p>
      </dsp:txBody>
      <dsp:txXfrm>
        <a:off x="2179548" y="729727"/>
        <a:ext cx="1738361" cy="824323"/>
      </dsp:txXfrm>
    </dsp:sp>
    <dsp:sp modelId="{321917DF-B5D6-4EC1-876A-7CCFB958181A}">
      <dsp:nvSpPr>
        <dsp:cNvPr id="0" name=""/>
        <dsp:cNvSpPr/>
      </dsp:nvSpPr>
      <dsp:spPr>
        <a:xfrm>
          <a:off x="4237325" y="686686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3175" cap="flat" cmpd="sng" algn="ctr">
          <a:solidFill>
            <a:scrgbClr r="0%" g="0%" b="0%"/>
          </a:solidFill>
          <a:prstDash val="lgDash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 Money</a:t>
          </a:r>
        </a:p>
      </dsp:txBody>
      <dsp:txXfrm>
        <a:off x="4281919" y="731280"/>
        <a:ext cx="1738361" cy="824323"/>
      </dsp:txXfrm>
    </dsp:sp>
    <dsp:sp modelId="{79F1772B-E00D-4025-B774-1C5B8B487365}">
      <dsp:nvSpPr>
        <dsp:cNvPr id="0" name=""/>
        <dsp:cNvSpPr/>
      </dsp:nvSpPr>
      <dsp:spPr>
        <a:xfrm>
          <a:off x="6399237" y="685133"/>
          <a:ext cx="1827549" cy="9135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rgbClr r="0%" g="0%" b="0%"/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No Program</a:t>
          </a:r>
        </a:p>
      </dsp:txBody>
      <dsp:txXfrm>
        <a:off x="6443831" y="729727"/>
        <a:ext cx="1738361" cy="824323"/>
      </dsp:txXfrm>
    </dsp:sp>
  </dsp:spTree>
</dsp:drawing>
</file>

<file path=ppt/diagrams/drawing2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673017" y="-575795"/>
          <a:ext cx="6574191" cy="6574191"/>
        </a:xfrm>
        <a:prstGeom prst="circularArrow">
          <a:avLst>
            <a:gd name="adj1" fmla="val 5544"/>
            <a:gd name="adj2" fmla="val 330680"/>
            <a:gd name="adj3" fmla="val 12306126"/>
            <a:gd name="adj4" fmla="val 18360186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354178" y="94086"/>
          <a:ext cx="4759695" cy="1687709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Mission</a:t>
          </a:r>
        </a:p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(Value for Society)</a:t>
          </a:r>
        </a:p>
      </dsp:txBody>
      <dsp:txXfrm>
        <a:off x="2436565" y="176473"/>
        <a:ext cx="4594921" cy="1522935"/>
      </dsp:txXfrm>
    </dsp:sp>
    <dsp:sp modelId="{2ADCC76B-4F03-406D-BAC3-A2ECFCC042B1}">
      <dsp:nvSpPr>
        <dsp:cNvPr id="0" name=""/>
        <dsp:cNvSpPr/>
      </dsp:nvSpPr>
      <dsp:spPr>
        <a:xfrm>
          <a:off x="6377512" y="2209874"/>
          <a:ext cx="2743181" cy="179810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Efficiency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(The Cost)</a:t>
          </a:r>
        </a:p>
      </dsp:txBody>
      <dsp:txXfrm>
        <a:off x="6465288" y="2297650"/>
        <a:ext cx="2567629" cy="1622552"/>
      </dsp:txXfrm>
    </dsp:sp>
    <dsp:sp modelId="{153B38A3-3F52-4A53-BEA0-BF5FD0455044}">
      <dsp:nvSpPr>
        <dsp:cNvPr id="0" name=""/>
        <dsp:cNvSpPr/>
      </dsp:nvSpPr>
      <dsp:spPr>
        <a:xfrm>
          <a:off x="5173566" y="4829795"/>
          <a:ext cx="3566452" cy="176155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Transparency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(Accountable)</a:t>
          </a:r>
        </a:p>
      </dsp:txBody>
      <dsp:txXfrm>
        <a:off x="5259558" y="4915787"/>
        <a:ext cx="3394468" cy="1589570"/>
      </dsp:txXfrm>
    </dsp:sp>
    <dsp:sp modelId="{48C0966E-CA07-48D8-84C5-796DB74F9AC3}">
      <dsp:nvSpPr>
        <dsp:cNvPr id="0" name=""/>
        <dsp:cNvSpPr/>
      </dsp:nvSpPr>
      <dsp:spPr>
        <a:xfrm>
          <a:off x="764873" y="4725288"/>
          <a:ext cx="3293739" cy="190666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endParaRPr lang="en-US" sz="800" kern="1200" dirty="0"/>
        </a:p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Ethics</a:t>
          </a:r>
        </a:p>
        <a:p>
          <a:pPr marL="0" lvl="0" indent="0" algn="ctr" defTabSz="355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(Trusted)</a:t>
          </a:r>
        </a:p>
      </dsp:txBody>
      <dsp:txXfrm>
        <a:off x="857949" y="4818364"/>
        <a:ext cx="3107587" cy="1720512"/>
      </dsp:txXfrm>
    </dsp:sp>
    <dsp:sp modelId="{F90E2776-50AB-4793-8F78-365A0754FA22}">
      <dsp:nvSpPr>
        <dsp:cNvPr id="0" name=""/>
        <dsp:cNvSpPr/>
      </dsp:nvSpPr>
      <dsp:spPr>
        <a:xfrm>
          <a:off x="0" y="2231934"/>
          <a:ext cx="3234289" cy="177986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Effectiveness</a:t>
          </a:r>
        </a:p>
        <a:p>
          <a:pPr marL="0" lvl="0" indent="0" algn="ctr" defTabSz="17780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4000" b="1" kern="1200" dirty="0">
              <a:solidFill>
                <a:schemeClr val="tx1"/>
              </a:solidFill>
            </a:rPr>
            <a:t>(The Result)</a:t>
          </a:r>
        </a:p>
      </dsp:txBody>
      <dsp:txXfrm>
        <a:off x="86886" y="2318820"/>
        <a:ext cx="3060517" cy="1606096"/>
      </dsp:txXfrm>
    </dsp:sp>
  </dsp:spTree>
</dsp:drawing>
</file>

<file path=ppt/diagrams/drawing3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22180" y="155309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973992" y="196317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Plan</a:t>
          </a:r>
        </a:p>
      </dsp:txBody>
      <dsp:txXfrm>
        <a:off x="3046244" y="268569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5753104" y="217749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Identify</a:t>
          </a:r>
        </a:p>
      </dsp:txBody>
      <dsp:txXfrm>
        <a:off x="5825356" y="2249744"/>
        <a:ext cx="2815687" cy="1335591"/>
      </dsp:txXfrm>
    </dsp:sp>
    <dsp:sp modelId="{153B38A3-3F52-4A53-BEA0-BF5FD0455044}">
      <dsp:nvSpPr>
        <dsp:cNvPr id="0" name=""/>
        <dsp:cNvSpPr/>
      </dsp:nvSpPr>
      <dsp:spPr>
        <a:xfrm>
          <a:off x="5002682" y="4692113"/>
          <a:ext cx="311261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Cultivate</a:t>
          </a:r>
        </a:p>
      </dsp:txBody>
      <dsp:txXfrm>
        <a:off x="5074934" y="4764365"/>
        <a:ext cx="2968107" cy="1335591"/>
      </dsp:txXfrm>
    </dsp:sp>
    <dsp:sp modelId="{48C0966E-CA07-48D8-84C5-796DB74F9AC3}">
      <dsp:nvSpPr>
        <dsp:cNvPr id="0" name=""/>
        <dsp:cNvSpPr/>
      </dsp:nvSpPr>
      <dsp:spPr>
        <a:xfrm>
          <a:off x="964113" y="469211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Solicit</a:t>
          </a:r>
        </a:p>
      </dsp:txBody>
      <dsp:txXfrm>
        <a:off x="1036365" y="4764364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221500" y="2177512"/>
          <a:ext cx="2945745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5400" b="1" kern="1200" dirty="0">
              <a:solidFill>
                <a:schemeClr val="tx1"/>
              </a:solidFill>
            </a:rPr>
            <a:t>Steward</a:t>
          </a:r>
        </a:p>
      </dsp:txBody>
      <dsp:txXfrm>
        <a:off x="293752" y="2249764"/>
        <a:ext cx="2801241" cy="1335591"/>
      </dsp:txXfrm>
    </dsp:sp>
  </dsp:spTree>
</dsp:drawing>
</file>

<file path=ppt/diagrams/drawing4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86350" y="79101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3038162" y="120110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Get to know your donors</a:t>
          </a:r>
        </a:p>
      </dsp:txBody>
      <dsp:txXfrm>
        <a:off x="3110414" y="192362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6084391" y="2362211"/>
          <a:ext cx="2831008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Meet their needs</a:t>
          </a:r>
        </a:p>
      </dsp:txBody>
      <dsp:txXfrm>
        <a:off x="6156643" y="2434463"/>
        <a:ext cx="2686504" cy="1335591"/>
      </dsp:txXfrm>
    </dsp:sp>
    <dsp:sp modelId="{153B38A3-3F52-4A53-BEA0-BF5FD0455044}">
      <dsp:nvSpPr>
        <dsp:cNvPr id="0" name=""/>
        <dsp:cNvSpPr/>
      </dsp:nvSpPr>
      <dsp:spPr>
        <a:xfrm>
          <a:off x="5272244" y="4768305"/>
          <a:ext cx="3135789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Step up to lead</a:t>
          </a:r>
        </a:p>
      </dsp:txBody>
      <dsp:txXfrm>
        <a:off x="5344496" y="4840557"/>
        <a:ext cx="2991285" cy="1335591"/>
      </dsp:txXfrm>
    </dsp:sp>
    <dsp:sp modelId="{48C0966E-CA07-48D8-84C5-796DB74F9AC3}">
      <dsp:nvSpPr>
        <dsp:cNvPr id="0" name=""/>
        <dsp:cNvSpPr/>
      </dsp:nvSpPr>
      <dsp:spPr>
        <a:xfrm>
          <a:off x="761997" y="4768329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Be attractive to  donors</a:t>
          </a:r>
        </a:p>
      </dsp:txBody>
      <dsp:txXfrm>
        <a:off x="834249" y="4840581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0" y="2362220"/>
          <a:ext cx="307324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Exceed their expectations</a:t>
          </a:r>
        </a:p>
      </dsp:txBody>
      <dsp:txXfrm>
        <a:off x="72252" y="2434472"/>
        <a:ext cx="2928737" cy="1335591"/>
      </dsp:txXfrm>
    </dsp:sp>
  </dsp:spTree>
</dsp:drawing>
</file>

<file path=ppt/diagrams/drawing5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348097" y="-47980"/>
          <a:ext cx="6343437" cy="6343437"/>
        </a:xfrm>
        <a:prstGeom prst="circularArrow">
          <a:avLst>
            <a:gd name="adj1" fmla="val 5544"/>
            <a:gd name="adj2" fmla="val 330680"/>
            <a:gd name="adj3" fmla="val 14374387"/>
            <a:gd name="adj4" fmla="val 17031496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33963" y="-95047"/>
          <a:ext cx="2171705" cy="124698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1) Leadership from within for Everyone </a:t>
          </a:r>
        </a:p>
      </dsp:txBody>
      <dsp:txXfrm>
        <a:off x="3494836" y="-34174"/>
        <a:ext cx="2049959" cy="1125238"/>
      </dsp:txXfrm>
    </dsp:sp>
    <dsp:sp modelId="{1450D39A-3A74-4428-8C24-8306D2F29657}">
      <dsp:nvSpPr>
        <dsp:cNvPr id="0" name=""/>
        <dsp:cNvSpPr/>
      </dsp:nvSpPr>
      <dsp:spPr>
        <a:xfrm>
          <a:off x="5773598" y="123239"/>
          <a:ext cx="2727661" cy="137452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2) Fundamental Principles of Fundraising </a:t>
          </a:r>
        </a:p>
      </dsp:txBody>
      <dsp:txXfrm>
        <a:off x="5840697" y="190338"/>
        <a:ext cx="2593463" cy="1240324"/>
      </dsp:txXfrm>
    </dsp:sp>
    <dsp:sp modelId="{032C57B2-7607-498C-A485-405CBAAF8061}">
      <dsp:nvSpPr>
        <dsp:cNvPr id="0" name=""/>
        <dsp:cNvSpPr/>
      </dsp:nvSpPr>
      <dsp:spPr>
        <a:xfrm>
          <a:off x="6037625" y="1578486"/>
          <a:ext cx="2867522" cy="11938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3) Strategic and Operational Plans for Everyone</a:t>
          </a:r>
        </a:p>
      </dsp:txBody>
      <dsp:txXfrm>
        <a:off x="6095906" y="1636767"/>
        <a:ext cx="2750960" cy="1077333"/>
      </dsp:txXfrm>
    </dsp:sp>
    <dsp:sp modelId="{89BFF1BB-575E-4FAE-A99A-218C20C589BA}">
      <dsp:nvSpPr>
        <dsp:cNvPr id="0" name=""/>
        <dsp:cNvSpPr/>
      </dsp:nvSpPr>
      <dsp:spPr>
        <a:xfrm>
          <a:off x="6208257" y="2976990"/>
          <a:ext cx="2654265" cy="119990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4) Organizational Values and Culture</a:t>
          </a:r>
        </a:p>
      </dsp:txBody>
      <dsp:txXfrm>
        <a:off x="6266831" y="3035564"/>
        <a:ext cx="2537117" cy="1082754"/>
      </dsp:txXfrm>
    </dsp:sp>
    <dsp:sp modelId="{2D5AD965-F2D9-4C0E-B1AF-E125CA3F50D9}">
      <dsp:nvSpPr>
        <dsp:cNvPr id="0" name=""/>
        <dsp:cNvSpPr/>
      </dsp:nvSpPr>
      <dsp:spPr>
        <a:xfrm>
          <a:off x="5835305" y="4352346"/>
          <a:ext cx="3028060" cy="1039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5) Strategies for Fundraising Growth</a:t>
          </a:r>
        </a:p>
      </dsp:txBody>
      <dsp:txXfrm>
        <a:off x="5886025" y="4403066"/>
        <a:ext cx="2926620" cy="937571"/>
      </dsp:txXfrm>
    </dsp:sp>
    <dsp:sp modelId="{0FCB62A1-F724-4156-8D2E-4FA836AD7C86}">
      <dsp:nvSpPr>
        <dsp:cNvPr id="0" name=""/>
        <dsp:cNvSpPr/>
      </dsp:nvSpPr>
      <dsp:spPr>
        <a:xfrm>
          <a:off x="3363244" y="4752385"/>
          <a:ext cx="2299401" cy="142001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6) Ethics and Accountability to Earn Trust </a:t>
          </a:r>
        </a:p>
      </dsp:txBody>
      <dsp:txXfrm>
        <a:off x="3432564" y="4821705"/>
        <a:ext cx="2160761" cy="1281377"/>
      </dsp:txXfrm>
    </dsp:sp>
    <dsp:sp modelId="{61C5474A-9FA6-4478-B967-CE13B605F53D}">
      <dsp:nvSpPr>
        <dsp:cNvPr id="0" name=""/>
        <dsp:cNvSpPr/>
      </dsp:nvSpPr>
      <dsp:spPr>
        <a:xfrm>
          <a:off x="304791" y="4343394"/>
          <a:ext cx="2890048" cy="1039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7) Learning for  Capacity Building</a:t>
          </a:r>
        </a:p>
      </dsp:txBody>
      <dsp:txXfrm>
        <a:off x="355511" y="4394114"/>
        <a:ext cx="2788608" cy="937571"/>
      </dsp:txXfrm>
    </dsp:sp>
    <dsp:sp modelId="{3187404D-2DDF-471B-87AD-B2F1C763A754}">
      <dsp:nvSpPr>
        <dsp:cNvPr id="0" name=""/>
        <dsp:cNvSpPr/>
      </dsp:nvSpPr>
      <dsp:spPr>
        <a:xfrm>
          <a:off x="304786" y="2895595"/>
          <a:ext cx="2444721" cy="119985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8) Individuals and Teams for Effectiveness </a:t>
          </a:r>
        </a:p>
      </dsp:txBody>
      <dsp:txXfrm>
        <a:off x="363358" y="2954167"/>
        <a:ext cx="2327577" cy="1082713"/>
      </dsp:txXfrm>
    </dsp:sp>
    <dsp:sp modelId="{C82B08F8-6DD5-447B-ABE0-36A9E2AC0002}">
      <dsp:nvSpPr>
        <dsp:cNvPr id="0" name=""/>
        <dsp:cNvSpPr/>
      </dsp:nvSpPr>
      <dsp:spPr>
        <a:xfrm>
          <a:off x="82157" y="1584841"/>
          <a:ext cx="2780307" cy="1186354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9) Governance  and Management for Results</a:t>
          </a:r>
        </a:p>
      </dsp:txBody>
      <dsp:txXfrm>
        <a:off x="140070" y="1642754"/>
        <a:ext cx="2664481" cy="1070528"/>
      </dsp:txXfrm>
    </dsp:sp>
    <dsp:sp modelId="{220935FD-30D2-465D-AA79-C8FA274BF2F8}">
      <dsp:nvSpPr>
        <dsp:cNvPr id="0" name=""/>
        <dsp:cNvSpPr/>
      </dsp:nvSpPr>
      <dsp:spPr>
        <a:xfrm>
          <a:off x="658003" y="123248"/>
          <a:ext cx="2622356" cy="133736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60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10) Advocating for Civil Society and Philanthropy </a:t>
          </a:r>
        </a:p>
      </dsp:txBody>
      <dsp:txXfrm>
        <a:off x="723288" y="188533"/>
        <a:ext cx="2491786" cy="1206795"/>
      </dsp:txXfrm>
    </dsp:sp>
  </dsp:spTree>
</dsp:drawing>
</file>

<file path=ppt/diagrams/drawing6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E0DE0D4B-E531-4AF3-B112-EB8DACCD2B8A}">
      <dsp:nvSpPr>
        <dsp:cNvPr id="0" name=""/>
        <dsp:cNvSpPr/>
      </dsp:nvSpPr>
      <dsp:spPr>
        <a:xfrm>
          <a:off x="1219203" y="0"/>
          <a:ext cx="1257325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endParaRPr lang="en-US" sz="1800" kern="1200" dirty="0"/>
        </a:p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ts val="600"/>
            </a:spcAft>
            <a:buNone/>
          </a:pPr>
          <a:r>
            <a:rPr lang="en-US" sz="2400" kern="1200" dirty="0"/>
            <a:t>Board</a:t>
          </a:r>
        </a:p>
        <a:p>
          <a:pPr marL="0" lvl="0" indent="0" algn="ctr" defTabSz="8001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kern="1200" dirty="0"/>
            <a:t>Members</a:t>
          </a:r>
        </a:p>
      </dsp:txBody>
      <dsp:txXfrm>
        <a:off x="1219203" y="0"/>
        <a:ext cx="1257325" cy="1092200"/>
      </dsp:txXfrm>
    </dsp:sp>
    <dsp:sp modelId="{AF864FB1-F012-4D24-B412-5A9634852B7E}">
      <dsp:nvSpPr>
        <dsp:cNvPr id="0" name=""/>
        <dsp:cNvSpPr/>
      </dsp:nvSpPr>
      <dsp:spPr>
        <a:xfrm>
          <a:off x="609589" y="1066795"/>
          <a:ext cx="2476528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b="0" kern="1200" dirty="0"/>
            <a:t>Executives &amp; Managers</a:t>
          </a:r>
        </a:p>
      </dsp:txBody>
      <dsp:txXfrm>
        <a:off x="1042981" y="1066795"/>
        <a:ext cx="1609743" cy="1092200"/>
      </dsp:txXfrm>
    </dsp:sp>
    <dsp:sp modelId="{7C272042-78E3-44BB-841A-25CCBB1E8C6D}">
      <dsp:nvSpPr>
        <dsp:cNvPr id="0" name=""/>
        <dsp:cNvSpPr/>
      </dsp:nvSpPr>
      <dsp:spPr>
        <a:xfrm>
          <a:off x="0" y="2184400"/>
          <a:ext cx="3771900" cy="1092200"/>
        </a:xfrm>
        <a:prstGeom prst="trapezoid">
          <a:avLst>
            <a:gd name="adj" fmla="val 57558"/>
          </a:avLst>
        </a:prstGeom>
        <a:solidFill>
          <a:srgbClr val="92F6D5"/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400" b="0" kern="1200" dirty="0"/>
            <a:t>Program, Finance,  PR, HR, Volunteers, Fundraisers, Staff </a:t>
          </a:r>
        </a:p>
      </dsp:txBody>
      <dsp:txXfrm>
        <a:off x="660082" y="2184400"/>
        <a:ext cx="2451735" cy="1092200"/>
      </dsp:txXfrm>
    </dsp:sp>
  </dsp:spTree>
</dsp:drawing>
</file>

<file path=ppt/diagrams/drawing7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1325783" y="169301"/>
          <a:ext cx="6263815" cy="6263815"/>
        </a:xfrm>
        <a:prstGeom prst="circularArrow">
          <a:avLst>
            <a:gd name="adj1" fmla="val 5544"/>
            <a:gd name="adj2" fmla="val 330680"/>
            <a:gd name="adj3" fmla="val 13754488"/>
            <a:gd name="adj4" fmla="val 17399025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977595" y="76201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Donors give you money</a:t>
          </a:r>
        </a:p>
      </dsp:txBody>
      <dsp:txXfrm>
        <a:off x="3049847" y="148453"/>
        <a:ext cx="2815687" cy="1335591"/>
      </dsp:txXfrm>
    </dsp:sp>
    <dsp:sp modelId="{2ADCC76B-4F03-406D-BAC3-A2ECFCC042B1}">
      <dsp:nvSpPr>
        <dsp:cNvPr id="0" name=""/>
        <dsp:cNvSpPr/>
      </dsp:nvSpPr>
      <dsp:spPr>
        <a:xfrm>
          <a:off x="6160586" y="1948912"/>
          <a:ext cx="2754813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Your NGO produces activities </a:t>
          </a:r>
        </a:p>
      </dsp:txBody>
      <dsp:txXfrm>
        <a:off x="6232838" y="2021164"/>
        <a:ext cx="2610309" cy="1335591"/>
      </dsp:txXfrm>
    </dsp:sp>
    <dsp:sp modelId="{153B38A3-3F52-4A53-BEA0-BF5FD0455044}">
      <dsp:nvSpPr>
        <dsp:cNvPr id="0" name=""/>
        <dsp:cNvSpPr/>
      </dsp:nvSpPr>
      <dsp:spPr>
        <a:xfrm>
          <a:off x="5498629" y="4833392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Activities produce outputs</a:t>
          </a:r>
        </a:p>
      </dsp:txBody>
      <dsp:txXfrm>
        <a:off x="5570881" y="4905644"/>
        <a:ext cx="2815687" cy="1335591"/>
      </dsp:txXfrm>
    </dsp:sp>
    <dsp:sp modelId="{48C0966E-CA07-48D8-84C5-796DB74F9AC3}">
      <dsp:nvSpPr>
        <dsp:cNvPr id="0" name=""/>
        <dsp:cNvSpPr/>
      </dsp:nvSpPr>
      <dsp:spPr>
        <a:xfrm>
          <a:off x="419088" y="4800631"/>
          <a:ext cx="2960191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Outputs produce outcomes</a:t>
          </a:r>
        </a:p>
      </dsp:txBody>
      <dsp:txXfrm>
        <a:off x="491340" y="4872883"/>
        <a:ext cx="2815687" cy="1335591"/>
      </dsp:txXfrm>
    </dsp:sp>
    <dsp:sp modelId="{F90E2776-50AB-4793-8F78-365A0754FA22}">
      <dsp:nvSpPr>
        <dsp:cNvPr id="0" name=""/>
        <dsp:cNvSpPr/>
      </dsp:nvSpPr>
      <dsp:spPr>
        <a:xfrm>
          <a:off x="178283" y="1948900"/>
          <a:ext cx="2590374" cy="1480095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Outcomes produce results</a:t>
          </a:r>
        </a:p>
      </dsp:txBody>
      <dsp:txXfrm>
        <a:off x="250535" y="2021152"/>
        <a:ext cx="2445870" cy="1335591"/>
      </dsp:txXfrm>
    </dsp:sp>
  </dsp:spTree>
</dsp:drawing>
</file>

<file path=ppt/diagrams/drawing8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FB6173CC-59FD-467E-B5C8-6647CDFC34B5}">
      <dsp:nvSpPr>
        <dsp:cNvPr id="0" name=""/>
        <dsp:cNvSpPr/>
      </dsp:nvSpPr>
      <dsp:spPr>
        <a:xfrm>
          <a:off x="1059777" y="-64992"/>
          <a:ext cx="7053468" cy="7053468"/>
        </a:xfrm>
        <a:prstGeom prst="circularArrow">
          <a:avLst>
            <a:gd name="adj1" fmla="val 5544"/>
            <a:gd name="adj2" fmla="val 330680"/>
            <a:gd name="adj3" fmla="val 14441885"/>
            <a:gd name="adj4" fmla="val 16992599"/>
            <a:gd name="adj5" fmla="val 5757"/>
          </a:avLst>
        </a:prstGeom>
        <a:solidFill>
          <a:schemeClr val="accent1">
            <a:tint val="40%"/>
            <a:hueOff val="0"/>
            <a:satOff val="0%"/>
            <a:lumOff val="0%"/>
            <a:alphaOff val="0%"/>
          </a:schemeClr>
        </a:solid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CA4F823C-BAFA-47E0-98E0-688534283ABF}">
      <dsp:nvSpPr>
        <dsp:cNvPr id="0" name=""/>
        <dsp:cNvSpPr/>
      </dsp:nvSpPr>
      <dsp:spPr>
        <a:xfrm>
          <a:off x="3431168" y="-22949"/>
          <a:ext cx="2310686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Dreams for a better world</a:t>
          </a:r>
        </a:p>
      </dsp:txBody>
      <dsp:txXfrm>
        <a:off x="3487567" y="33450"/>
        <a:ext cx="2197888" cy="1042545"/>
      </dsp:txXfrm>
    </dsp:sp>
    <dsp:sp modelId="{1450D39A-3A74-4428-8C24-8306D2F29657}">
      <dsp:nvSpPr>
        <dsp:cNvPr id="0" name=""/>
        <dsp:cNvSpPr/>
      </dsp:nvSpPr>
      <dsp:spPr>
        <a:xfrm>
          <a:off x="5943581" y="673471"/>
          <a:ext cx="3033060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Religious compassion</a:t>
          </a:r>
        </a:p>
      </dsp:txBody>
      <dsp:txXfrm>
        <a:off x="5999980" y="729870"/>
        <a:ext cx="2920262" cy="1042545"/>
      </dsp:txXfrm>
    </dsp:sp>
    <dsp:sp modelId="{032C57B2-7607-498C-A485-405CBAAF8061}">
      <dsp:nvSpPr>
        <dsp:cNvPr id="0" name=""/>
        <dsp:cNvSpPr/>
      </dsp:nvSpPr>
      <dsp:spPr>
        <a:xfrm>
          <a:off x="6228735" y="2025239"/>
          <a:ext cx="2915261" cy="132756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Moral obligation</a:t>
          </a:r>
        </a:p>
      </dsp:txBody>
      <dsp:txXfrm>
        <a:off x="6293541" y="2090045"/>
        <a:ext cx="2785649" cy="1197955"/>
      </dsp:txXfrm>
    </dsp:sp>
    <dsp:sp modelId="{89BFF1BB-575E-4FAE-A99A-218C20C589BA}">
      <dsp:nvSpPr>
        <dsp:cNvPr id="0" name=""/>
        <dsp:cNvSpPr/>
      </dsp:nvSpPr>
      <dsp:spPr>
        <a:xfrm>
          <a:off x="6192526" y="3618752"/>
          <a:ext cx="2951445" cy="133424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Personal commitments</a:t>
          </a:r>
        </a:p>
      </dsp:txBody>
      <dsp:txXfrm>
        <a:off x="6257659" y="3683885"/>
        <a:ext cx="2821179" cy="1203981"/>
      </dsp:txXfrm>
    </dsp:sp>
    <dsp:sp modelId="{2D5AD965-F2D9-4C0E-B1AF-E125CA3F50D9}">
      <dsp:nvSpPr>
        <dsp:cNvPr id="0" name=""/>
        <dsp:cNvSpPr/>
      </dsp:nvSpPr>
      <dsp:spPr>
        <a:xfrm>
          <a:off x="6095999" y="5245459"/>
          <a:ext cx="2782581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Better image</a:t>
          </a:r>
        </a:p>
      </dsp:txBody>
      <dsp:txXfrm>
        <a:off x="6152398" y="5301858"/>
        <a:ext cx="2669783" cy="1042545"/>
      </dsp:txXfrm>
    </dsp:sp>
    <dsp:sp modelId="{0FCB62A1-F724-4156-8D2E-4FA836AD7C86}">
      <dsp:nvSpPr>
        <dsp:cNvPr id="0" name=""/>
        <dsp:cNvSpPr/>
      </dsp:nvSpPr>
      <dsp:spPr>
        <a:xfrm>
          <a:off x="3301253" y="5725600"/>
          <a:ext cx="2566147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Appreciation</a:t>
          </a:r>
        </a:p>
      </dsp:txBody>
      <dsp:txXfrm>
        <a:off x="3357652" y="5781999"/>
        <a:ext cx="2453349" cy="1042545"/>
      </dsp:txXfrm>
    </dsp:sp>
    <dsp:sp modelId="{61C5474A-9FA6-4478-B967-CE13B605F53D}">
      <dsp:nvSpPr>
        <dsp:cNvPr id="0" name=""/>
        <dsp:cNvSpPr/>
      </dsp:nvSpPr>
      <dsp:spPr>
        <a:xfrm>
          <a:off x="583415" y="5245461"/>
          <a:ext cx="2540781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Peer influence</a:t>
          </a:r>
        </a:p>
      </dsp:txBody>
      <dsp:txXfrm>
        <a:off x="639814" y="5301860"/>
        <a:ext cx="2427983" cy="1042545"/>
      </dsp:txXfrm>
    </dsp:sp>
    <dsp:sp modelId="{3187404D-2DDF-471B-87AD-B2F1C763A754}">
      <dsp:nvSpPr>
        <dsp:cNvPr id="0" name=""/>
        <dsp:cNvSpPr/>
      </dsp:nvSpPr>
      <dsp:spPr>
        <a:xfrm>
          <a:off x="3" y="3618803"/>
          <a:ext cx="2718440" cy="1334197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Investment in the future</a:t>
          </a:r>
        </a:p>
      </dsp:txBody>
      <dsp:txXfrm>
        <a:off x="65133" y="3683933"/>
        <a:ext cx="2588180" cy="1203937"/>
      </dsp:txXfrm>
    </dsp:sp>
    <dsp:sp modelId="{C82B08F8-6DD5-447B-ABE0-36A9E2AC0002}">
      <dsp:nvSpPr>
        <dsp:cNvPr id="0" name=""/>
        <dsp:cNvSpPr/>
      </dsp:nvSpPr>
      <dsp:spPr>
        <a:xfrm>
          <a:off x="3" y="2033623"/>
          <a:ext cx="2553406" cy="1319182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Giving back</a:t>
          </a:r>
        </a:p>
      </dsp:txBody>
      <dsp:txXfrm>
        <a:off x="64400" y="2098020"/>
        <a:ext cx="2424612" cy="1190388"/>
      </dsp:txXfrm>
    </dsp:sp>
    <dsp:sp modelId="{220935FD-30D2-465D-AA79-C8FA274BF2F8}">
      <dsp:nvSpPr>
        <dsp:cNvPr id="0" name=""/>
        <dsp:cNvSpPr/>
      </dsp:nvSpPr>
      <dsp:spPr>
        <a:xfrm>
          <a:off x="270600" y="673449"/>
          <a:ext cx="2915963" cy="1155343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Civic responsibility</a:t>
          </a:r>
        </a:p>
      </dsp:txBody>
      <dsp:txXfrm>
        <a:off x="326999" y="729848"/>
        <a:ext cx="2803165" cy="1042545"/>
      </dsp:txXfrm>
    </dsp:sp>
  </dsp:spTree>
</dsp:drawing>
</file>

<file path=ppt/diagrams/drawing9.xml><?xml version="1.0" encoding="utf-8"?>
<dsp:drawing xmlns:dgm="http://purl.oclc.org/ooxml/drawingml/diagram" xmlns:dsp="http://schemas.microsoft.com/office/drawing/2008/diagram" xmlns:a="http://purl.oclc.org/ooxml/drawingml/main">
  <dsp:spTree>
    <dsp:nvGrpSpPr>
      <dsp:cNvPr id="0" name=""/>
      <dsp:cNvGrpSpPr/>
    </dsp:nvGrpSpPr>
    <dsp:grpSpPr/>
    <dsp:sp modelId="{DEE60B5A-8CB7-47E2-8A38-C2EE2E61BD52}">
      <dsp:nvSpPr>
        <dsp:cNvPr id="0" name=""/>
        <dsp:cNvSpPr/>
      </dsp:nvSpPr>
      <dsp:spPr>
        <a:xfrm>
          <a:off x="685800" y="-2895585"/>
          <a:ext cx="7408196" cy="6575828"/>
        </a:xfrm>
        <a:prstGeom prst="circularArrow">
          <a:avLst>
            <a:gd name="adj1" fmla="val 5544"/>
            <a:gd name="adj2" fmla="val 330680"/>
            <a:gd name="adj3" fmla="val 13353296"/>
            <a:gd name="adj4" fmla="val 17648899"/>
            <a:gd name="adj5" fmla="val 5757"/>
          </a:avLst>
        </a:prstGeom>
        <a:blipFill rotWithShape="0">
          <a:blip xmlns:r="http://purl.oclc.org/ooxml/officeDocument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/>
      </dsp:style>
    </dsp:sp>
    <dsp:sp modelId="{011A6511-96A7-4551-A908-2BD8C5907BDF}">
      <dsp:nvSpPr>
        <dsp:cNvPr id="0" name=""/>
        <dsp:cNvSpPr/>
      </dsp:nvSpPr>
      <dsp:spPr>
        <a:xfrm>
          <a:off x="2662459" y="104258"/>
          <a:ext cx="3621116" cy="172509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Increasing the fundraising budget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2746671" y="188470"/>
        <a:ext cx="3452692" cy="1556674"/>
      </dsp:txXfrm>
    </dsp:sp>
    <dsp:sp modelId="{2ADCC76B-4F03-406D-BAC3-A2ECFCC042B1}">
      <dsp:nvSpPr>
        <dsp:cNvPr id="0" name=""/>
        <dsp:cNvSpPr/>
      </dsp:nvSpPr>
      <dsp:spPr>
        <a:xfrm>
          <a:off x="6145329" y="2362205"/>
          <a:ext cx="2770059" cy="1676408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Attractive to donors</a:t>
          </a:r>
        </a:p>
      </dsp:txBody>
      <dsp:txXfrm>
        <a:off x="6227164" y="2444040"/>
        <a:ext cx="2606389" cy="1512738"/>
      </dsp:txXfrm>
    </dsp:sp>
    <dsp:sp modelId="{153B38A3-3F52-4A53-BEA0-BF5FD0455044}">
      <dsp:nvSpPr>
        <dsp:cNvPr id="0" name=""/>
        <dsp:cNvSpPr/>
      </dsp:nvSpPr>
      <dsp:spPr>
        <a:xfrm>
          <a:off x="5232784" y="4711340"/>
          <a:ext cx="3108200" cy="1941910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Everyone helps in fundraising</a:t>
          </a:r>
        </a:p>
      </dsp:txBody>
      <dsp:txXfrm>
        <a:off x="5327580" y="4806136"/>
        <a:ext cx="2918608" cy="1752318"/>
      </dsp:txXfrm>
    </dsp:sp>
    <dsp:sp modelId="{48C0966E-CA07-48D8-84C5-796DB74F9AC3}">
      <dsp:nvSpPr>
        <dsp:cNvPr id="0" name=""/>
        <dsp:cNvSpPr/>
      </dsp:nvSpPr>
      <dsp:spPr>
        <a:xfrm>
          <a:off x="441189" y="4724408"/>
          <a:ext cx="3292610" cy="190601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Savvy director and staff for fundraising</a:t>
          </a:r>
        </a:p>
      </dsp:txBody>
      <dsp:txXfrm>
        <a:off x="534233" y="4817452"/>
        <a:ext cx="3106522" cy="1719923"/>
      </dsp:txXfrm>
    </dsp:sp>
    <dsp:sp modelId="{F90E2776-50AB-4793-8F78-365A0754FA22}">
      <dsp:nvSpPr>
        <dsp:cNvPr id="0" name=""/>
        <dsp:cNvSpPr/>
      </dsp:nvSpPr>
      <dsp:spPr>
        <a:xfrm>
          <a:off x="84549" y="2311540"/>
          <a:ext cx="2895600" cy="1574661"/>
        </a:xfrm>
        <a:prstGeom prst="roundRect">
          <a:avLst/>
        </a:prstGeom>
        <a:solidFill>
          <a:schemeClr val="accent1">
            <a:lumMod val="40%"/>
            <a:lumOff val="60%"/>
          </a:schemeClr>
        </a:solidFill>
        <a:ln w="12700" cap="flat" cmpd="sng" algn="ctr">
          <a:solidFill>
            <a:schemeClr val="lt1">
              <a:hueOff val="0"/>
              <a:satOff val="0%"/>
              <a:lumOff val="0%"/>
              <a:alphaOff val="0%"/>
            </a:schemeClr>
          </a:solidFill>
          <a:prstDash val="solid"/>
          <a:miter lim="800%"/>
        </a:ln>
        <a:effectLst/>
      </dsp:spPr>
      <dsp:style>
        <a:lnRef idx="2">
          <a:scrgbClr r="0%" g="0%" b="0%"/>
        </a:lnRef>
        <a:fillRef idx="1">
          <a:scrgbClr r="0%" g="0%" b="0%"/>
        </a:fillRef>
        <a:effectRef idx="0">
          <a:scrgbClr r="0%" g="0%" b="0%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%"/>
            </a:lnSpc>
            <a:spcBef>
              <a:spcPct val="0%"/>
            </a:spcBef>
            <a:spcAft>
              <a:spcPct val="35%"/>
            </a:spcAft>
            <a:buNone/>
          </a:pPr>
          <a:r>
            <a:rPr lang="en-US" sz="3600" b="1" kern="1200" dirty="0">
              <a:solidFill>
                <a:schemeClr val="tx1"/>
              </a:solidFill>
            </a:rPr>
            <a:t>Fundraising culture</a:t>
          </a:r>
        </a:p>
      </dsp:txBody>
      <dsp:txXfrm>
        <a:off x="161418" y="2388409"/>
        <a:ext cx="2741862" cy="1420923"/>
      </dsp:txXfrm>
    </dsp:sp>
  </dsp:spTree>
</dsp:drawing>
</file>

<file path=ppt/diagrams/layout1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0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1.xml><?xml version="1.0" encoding="utf-8"?>
<dgm:layoutDef xmlns:dgm="http://purl.oclc.org/ooxml/drawingml/diagram" xmlns:a="http://purl.oclc.org/ooxml/drawingml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purl.oclc.org/ooxml/officeDocument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purl.oclc.org/ooxml/officeDocument/relationships" type="rightArrow" r:blip="">
            <dgm:adjLst/>
          </dgm:shape>
        </dgm:if>
        <dgm:else name="Name2">
          <dgm:shape xmlns:r="http://purl.oclc.org/ooxml/officeDocument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purl.oclc.org/ooxml/officeDocument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purl.oclc.org/ooxml/officeDocument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purl.oclc.org/ooxml/drawingml/diagram" xmlns:a="http://purl.oclc.org/ooxml/drawingml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purl.oclc.org/ooxml/officeDocument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purl.oclc.org/ooxml/officeDocument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purl.oclc.org/ooxml/officeDocument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purl.oclc.org/ooxml/officeDocument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purl.oclc.org/ooxml/officeDocument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purl.oclc.org/ooxml/officeDocument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purl.oclc.org/ooxml/drawingml/diagram" xmlns:a="http://purl.oclc.org/ooxml/drawingml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purl.oclc.org/ooxml/officeDocument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purl.oclc.org/ooxml/officeDocument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purl.oclc.org/ooxml/officeDocument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purl.oclc.org/ooxml/officeDocument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purl.oclc.org/ooxml/officeDocument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purl.oclc.org/ooxml/officeDocument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purl.oclc.org/ooxml/officeDocument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10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11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2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3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4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5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6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7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8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diagrams/quickStyle9.xml><?xml version="1.0" encoding="utf-8"?>
<dgm:styleDef xmlns:dgm="http://purl.oclc.org/ooxml/drawingml/diagram" xmlns:a="http://purl.oclc.org/ooxml/drawingml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%" g="0%" b="0%"/>
      </a:lnRef>
      <a:fillRef idx="1">
        <a:scrgbClr r="0%" g="0%" b="0%"/>
      </a:fillRef>
      <a:effectRef idx="0">
        <a:scrgbClr r="0%" g="0%" b="0%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%" g="0%" b="0%"/>
      </a:lnRef>
      <a:fillRef idx="0">
        <a:scrgbClr r="0%" g="0%" b="0%"/>
      </a:fillRef>
      <a:effectRef idx="0">
        <a:scrgbClr r="0%" g="0%" b="0%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purl.oclc.org/ooxml/officeDocument/relationships/theme" Target="../theme/theme3.xml"/></Relationships>
</file>

<file path=ppt/handoutMasters/handoutMaster1.xml><?xml version="1.0" encoding="utf-8"?>
<p:handout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FB84AC6-3E37-11F6-44B8-0D4335324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811588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 i="0" u="none"/>
            </a:lvl1pPr>
          </a:lstStyle>
          <a:p>
            <a:pPr>
              <a:defRPr/>
            </a:pPr>
            <a:r>
              <a:rPr lang="en-GB"/>
              <a:t> Strategic Responsibilities by Ken Phillips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60E5EE-6E0F-16E1-F9EB-E281AE1862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 i="1"/>
            </a:lvl1pPr>
          </a:lstStyle>
          <a:p>
            <a:pPr>
              <a:defRPr/>
            </a:pPr>
            <a:r>
              <a:rPr lang="en-GB"/>
              <a:t>www.NGOFutures.com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F7CD87C-C1C0-2F09-A71F-F564F05A25D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8848725"/>
            <a:ext cx="3040062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fld id="{C2F360A0-A376-4540-A3C9-B1818A0D03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purl.oclc.org/ooxml/officeDocument/relationships/theme" Target="../theme/theme2.xml"/></Relationships>
</file>

<file path=ppt/notesMasters/notesMaster1.xml><?xml version="1.0" encoding="utf-8"?>
<p:notes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C701F15-FA47-CA46-13AC-86A5343BA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Principles of Fundraising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3E247A3-CF14-833D-210B-D805749298D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11113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t" anchorCtr="0" compatLnSpc="1">
            <a:prstTxWarp prst="textNoShape">
              <a:avLst/>
            </a:prstTxWarp>
          </a:bodyPr>
          <a:lstStyle>
            <a:lvl1pPr algn="r"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Total Organization Fundraising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7C5DDC3-1780-9530-7D29-E47F585A1C8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defTabSz="754178" eaLnBrk="0" hangingPunct="0">
              <a:defRPr sz="1000" i="1"/>
            </a:lvl1pPr>
          </a:lstStyle>
          <a:p>
            <a:pPr>
              <a:defRPr/>
            </a:pPr>
            <a:r>
              <a:rPr lang="en-GB"/>
              <a:t>NGOFutures@gmail.com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D4CA2690-74FB-63EF-A4B2-F747AE98B3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48725"/>
            <a:ext cx="3040063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8894" tIns="0" rIns="18894" bIns="0" numCol="1" anchor="b" anchorCtr="0" compatLnSpc="1">
            <a:prstTxWarp prst="textNoShape">
              <a:avLst/>
            </a:prstTxWarp>
          </a:bodyPr>
          <a:lstStyle>
            <a:lvl1pPr algn="r" defTabSz="754063">
              <a:defRPr sz="1000" i="1"/>
            </a:lvl1pPr>
          </a:lstStyle>
          <a:p>
            <a:pPr>
              <a:defRPr/>
            </a:pPr>
            <a:fld id="{555C2822-FBE7-4BED-B7BC-CE851D721E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46120E96-D0CD-FAA0-B564-E1E0E93A05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8013"/>
            <a:ext cx="5143500" cy="3911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20" tIns="45660" rIns="91320" bIns="456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notes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9DE7C83B-02F3-6F4E-8282-98D98397650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39850" y="822325"/>
            <a:ext cx="4330700" cy="3248025"/>
          </a:xfrm>
          <a:prstGeom prst="rect">
            <a:avLst/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100B6E44-CEE6-BA99-C543-9B8A91234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025" y="8905875"/>
            <a:ext cx="390525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320" tIns="45660" rIns="91320" bIns="4566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defRPr/>
            </a:pPr>
            <a:fld id="{97A5D504-0AE0-4F12-A4E0-E505436F7B7E}" type="slidenum">
              <a:rPr lang="en-GB" altLang="en-US" sz="1400" smtClean="0"/>
              <a:pPr algn="r">
                <a:defRPr/>
              </a:pPr>
              <a:t>‹#›</a:t>
            </a:fld>
            <a:endParaRPr lang="en-GB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algn="l" rtl="0" eaLnBrk="0" fontAlgn="base" hangingPunct="0">
      <a:spcBef>
        <a:spcPct val="30%"/>
      </a:spcBef>
      <a:spcAft>
        <a:spcPct val="0%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purl.oclc.org/ooxml/officeDocument/relationships/slide" Target="../slides/slide5.xml"/><Relationship Id="rId1" Type="http://purl.oclc.org/ooxml/officeDocument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purl.oclc.org/ooxml/officeDocument/relationships/slide" Target="../slides/slide17.xml"/><Relationship Id="rId1" Type="http://purl.oclc.org/ooxml/officeDocument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purl.oclc.org/ooxml/officeDocument/relationships/slide" Target="../slides/slide18.xml"/><Relationship Id="rId1" Type="http://purl.oclc.org/ooxml/officeDocument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purl.oclc.org/ooxml/officeDocument/relationships/slide" Target="../slides/slide19.xml"/><Relationship Id="rId1" Type="http://purl.oclc.org/ooxml/officeDocument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purl.oclc.org/ooxml/officeDocument/relationships/slide" Target="../slides/slide20.xml"/><Relationship Id="rId1" Type="http://purl.oclc.org/ooxml/officeDocument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purl.oclc.org/ooxml/officeDocument/relationships/slide" Target="../slides/slide22.xml"/><Relationship Id="rId1" Type="http://purl.oclc.org/ooxml/officeDocument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purl.oclc.org/ooxml/officeDocument/relationships/slide" Target="../slides/slide24.xml"/><Relationship Id="rId1" Type="http://purl.oclc.org/ooxml/officeDocument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purl.oclc.org/ooxml/officeDocument/relationships/slide" Target="../slides/slide25.xml"/><Relationship Id="rId1" Type="http://purl.oclc.org/ooxml/officeDocument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purl.oclc.org/ooxml/officeDocument/relationships/slide" Target="../slides/slide26.xml"/><Relationship Id="rId1" Type="http://purl.oclc.org/ooxml/officeDocument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purl.oclc.org/ooxml/officeDocument/relationships/slide" Target="../slides/slide27.xml"/><Relationship Id="rId1" Type="http://purl.oclc.org/ooxml/officeDocument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purl.oclc.org/ooxml/officeDocument/relationships/slide" Target="../slides/slide28.xml"/><Relationship Id="rId1" Type="http://purl.oclc.org/ooxml/officeDocument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purl.oclc.org/ooxml/officeDocument/relationships/slide" Target="../slides/slide7.xml"/><Relationship Id="rId1" Type="http://purl.oclc.org/ooxml/officeDocument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purl.oclc.org/ooxml/officeDocument/relationships/slide" Target="../slides/slide29.xml"/><Relationship Id="rId1" Type="http://purl.oclc.org/ooxml/officeDocument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purl.oclc.org/ooxml/officeDocument/relationships/slide" Target="../slides/slide30.xml"/><Relationship Id="rId1" Type="http://purl.oclc.org/ooxml/officeDocument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purl.oclc.org/ooxml/officeDocument/relationships/slide" Target="../slides/slide32.xml"/><Relationship Id="rId1" Type="http://purl.oclc.org/ooxml/officeDocument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purl.oclc.org/ooxml/officeDocument/relationships/slide" Target="../slides/slide35.xml"/><Relationship Id="rId1" Type="http://purl.oclc.org/ooxml/officeDocument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purl.oclc.org/ooxml/officeDocument/relationships/slide" Target="../slides/slide36.xml"/><Relationship Id="rId1" Type="http://purl.oclc.org/ooxml/officeDocument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purl.oclc.org/ooxml/officeDocument/relationships/slide" Target="../slides/slide38.xml"/><Relationship Id="rId1" Type="http://purl.oclc.org/ooxml/officeDocument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purl.oclc.org/ooxml/officeDocument/relationships/slide" Target="../slides/slide39.xml"/><Relationship Id="rId1" Type="http://purl.oclc.org/ooxml/officeDocument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purl.oclc.org/ooxml/officeDocument/relationships/slide" Target="../slides/slide40.xml"/><Relationship Id="rId1" Type="http://purl.oclc.org/ooxml/officeDocument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purl.oclc.org/ooxml/officeDocument/relationships/slide" Target="../slides/slide41.xml"/><Relationship Id="rId1" Type="http://purl.oclc.org/ooxml/officeDocument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purl.oclc.org/ooxml/officeDocument/relationships/slide" Target="../slides/slide42.xml"/><Relationship Id="rId1" Type="http://purl.oclc.org/ooxml/officeDocument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purl.oclc.org/ooxml/officeDocument/relationships/slide" Target="../slides/slide8.xml"/><Relationship Id="rId1" Type="http://purl.oclc.org/ooxml/officeDocument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purl.oclc.org/ooxml/officeDocument/relationships/slide" Target="../slides/slide43.xml"/><Relationship Id="rId1" Type="http://purl.oclc.org/ooxml/officeDocument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purl.oclc.org/ooxml/officeDocument/relationships/slide" Target="../slides/slide45.xml"/><Relationship Id="rId1" Type="http://purl.oclc.org/ooxml/officeDocument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purl.oclc.org/ooxml/officeDocument/relationships/slide" Target="../slides/slide46.xml"/><Relationship Id="rId1" Type="http://purl.oclc.org/ooxml/officeDocument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purl.oclc.org/ooxml/officeDocument/relationships/slide" Target="../slides/slide47.xml"/><Relationship Id="rId1" Type="http://purl.oclc.org/ooxml/officeDocument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purl.oclc.org/ooxml/officeDocument/relationships/slide" Target="../slides/slide49.xml"/><Relationship Id="rId1" Type="http://purl.oclc.org/ooxml/officeDocument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purl.oclc.org/ooxml/officeDocument/relationships/slide" Target="../slides/slide51.xml"/><Relationship Id="rId1" Type="http://purl.oclc.org/ooxml/officeDocument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purl.oclc.org/ooxml/officeDocument/relationships/slide" Target="../slides/slide52.xml"/><Relationship Id="rId1" Type="http://purl.oclc.org/ooxml/officeDocument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purl.oclc.org/ooxml/officeDocument/relationships/slide" Target="../slides/slide54.xml"/><Relationship Id="rId1" Type="http://purl.oclc.org/ooxml/officeDocument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purl.oclc.org/ooxml/officeDocument/relationships/slide" Target="../slides/slide55.xml"/><Relationship Id="rId1" Type="http://purl.oclc.org/ooxml/officeDocument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purl.oclc.org/ooxml/officeDocument/relationships/slide" Target="../slides/slide56.xml"/><Relationship Id="rId1" Type="http://purl.oclc.org/ooxml/officeDocument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purl.oclc.org/ooxml/officeDocument/relationships/slide" Target="../slides/slide9.xml"/><Relationship Id="rId1" Type="http://purl.oclc.org/ooxml/officeDocument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purl.oclc.org/ooxml/officeDocument/relationships/slide" Target="../slides/slide61.xml"/><Relationship Id="rId1" Type="http://purl.oclc.org/ooxml/officeDocument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purl.oclc.org/ooxml/officeDocument/relationships/slide" Target="../slides/slide62.xml"/><Relationship Id="rId1" Type="http://purl.oclc.org/ooxml/officeDocument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purl.oclc.org/ooxml/officeDocument/relationships/slide" Target="../slides/slide63.xml"/><Relationship Id="rId1" Type="http://purl.oclc.org/ooxml/officeDocument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purl.oclc.org/ooxml/officeDocument/relationships/slide" Target="../slides/slide64.xml"/><Relationship Id="rId1" Type="http://purl.oclc.org/ooxml/officeDocument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purl.oclc.org/ooxml/officeDocument/relationships/slide" Target="../slides/slide65.xml"/><Relationship Id="rId1" Type="http://purl.oclc.org/ooxml/officeDocument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purl.oclc.org/ooxml/officeDocument/relationships/slide" Target="../slides/slide10.xml"/><Relationship Id="rId1" Type="http://purl.oclc.org/ooxml/officeDocument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purl.oclc.org/ooxml/officeDocument/relationships/slide" Target="../slides/slide11.xml"/><Relationship Id="rId1" Type="http://purl.oclc.org/ooxml/officeDocument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purl.oclc.org/ooxml/officeDocument/relationships/slide" Target="../slides/slide13.xml"/><Relationship Id="rId1" Type="http://purl.oclc.org/ooxml/officeDocument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purl.oclc.org/ooxml/officeDocument/relationships/slide" Target="../slides/slide14.xml"/><Relationship Id="rId1" Type="http://purl.oclc.org/ooxml/officeDocument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purl.oclc.org/ooxml/officeDocument/relationships/slide" Target="../slides/slide16.xml"/><Relationship Id="rId1" Type="http://purl.oclc.org/ooxml/officeDocument/relationships/notesMaster" Target="../notesMasters/notesMaster1.xml"/></Relationships>
</file>

<file path=ppt/notesSlides/notesSlide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E5088F92-D2FF-A842-CB66-F948D47AC9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9EB8D2F7-71A9-3F13-F08E-802C9992C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Header Placeholder 3">
            <a:extLst>
              <a:ext uri="{FF2B5EF4-FFF2-40B4-BE49-F238E27FC236}">
                <a16:creationId xmlns:a16="http://schemas.microsoft.com/office/drawing/2014/main" id="{A07DBDE9-C194-8D62-FACB-157B88F325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Philanthropy in Geeorgia and Moldove</a:t>
            </a:r>
          </a:p>
        </p:txBody>
      </p:sp>
      <p:sp>
        <p:nvSpPr>
          <p:cNvPr id="21509" name="Date Placeholder 4">
            <a:extLst>
              <a:ext uri="{FF2B5EF4-FFF2-40B4-BE49-F238E27FC236}">
                <a16:creationId xmlns:a16="http://schemas.microsoft.com/office/drawing/2014/main" id="{A9E3FFD0-ADC2-1181-6BCD-1ED802FB0B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Can I trust you? What is your impact?</a:t>
            </a:r>
          </a:p>
        </p:txBody>
      </p:sp>
      <p:sp>
        <p:nvSpPr>
          <p:cNvPr id="21510" name="Footer Placeholder 5">
            <a:extLst>
              <a:ext uri="{FF2B5EF4-FFF2-40B4-BE49-F238E27FC236}">
                <a16:creationId xmlns:a16="http://schemas.microsoft.com/office/drawing/2014/main" id="{BD433C90-FF20-F28D-EC27-06A5FAB44A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NGO Futures LLC 2021</a:t>
            </a:r>
          </a:p>
        </p:txBody>
      </p:sp>
      <p:sp>
        <p:nvSpPr>
          <p:cNvPr id="21511" name="Slide Number Placeholder 6">
            <a:extLst>
              <a:ext uri="{FF2B5EF4-FFF2-40B4-BE49-F238E27FC236}">
                <a16:creationId xmlns:a16="http://schemas.microsoft.com/office/drawing/2014/main" id="{CF9CE231-55EA-23D2-E267-604F8ECAC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043DC8C-DA30-4467-A78F-01EDD4E47248}" type="slidenum">
              <a:rPr lang="en-GB" altLang="en-US" sz="1000" smtClean="0"/>
              <a:pPr/>
              <a:t>5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CA7E022-9540-AB5B-1DD5-F37983E34B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9690063-2830-7946-2249-76E68FF3F0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Header Placeholder 3">
            <a:extLst>
              <a:ext uri="{FF2B5EF4-FFF2-40B4-BE49-F238E27FC236}">
                <a16:creationId xmlns:a16="http://schemas.microsoft.com/office/drawing/2014/main" id="{000A008A-3C63-8EE9-B167-9DA9D9CADA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43013" name="Date Placeholder 4">
            <a:extLst>
              <a:ext uri="{FF2B5EF4-FFF2-40B4-BE49-F238E27FC236}">
                <a16:creationId xmlns:a16="http://schemas.microsoft.com/office/drawing/2014/main" id="{539DD129-2FE9-8D1A-00B3-C5436F2D54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43014" name="Footer Placeholder 5">
            <a:extLst>
              <a:ext uri="{FF2B5EF4-FFF2-40B4-BE49-F238E27FC236}">
                <a16:creationId xmlns:a16="http://schemas.microsoft.com/office/drawing/2014/main" id="{49F54822-9474-FE22-B93E-8E89CDE98E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43015" name="Slide Number Placeholder 6">
            <a:extLst>
              <a:ext uri="{FF2B5EF4-FFF2-40B4-BE49-F238E27FC236}">
                <a16:creationId xmlns:a16="http://schemas.microsoft.com/office/drawing/2014/main" id="{9237F294-3960-C288-3A50-89B99A429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9B986A3-017F-4009-991B-B01F521F4B84}" type="slidenum">
              <a:rPr lang="en-GB" altLang="en-US" sz="1000" smtClean="0"/>
              <a:pPr/>
              <a:t>17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45630C0B-4956-A518-328B-E473AE47FE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3B9F9C42-FF5F-DD11-1F78-C9A5A06BCD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5060" name="Header Placeholder 3">
            <a:extLst>
              <a:ext uri="{FF2B5EF4-FFF2-40B4-BE49-F238E27FC236}">
                <a16:creationId xmlns:a16="http://schemas.microsoft.com/office/drawing/2014/main" id="{F5E2BA98-4282-FAE0-99B1-F8525FD145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5061" name="Date Placeholder 4">
            <a:extLst>
              <a:ext uri="{FF2B5EF4-FFF2-40B4-BE49-F238E27FC236}">
                <a16:creationId xmlns:a16="http://schemas.microsoft.com/office/drawing/2014/main" id="{F22CBAB5-9D27-A4E0-204F-1B850934F6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5062" name="Footer Placeholder 5">
            <a:extLst>
              <a:ext uri="{FF2B5EF4-FFF2-40B4-BE49-F238E27FC236}">
                <a16:creationId xmlns:a16="http://schemas.microsoft.com/office/drawing/2014/main" id="{B252373A-11FC-9A9F-4E66-D1A167C5BF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5063" name="Slide Number Placeholder 6">
            <a:extLst>
              <a:ext uri="{FF2B5EF4-FFF2-40B4-BE49-F238E27FC236}">
                <a16:creationId xmlns:a16="http://schemas.microsoft.com/office/drawing/2014/main" id="{9F10EF11-D25C-DADC-F97F-A029CA2C9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C5B5FCA-F3B3-43C9-B2C8-58534B9772B7}" type="slidenum">
              <a:rPr lang="en-GB" altLang="en-US" sz="1000" smtClean="0"/>
              <a:pPr/>
              <a:t>18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668B764F-D2E4-43A6-4055-8759EDBEE11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8261FFE3-A8DE-D833-BFB5-3EE35C91DBF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id="{C797C73D-9767-6A66-5277-402D3BFA67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9CD78198-0E02-7E2D-7F07-80F6FD0DD9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B4AA4DF-FA0F-47A8-9B22-97F7047CB2A2}" type="slidenum">
              <a:rPr lang="en-GB" altLang="en-US" sz="1000" smtClean="0"/>
              <a:pPr/>
              <a:t>19</a:t>
            </a:fld>
            <a:endParaRPr lang="en-GB" altLang="en-US" sz="1000"/>
          </a:p>
        </p:txBody>
      </p:sp>
      <p:sp>
        <p:nvSpPr>
          <p:cNvPr id="47110" name="Rectangle 2">
            <a:extLst>
              <a:ext uri="{FF2B5EF4-FFF2-40B4-BE49-F238E27FC236}">
                <a16:creationId xmlns:a16="http://schemas.microsoft.com/office/drawing/2014/main" id="{10443FA4-4414-F1DE-092F-0E12326964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11" name="Rectangle 3">
            <a:extLst>
              <a:ext uri="{FF2B5EF4-FFF2-40B4-BE49-F238E27FC236}">
                <a16:creationId xmlns:a16="http://schemas.microsoft.com/office/drawing/2014/main" id="{F968239C-31BF-9B9F-7B53-B6AB09B6F8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1280597-8880-9288-FEB1-D600D50F77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0A403414-E07C-E157-62B9-34322F7B8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6" name="Header Placeholder 3">
            <a:extLst>
              <a:ext uri="{FF2B5EF4-FFF2-40B4-BE49-F238E27FC236}">
                <a16:creationId xmlns:a16="http://schemas.microsoft.com/office/drawing/2014/main" id="{976E8CAF-5B6B-9C56-616D-274614FEC1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9157" name="Date Placeholder 4">
            <a:extLst>
              <a:ext uri="{FF2B5EF4-FFF2-40B4-BE49-F238E27FC236}">
                <a16:creationId xmlns:a16="http://schemas.microsoft.com/office/drawing/2014/main" id="{B06D1980-6696-5685-2755-31591268C2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49158" name="Footer Placeholder 5">
            <a:extLst>
              <a:ext uri="{FF2B5EF4-FFF2-40B4-BE49-F238E27FC236}">
                <a16:creationId xmlns:a16="http://schemas.microsoft.com/office/drawing/2014/main" id="{31A77CB3-E50F-4314-AB7C-013C90859B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9159" name="Slide Number Placeholder 6">
            <a:extLst>
              <a:ext uri="{FF2B5EF4-FFF2-40B4-BE49-F238E27FC236}">
                <a16:creationId xmlns:a16="http://schemas.microsoft.com/office/drawing/2014/main" id="{8CABB9CA-92ED-A1FB-24A0-8FF6A5065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150B99-1ED1-4E4F-ACC3-9FBB93723C13}" type="slidenum">
              <a:rPr lang="en-GB" altLang="en-US" sz="1000" smtClean="0"/>
              <a:pPr/>
              <a:t>20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3C431367-FF76-5BB5-313E-F87331FF9B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2227" name="Rectangle 4">
            <a:extLst>
              <a:ext uri="{FF2B5EF4-FFF2-40B4-BE49-F238E27FC236}">
                <a16:creationId xmlns:a16="http://schemas.microsoft.com/office/drawing/2014/main" id="{F4101E25-470A-B0B3-334B-4DE51B8D87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2228" name="Rectangle 5">
            <a:extLst>
              <a:ext uri="{FF2B5EF4-FFF2-40B4-BE49-F238E27FC236}">
                <a16:creationId xmlns:a16="http://schemas.microsoft.com/office/drawing/2014/main" id="{D02F3D22-A1AB-340F-5F7F-D9B598271C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72F30C9-1EEF-476D-A102-C66DF541090F}" type="slidenum">
              <a:rPr lang="en-GB" altLang="en-US" sz="1000" smtClean="0"/>
              <a:pPr/>
              <a:t>22</a:t>
            </a:fld>
            <a:endParaRPr lang="en-GB" altLang="en-US" sz="1000"/>
          </a:p>
        </p:txBody>
      </p:sp>
      <p:sp>
        <p:nvSpPr>
          <p:cNvPr id="52229" name="Rectangle 2">
            <a:extLst>
              <a:ext uri="{FF2B5EF4-FFF2-40B4-BE49-F238E27FC236}">
                <a16:creationId xmlns:a16="http://schemas.microsoft.com/office/drawing/2014/main" id="{6D752C3D-84E5-5A20-8ACF-E06EB0C78F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1913" y="806450"/>
            <a:ext cx="4348162" cy="3262313"/>
          </a:xfrm>
          <a:ln w="12699" cap="flat"/>
        </p:spPr>
      </p:sp>
      <p:sp>
        <p:nvSpPr>
          <p:cNvPr id="52230" name="Rectangle 3">
            <a:extLst>
              <a:ext uri="{FF2B5EF4-FFF2-40B4-BE49-F238E27FC236}">
                <a16:creationId xmlns:a16="http://schemas.microsoft.com/office/drawing/2014/main" id="{A26CFCA1-1FDF-3584-93A0-CCEBDAEAD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422775"/>
            <a:ext cx="5162550" cy="3905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760" tIns="46182" rIns="90760" bIns="46182"/>
          <a:lstStyle/>
          <a:p>
            <a:endParaRPr lang="en-US" altLang="en-US"/>
          </a:p>
        </p:txBody>
      </p:sp>
      <p:sp>
        <p:nvSpPr>
          <p:cNvPr id="52231" name="Date Placeholder 1">
            <a:extLst>
              <a:ext uri="{FF2B5EF4-FFF2-40B4-BE49-F238E27FC236}">
                <a16:creationId xmlns:a16="http://schemas.microsoft.com/office/drawing/2014/main" id="{64ADD95B-85D0-A69B-399E-FB97B9A14A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5F09A8FA-ACD5-ACA5-0D1A-9787EDFF19F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A4914472-A068-3682-32FF-0C477690CC5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55300" name="Rectangle 4">
            <a:extLst>
              <a:ext uri="{FF2B5EF4-FFF2-40B4-BE49-F238E27FC236}">
                <a16:creationId xmlns:a16="http://schemas.microsoft.com/office/drawing/2014/main" id="{C36F76CD-AF3D-8C45-5ACC-2A67A6491C2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00B35D47-6536-5588-C2F8-27D93B6C30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8712853-D9AF-4565-8D9C-D636A4225E1E}" type="slidenum">
              <a:rPr lang="en-GB" altLang="en-US" sz="1000" smtClean="0"/>
              <a:pPr/>
              <a:t>24</a:t>
            </a:fld>
            <a:endParaRPr lang="en-GB" altLang="en-US" sz="1000"/>
          </a:p>
        </p:txBody>
      </p:sp>
      <p:sp>
        <p:nvSpPr>
          <p:cNvPr id="55302" name="Rectangle 2">
            <a:extLst>
              <a:ext uri="{FF2B5EF4-FFF2-40B4-BE49-F238E27FC236}">
                <a16:creationId xmlns:a16="http://schemas.microsoft.com/office/drawing/2014/main" id="{75F0CB38-42E1-AA09-76F5-171E2BF155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3" name="Rectangle 3">
            <a:extLst>
              <a:ext uri="{FF2B5EF4-FFF2-40B4-BE49-F238E27FC236}">
                <a16:creationId xmlns:a16="http://schemas.microsoft.com/office/drawing/2014/main" id="{724684D7-5760-3D08-8610-C09F155A4E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149512BA-3385-0598-0109-8D1D9024EB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C966EC-1DEB-3517-AD3A-082EBBE140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7348" name="Header Placeholder 3">
            <a:extLst>
              <a:ext uri="{FF2B5EF4-FFF2-40B4-BE49-F238E27FC236}">
                <a16:creationId xmlns:a16="http://schemas.microsoft.com/office/drawing/2014/main" id="{A373B91D-4186-3C65-7069-E2CB67271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57349" name="Date Placeholder 4">
            <a:extLst>
              <a:ext uri="{FF2B5EF4-FFF2-40B4-BE49-F238E27FC236}">
                <a16:creationId xmlns:a16="http://schemas.microsoft.com/office/drawing/2014/main" id="{EBD18F60-21C8-CAF5-14DA-3DC787D821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57350" name="Footer Placeholder 5">
            <a:extLst>
              <a:ext uri="{FF2B5EF4-FFF2-40B4-BE49-F238E27FC236}">
                <a16:creationId xmlns:a16="http://schemas.microsoft.com/office/drawing/2014/main" id="{C80183F2-2404-CC6A-C480-CD5A2CB063E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57351" name="Slide Number Placeholder 6">
            <a:extLst>
              <a:ext uri="{FF2B5EF4-FFF2-40B4-BE49-F238E27FC236}">
                <a16:creationId xmlns:a16="http://schemas.microsoft.com/office/drawing/2014/main" id="{5E8FE7AC-A4E7-B277-2994-D756040D33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69B3010-8CA8-4FCB-93FE-F5907A81DECF}" type="slidenum">
              <a:rPr lang="en-GB" altLang="en-US" sz="1000" smtClean="0"/>
              <a:pPr/>
              <a:t>25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BBEF6BAE-B4C5-1459-CB6F-3B54212B5E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A3F1BD02-81DC-C630-A84D-092469556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9396" name="Header Placeholder 3">
            <a:extLst>
              <a:ext uri="{FF2B5EF4-FFF2-40B4-BE49-F238E27FC236}">
                <a16:creationId xmlns:a16="http://schemas.microsoft.com/office/drawing/2014/main" id="{571FC407-09FF-5A6E-E824-8551B14538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59397" name="Date Placeholder 4">
            <a:extLst>
              <a:ext uri="{FF2B5EF4-FFF2-40B4-BE49-F238E27FC236}">
                <a16:creationId xmlns:a16="http://schemas.microsoft.com/office/drawing/2014/main" id="{97D2675B-5EBE-5EB3-9A3C-9913BF4A00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59398" name="Footer Placeholder 5">
            <a:extLst>
              <a:ext uri="{FF2B5EF4-FFF2-40B4-BE49-F238E27FC236}">
                <a16:creationId xmlns:a16="http://schemas.microsoft.com/office/drawing/2014/main" id="{CD0248D6-C187-614C-5B8B-8CA8346134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59399" name="Slide Number Placeholder 6">
            <a:extLst>
              <a:ext uri="{FF2B5EF4-FFF2-40B4-BE49-F238E27FC236}">
                <a16:creationId xmlns:a16="http://schemas.microsoft.com/office/drawing/2014/main" id="{D28D172F-3400-F292-D84A-A05A417DAC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42230CB-0DC5-4DF7-92D1-FC3BC00543A4}" type="slidenum">
              <a:rPr lang="en-GB" altLang="en-US" sz="1000" smtClean="0"/>
              <a:pPr/>
              <a:t>26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1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36B21127-B329-AC8E-0487-36F473D79A8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752CE4F5-5B9C-3078-7C17-C607E38A60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528A26D5-44B3-D91A-AC83-0630BF8E26E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8F31071E-C773-58F3-0544-AA33BAD755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1BF27CB-EE3A-46C6-8820-9495A8D99196}" type="slidenum">
              <a:rPr lang="en-GB" altLang="en-US" sz="1000" smtClean="0">
                <a:latin typeface="Calibri" panose="020F0502020204030204" pitchFamily="34" charset="0"/>
              </a:rPr>
              <a:pPr/>
              <a:t>27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1446" name="Rectangle 2">
            <a:extLst>
              <a:ext uri="{FF2B5EF4-FFF2-40B4-BE49-F238E27FC236}">
                <a16:creationId xmlns:a16="http://schemas.microsoft.com/office/drawing/2014/main" id="{C9CF0386-21C6-FCB6-1FFB-4966EFD94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9600"/>
            <a:ext cx="5140325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47" name="Rectangle 3">
            <a:extLst>
              <a:ext uri="{FF2B5EF4-FFF2-40B4-BE49-F238E27FC236}">
                <a16:creationId xmlns:a16="http://schemas.microsoft.com/office/drawing/2014/main" id="{F56D5CD5-25CD-B540-FC52-DD91530769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9850" y="817563"/>
            <a:ext cx="4332288" cy="3248025"/>
          </a:xfrm>
          <a:ln cap="flat"/>
        </p:spPr>
      </p:sp>
    </p:spTree>
  </p:cSld>
  <p:clrMapOvr>
    <a:masterClrMapping/>
  </p:clrMapOvr>
</p:notes>
</file>

<file path=ppt/notesSlides/notesSlide1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C371F0F4-9224-D1F4-3480-B3D12D576C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Organizational Culture: Oil or Sand?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A62BA385-C9EC-DB4F-00B5-517BEF6BDD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MNN Annual Conference</a:t>
            </a:r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id="{88381EF5-A50D-31E2-7EEE-D1AA1E5B3B9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3272E41B-1AE1-0048-4175-2F7CD2DAFC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524FE5-4B15-4359-8D88-7D96668EE397}" type="slidenum">
              <a:rPr lang="en-GB" altLang="en-US" sz="1000" smtClean="0"/>
              <a:pPr/>
              <a:t>28</a:t>
            </a:fld>
            <a:endParaRPr lang="en-GB" altLang="en-US" sz="1000"/>
          </a:p>
        </p:txBody>
      </p:sp>
      <p:sp>
        <p:nvSpPr>
          <p:cNvPr id="63494" name="Rectangle 2">
            <a:extLst>
              <a:ext uri="{FF2B5EF4-FFF2-40B4-BE49-F238E27FC236}">
                <a16:creationId xmlns:a16="http://schemas.microsoft.com/office/drawing/2014/main" id="{575863C0-9E2A-347F-B61E-86995D4EE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2325"/>
            <a:ext cx="4329113" cy="3246438"/>
          </a:xfrm>
          <a:ln/>
        </p:spPr>
      </p:sp>
      <p:sp>
        <p:nvSpPr>
          <p:cNvPr id="63495" name="Rectangle 3">
            <a:extLst>
              <a:ext uri="{FF2B5EF4-FFF2-40B4-BE49-F238E27FC236}">
                <a16:creationId xmlns:a16="http://schemas.microsoft.com/office/drawing/2014/main" id="{AEB88553-F18C-57C2-3206-91863AF8D5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5882E59-AA75-095C-AFAF-D0982149FA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2EF7743A-B4EF-C293-E277-7ECF573391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Header Placeholder 3">
            <a:extLst>
              <a:ext uri="{FF2B5EF4-FFF2-40B4-BE49-F238E27FC236}">
                <a16:creationId xmlns:a16="http://schemas.microsoft.com/office/drawing/2014/main" id="{F1A66755-8C7B-8C3B-E643-D18048D294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4581" name="Date Placeholder 4">
            <a:extLst>
              <a:ext uri="{FF2B5EF4-FFF2-40B4-BE49-F238E27FC236}">
                <a16:creationId xmlns:a16="http://schemas.microsoft.com/office/drawing/2014/main" id="{D5CE6215-7578-64CD-6BF5-B6A0FF4480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4582" name="Footer Placeholder 5">
            <a:extLst>
              <a:ext uri="{FF2B5EF4-FFF2-40B4-BE49-F238E27FC236}">
                <a16:creationId xmlns:a16="http://schemas.microsoft.com/office/drawing/2014/main" id="{979F092E-A5DF-613C-52AF-B772805B49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4583" name="Slide Number Placeholder 6">
            <a:extLst>
              <a:ext uri="{FF2B5EF4-FFF2-40B4-BE49-F238E27FC236}">
                <a16:creationId xmlns:a16="http://schemas.microsoft.com/office/drawing/2014/main" id="{9E3C53F4-B616-3071-A0DE-490FD6FD82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7174915-B91E-401F-93DD-90B04394CE77}" type="slidenum">
              <a:rPr lang="en-GB" altLang="en-US" sz="1000" smtClean="0"/>
              <a:pPr/>
              <a:t>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FBF702E9-BF6A-2FB0-4F5A-F8116A4B510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63A82B6E-2134-86AB-D896-DAD75BE24A6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394F3306-D555-72B4-E29B-49E605F576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5541" name="Rectangle 5">
            <a:extLst>
              <a:ext uri="{FF2B5EF4-FFF2-40B4-BE49-F238E27FC236}">
                <a16:creationId xmlns:a16="http://schemas.microsoft.com/office/drawing/2014/main" id="{C45DE2F6-D42C-5576-9967-F994EC9763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B61C78-67E5-4CA1-AF48-590BB67C2176}" type="slidenum">
              <a:rPr lang="en-GB" altLang="en-US" sz="1000" smtClean="0">
                <a:latin typeface="Calibri" panose="020F0502020204030204" pitchFamily="34" charset="0"/>
              </a:rPr>
              <a:pPr/>
              <a:t>29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5542" name="Rectangle 2">
            <a:extLst>
              <a:ext uri="{FF2B5EF4-FFF2-40B4-BE49-F238E27FC236}">
                <a16:creationId xmlns:a16="http://schemas.microsoft.com/office/drawing/2014/main" id="{B50E7A2B-6D3F-6D92-632C-A1C7D54495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8263" y="819150"/>
            <a:ext cx="4332287" cy="3248025"/>
          </a:xfrm>
          <a:ln cap="flat"/>
        </p:spPr>
      </p:sp>
      <p:sp>
        <p:nvSpPr>
          <p:cNvPr id="65543" name="Rectangle 3">
            <a:extLst>
              <a:ext uri="{FF2B5EF4-FFF2-40B4-BE49-F238E27FC236}">
                <a16:creationId xmlns:a16="http://schemas.microsoft.com/office/drawing/2014/main" id="{980429BD-5144-92E9-CCB0-42F152F8CC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1913" cy="3913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lIns="92894" rIns="92894"/>
          <a:lstStyle/>
          <a:p>
            <a:pPr defTabSz="935038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E69C5990-545B-2695-5455-C3067AA28E9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6FC946BD-98D0-E9E3-B0E1-F78C6B244DE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598837BC-77E0-7472-9A5F-7EC8594020B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67589" name="Rectangle 5">
            <a:extLst>
              <a:ext uri="{FF2B5EF4-FFF2-40B4-BE49-F238E27FC236}">
                <a16:creationId xmlns:a16="http://schemas.microsoft.com/office/drawing/2014/main" id="{99949FD0-A9B1-C0D3-470B-05493DAA7F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68578E6-EF27-44B2-84D7-0C70236901E8}" type="slidenum">
              <a:rPr lang="en-GB" altLang="en-US" sz="1000" smtClean="0">
                <a:latin typeface="Calibri" panose="020F0502020204030204" pitchFamily="34" charset="0"/>
              </a:rPr>
              <a:pPr/>
              <a:t>30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67590" name="Rectangle 2">
            <a:extLst>
              <a:ext uri="{FF2B5EF4-FFF2-40B4-BE49-F238E27FC236}">
                <a16:creationId xmlns:a16="http://schemas.microsoft.com/office/drawing/2014/main" id="{61D7FA55-0EE7-16B4-686A-962BF112C4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91" name="Rectangle 3">
            <a:extLst>
              <a:ext uri="{FF2B5EF4-FFF2-40B4-BE49-F238E27FC236}">
                <a16:creationId xmlns:a16="http://schemas.microsoft.com/office/drawing/2014/main" id="{96B3CD90-438A-9B35-77CC-103090CA4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>
            <a:extLst>
              <a:ext uri="{FF2B5EF4-FFF2-40B4-BE49-F238E27FC236}">
                <a16:creationId xmlns:a16="http://schemas.microsoft.com/office/drawing/2014/main" id="{D57EDBBB-1FBF-9D80-9E3C-8821E84DEC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>
            <a:extLst>
              <a:ext uri="{FF2B5EF4-FFF2-40B4-BE49-F238E27FC236}">
                <a16:creationId xmlns:a16="http://schemas.microsoft.com/office/drawing/2014/main" id="{D8686386-E071-8C03-8CFD-A8A568CBB6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0660" name="Header Placeholder 3">
            <a:extLst>
              <a:ext uri="{FF2B5EF4-FFF2-40B4-BE49-F238E27FC236}">
                <a16:creationId xmlns:a16="http://schemas.microsoft.com/office/drawing/2014/main" id="{50EF666A-1754-A9C8-284C-499AA9DAD2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70661" name="Date Placeholder 4">
            <a:extLst>
              <a:ext uri="{FF2B5EF4-FFF2-40B4-BE49-F238E27FC236}">
                <a16:creationId xmlns:a16="http://schemas.microsoft.com/office/drawing/2014/main" id="{7C91F3B9-E268-FA77-7CE1-CDB3B3B724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70662" name="Footer Placeholder 5">
            <a:extLst>
              <a:ext uri="{FF2B5EF4-FFF2-40B4-BE49-F238E27FC236}">
                <a16:creationId xmlns:a16="http://schemas.microsoft.com/office/drawing/2014/main" id="{024F6ED3-A8E3-4382-93BF-C8967F37AF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70663" name="Slide Number Placeholder 6">
            <a:extLst>
              <a:ext uri="{FF2B5EF4-FFF2-40B4-BE49-F238E27FC236}">
                <a16:creationId xmlns:a16="http://schemas.microsoft.com/office/drawing/2014/main" id="{3972BA24-5A72-6CBD-D0F4-F2EEC24C5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2E7DB4-D961-44AE-A3BC-A9F28FE8E49D}" type="slidenum">
              <a:rPr lang="en-GB" altLang="en-US" sz="1000" smtClean="0"/>
              <a:pPr/>
              <a:t>32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534547E4-1058-6C5C-BD30-703D21CBCCC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IREX Seminar: Fundraising in Crisis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F51CDD48-5780-4211-DDC3-805E0577770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 Learning and Development</a:t>
            </a:r>
          </a:p>
        </p:txBody>
      </p:sp>
      <p:sp>
        <p:nvSpPr>
          <p:cNvPr id="74756" name="Rectangle 4">
            <a:extLst>
              <a:ext uri="{FF2B5EF4-FFF2-40B4-BE49-F238E27FC236}">
                <a16:creationId xmlns:a16="http://schemas.microsoft.com/office/drawing/2014/main" id="{800F1F76-AE37-0785-4EEC-64284C18F9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74757" name="Rectangle 5">
            <a:extLst>
              <a:ext uri="{FF2B5EF4-FFF2-40B4-BE49-F238E27FC236}">
                <a16:creationId xmlns:a16="http://schemas.microsoft.com/office/drawing/2014/main" id="{D7AAEB0E-30FB-76A2-4711-8980B6AC17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2F6F7E6-22BD-47AC-97F4-1DADB930595F}" type="slidenum">
              <a:rPr lang="en-GB" altLang="en-US" sz="1000" smtClean="0"/>
              <a:pPr/>
              <a:t>35</a:t>
            </a:fld>
            <a:endParaRPr lang="en-GB" altLang="en-US" sz="1000"/>
          </a:p>
        </p:txBody>
      </p:sp>
      <p:sp>
        <p:nvSpPr>
          <p:cNvPr id="74758" name="Rectangle 2">
            <a:extLst>
              <a:ext uri="{FF2B5EF4-FFF2-40B4-BE49-F238E27FC236}">
                <a16:creationId xmlns:a16="http://schemas.microsoft.com/office/drawing/2014/main" id="{BC4D0D2B-9BE7-1772-7B24-578C53AF93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9" name="Rectangle 3">
            <a:extLst>
              <a:ext uri="{FF2B5EF4-FFF2-40B4-BE49-F238E27FC236}">
                <a16:creationId xmlns:a16="http://schemas.microsoft.com/office/drawing/2014/main" id="{5FD2B458-7D8F-2D60-6761-395707487A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40BDF143-D043-A350-DC8A-D2DCEF5255A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47F9D05F-D425-1299-52EF-2FB8C6E5E83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76804" name="Rectangle 4">
            <a:extLst>
              <a:ext uri="{FF2B5EF4-FFF2-40B4-BE49-F238E27FC236}">
                <a16:creationId xmlns:a16="http://schemas.microsoft.com/office/drawing/2014/main" id="{C77D9EAE-82E7-ABB5-985C-33950CB251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76805" name="Rectangle 5">
            <a:extLst>
              <a:ext uri="{FF2B5EF4-FFF2-40B4-BE49-F238E27FC236}">
                <a16:creationId xmlns:a16="http://schemas.microsoft.com/office/drawing/2014/main" id="{62C884CD-B1D3-56D4-F075-CC44F61B24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9EB4B88-A3B4-49F9-928C-7724A8B12375}" type="slidenum">
              <a:rPr lang="en-GB" altLang="en-US" sz="1000" smtClean="0">
                <a:latin typeface="Calibri" panose="020F0502020204030204" pitchFamily="34" charset="0"/>
              </a:rPr>
              <a:pPr/>
              <a:t>36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76806" name="Rectangle 2">
            <a:extLst>
              <a:ext uri="{FF2B5EF4-FFF2-40B4-BE49-F238E27FC236}">
                <a16:creationId xmlns:a16="http://schemas.microsoft.com/office/drawing/2014/main" id="{1D02C14B-9169-4263-3A65-C9743F8040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7" name="Rectangle 3">
            <a:extLst>
              <a:ext uri="{FF2B5EF4-FFF2-40B4-BE49-F238E27FC236}">
                <a16:creationId xmlns:a16="http://schemas.microsoft.com/office/drawing/2014/main" id="{28D79124-7381-2812-D4F5-F3DA82A96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2DF09988-F820-E283-DCB4-EC76F67486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49496A68-60D8-FD3C-2E67-B970BAE6C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9876" name="Header Placeholder 3">
            <a:extLst>
              <a:ext uri="{FF2B5EF4-FFF2-40B4-BE49-F238E27FC236}">
                <a16:creationId xmlns:a16="http://schemas.microsoft.com/office/drawing/2014/main" id="{35DCD361-613E-7F35-A8B0-E4C1446E2A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79877" name="Date Placeholder 4">
            <a:extLst>
              <a:ext uri="{FF2B5EF4-FFF2-40B4-BE49-F238E27FC236}">
                <a16:creationId xmlns:a16="http://schemas.microsoft.com/office/drawing/2014/main" id="{24E65B30-1890-9AB0-862F-E7441E2A248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79878" name="Footer Placeholder 5">
            <a:extLst>
              <a:ext uri="{FF2B5EF4-FFF2-40B4-BE49-F238E27FC236}">
                <a16:creationId xmlns:a16="http://schemas.microsoft.com/office/drawing/2014/main" id="{A7729277-68E6-3E47-E465-A93E5ABC0A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79879" name="Slide Number Placeholder 6">
            <a:extLst>
              <a:ext uri="{FF2B5EF4-FFF2-40B4-BE49-F238E27FC236}">
                <a16:creationId xmlns:a16="http://schemas.microsoft.com/office/drawing/2014/main" id="{19054FFB-F106-ADA9-2445-9BB126BD9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A69054C-1C87-4648-83A9-26A5C799AAC0}" type="slidenum">
              <a:rPr lang="en-GB" altLang="en-US" sz="1000" smtClean="0"/>
              <a:pPr/>
              <a:t>38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504D28DB-16B5-C4D7-342E-6C24EBE1EA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16F4CA5C-A308-EFDA-B3F5-C271A5CD99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1924" name="Header Placeholder 3">
            <a:extLst>
              <a:ext uri="{FF2B5EF4-FFF2-40B4-BE49-F238E27FC236}">
                <a16:creationId xmlns:a16="http://schemas.microsoft.com/office/drawing/2014/main" id="{C291DECA-DE46-7CFE-058D-BFA6A4C99D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81925" name="Date Placeholder 4">
            <a:extLst>
              <a:ext uri="{FF2B5EF4-FFF2-40B4-BE49-F238E27FC236}">
                <a16:creationId xmlns:a16="http://schemas.microsoft.com/office/drawing/2014/main" id="{1C08A97C-C726-42D4-A3C3-69B829297F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81926" name="Footer Placeholder 5">
            <a:extLst>
              <a:ext uri="{FF2B5EF4-FFF2-40B4-BE49-F238E27FC236}">
                <a16:creationId xmlns:a16="http://schemas.microsoft.com/office/drawing/2014/main" id="{410560D9-8242-D59E-F44E-7128A427F8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81927" name="Slide Number Placeholder 6">
            <a:extLst>
              <a:ext uri="{FF2B5EF4-FFF2-40B4-BE49-F238E27FC236}">
                <a16:creationId xmlns:a16="http://schemas.microsoft.com/office/drawing/2014/main" id="{3F878B78-3B90-6CA5-8E4B-2F1D955CA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3465FFC-FDD5-4F0E-A858-9C1345897C8F}" type="slidenum">
              <a:rPr lang="en-GB" altLang="en-US" sz="1000" smtClean="0"/>
              <a:pPr/>
              <a:t>39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AFB8E053-A91C-BA56-857E-9BB28D513F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83971" name="Rectangle 4">
            <a:extLst>
              <a:ext uri="{FF2B5EF4-FFF2-40B4-BE49-F238E27FC236}">
                <a16:creationId xmlns:a16="http://schemas.microsoft.com/office/drawing/2014/main" id="{6E24A499-7076-A39E-96E6-03D9DEB388E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3972" name="Rectangle 5">
            <a:extLst>
              <a:ext uri="{FF2B5EF4-FFF2-40B4-BE49-F238E27FC236}">
                <a16:creationId xmlns:a16="http://schemas.microsoft.com/office/drawing/2014/main" id="{30B7F618-2F22-7A03-DD00-5991C52540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2FECA1D-338F-4D6A-8C26-D16954D72E35}" type="slidenum">
              <a:rPr lang="en-GB" altLang="en-US" sz="1000" smtClean="0"/>
              <a:pPr/>
              <a:t>40</a:t>
            </a:fld>
            <a:endParaRPr lang="en-GB" altLang="en-US" sz="1000"/>
          </a:p>
        </p:txBody>
      </p:sp>
      <p:sp>
        <p:nvSpPr>
          <p:cNvPr id="83973" name="Rectangle 2">
            <a:extLst>
              <a:ext uri="{FF2B5EF4-FFF2-40B4-BE49-F238E27FC236}">
                <a16:creationId xmlns:a16="http://schemas.microsoft.com/office/drawing/2014/main" id="{C4326065-AD49-0B19-467F-8EB3BF738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0325" y="806450"/>
            <a:ext cx="4351338" cy="3262313"/>
          </a:xfrm>
          <a:ln w="12699" cap="flat"/>
        </p:spPr>
      </p:sp>
      <p:sp>
        <p:nvSpPr>
          <p:cNvPr id="83974" name="Rectangle 3">
            <a:extLst>
              <a:ext uri="{FF2B5EF4-FFF2-40B4-BE49-F238E27FC236}">
                <a16:creationId xmlns:a16="http://schemas.microsoft.com/office/drawing/2014/main" id="{1A477FA2-EBB0-1B5B-ED2B-DE31EBDE5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3925" y="4422775"/>
            <a:ext cx="5162550" cy="3905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760" tIns="46182" rIns="90760" bIns="46182"/>
          <a:lstStyle/>
          <a:p>
            <a:endParaRPr lang="en-US" altLang="en-US"/>
          </a:p>
        </p:txBody>
      </p:sp>
      <p:sp>
        <p:nvSpPr>
          <p:cNvPr id="83975" name="Date Placeholder 1">
            <a:extLst>
              <a:ext uri="{FF2B5EF4-FFF2-40B4-BE49-F238E27FC236}">
                <a16:creationId xmlns:a16="http://schemas.microsoft.com/office/drawing/2014/main" id="{5A1B91D6-129E-3D51-E097-C948618BA6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E2F29375-CBFF-A32E-9826-A46B78840C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09B22570-619F-D7C5-4E15-D715D2B2F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6020" name="Header Placeholder 3">
            <a:extLst>
              <a:ext uri="{FF2B5EF4-FFF2-40B4-BE49-F238E27FC236}">
                <a16:creationId xmlns:a16="http://schemas.microsoft.com/office/drawing/2014/main" id="{CB65C88B-8733-C1BB-CF29-8E25A9155E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PowerPoints for Book I</a:t>
            </a:r>
          </a:p>
        </p:txBody>
      </p:sp>
      <p:sp>
        <p:nvSpPr>
          <p:cNvPr id="86021" name="Date Placeholder 4">
            <a:extLst>
              <a:ext uri="{FF2B5EF4-FFF2-40B4-BE49-F238E27FC236}">
                <a16:creationId xmlns:a16="http://schemas.microsoft.com/office/drawing/2014/main" id="{92C7D299-B0AC-DECB-8D3F-A9D1B62320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86022" name="Footer Placeholder 5">
            <a:extLst>
              <a:ext uri="{FF2B5EF4-FFF2-40B4-BE49-F238E27FC236}">
                <a16:creationId xmlns:a16="http://schemas.microsoft.com/office/drawing/2014/main" id="{74AEF23C-74A8-D34A-D8A5-7A847BB9EA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86023" name="Slide Number Placeholder 6">
            <a:extLst>
              <a:ext uri="{FF2B5EF4-FFF2-40B4-BE49-F238E27FC236}">
                <a16:creationId xmlns:a16="http://schemas.microsoft.com/office/drawing/2014/main" id="{BC4E560D-49EF-0D36-72F3-E66357A4C0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C95CF9F-AC77-4BA6-8399-F76E0976EFB6}" type="slidenum">
              <a:rPr lang="en-GB" altLang="en-US" sz="1000" smtClean="0"/>
              <a:pPr/>
              <a:t>41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2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277B49F7-E36B-9EB1-1FD4-C2B39D53C7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37854E8B-C0AA-3667-53D4-746866D4FE6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3445A420-052F-A181-33ED-75FAF3616B7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id="{9EC549B9-1308-BB37-4DB0-011BE1D4E3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9B82631-C199-4B2F-88B5-F20F2D77BE89}" type="slidenum">
              <a:rPr lang="en-GB" altLang="en-US" sz="1000" smtClean="0">
                <a:latin typeface="Calibri" panose="020F0502020204030204" pitchFamily="34" charset="0"/>
              </a:rPr>
              <a:pPr/>
              <a:t>42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88070" name="Rectangle 2">
            <a:extLst>
              <a:ext uri="{FF2B5EF4-FFF2-40B4-BE49-F238E27FC236}">
                <a16:creationId xmlns:a16="http://schemas.microsoft.com/office/drawing/2014/main" id="{CBFAF081-A7E9-DFB0-8ED2-8E5B6F69F5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71" name="Rectangle 3">
            <a:extLst>
              <a:ext uri="{FF2B5EF4-FFF2-40B4-BE49-F238E27FC236}">
                <a16:creationId xmlns:a16="http://schemas.microsoft.com/office/drawing/2014/main" id="{3095CB78-34F2-D361-882B-C648A0ECA5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7A34507-8D2D-5526-622A-040AC0ADDD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C2C5959-9C30-DF55-5BF2-9273B06E5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Header Placeholder 3">
            <a:extLst>
              <a:ext uri="{FF2B5EF4-FFF2-40B4-BE49-F238E27FC236}">
                <a16:creationId xmlns:a16="http://schemas.microsoft.com/office/drawing/2014/main" id="{1F66F27D-013F-9E67-40EF-EF6CB7EED5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6629" name="Date Placeholder 4">
            <a:extLst>
              <a:ext uri="{FF2B5EF4-FFF2-40B4-BE49-F238E27FC236}">
                <a16:creationId xmlns:a16="http://schemas.microsoft.com/office/drawing/2014/main" id="{24836EC0-CA35-28E8-7BC1-1C1BA9E04C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6630" name="Footer Placeholder 5">
            <a:extLst>
              <a:ext uri="{FF2B5EF4-FFF2-40B4-BE49-F238E27FC236}">
                <a16:creationId xmlns:a16="http://schemas.microsoft.com/office/drawing/2014/main" id="{61C74E02-A46D-97B4-EFE7-223E9F285FE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6631" name="Slide Number Placeholder 6">
            <a:extLst>
              <a:ext uri="{FF2B5EF4-FFF2-40B4-BE49-F238E27FC236}">
                <a16:creationId xmlns:a16="http://schemas.microsoft.com/office/drawing/2014/main" id="{BDCA454D-6B34-04B8-BB96-30E88908D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1623693-0F1A-4B71-B361-E60E3FDDFA66}" type="slidenum">
              <a:rPr lang="en-GB" altLang="en-US" sz="1000" smtClean="0"/>
              <a:pPr/>
              <a:t>8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>
            <a:extLst>
              <a:ext uri="{FF2B5EF4-FFF2-40B4-BE49-F238E27FC236}">
                <a16:creationId xmlns:a16="http://schemas.microsoft.com/office/drawing/2014/main" id="{E72C3A5B-38F8-02E4-B173-67ECACC4B3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>
            <a:extLst>
              <a:ext uri="{FF2B5EF4-FFF2-40B4-BE49-F238E27FC236}">
                <a16:creationId xmlns:a16="http://schemas.microsoft.com/office/drawing/2014/main" id="{30F8BC07-02EE-3742-8606-EAE7B082B6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0116" name="Header Placeholder 3">
            <a:extLst>
              <a:ext uri="{FF2B5EF4-FFF2-40B4-BE49-F238E27FC236}">
                <a16:creationId xmlns:a16="http://schemas.microsoft.com/office/drawing/2014/main" id="{BBBA4DB7-E122-DD5B-0BBD-8D173F8061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90117" name="Date Placeholder 4">
            <a:extLst>
              <a:ext uri="{FF2B5EF4-FFF2-40B4-BE49-F238E27FC236}">
                <a16:creationId xmlns:a16="http://schemas.microsoft.com/office/drawing/2014/main" id="{5BDFF046-B970-DF58-A013-1116173C4D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90118" name="Footer Placeholder 5">
            <a:extLst>
              <a:ext uri="{FF2B5EF4-FFF2-40B4-BE49-F238E27FC236}">
                <a16:creationId xmlns:a16="http://schemas.microsoft.com/office/drawing/2014/main" id="{0E906FA0-48E4-8CC9-B8FA-7FACC93DB1D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90119" name="Slide Number Placeholder 6">
            <a:extLst>
              <a:ext uri="{FF2B5EF4-FFF2-40B4-BE49-F238E27FC236}">
                <a16:creationId xmlns:a16="http://schemas.microsoft.com/office/drawing/2014/main" id="{210B2F62-27FD-04EB-02C4-87967D755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49B4613-8B07-4137-9C62-8DCE33A0576E}" type="slidenum">
              <a:rPr lang="en-GB" altLang="en-US" sz="1000" smtClean="0"/>
              <a:pPr/>
              <a:t>43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A044CF0D-0451-F904-89CB-7C8D99686CF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FD8A4D97-44EF-83BC-AD8A-54554BCE329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Principles of Fundraising</a:t>
            </a:r>
          </a:p>
        </p:txBody>
      </p:sp>
      <p:sp>
        <p:nvSpPr>
          <p:cNvPr id="93188" name="Rectangle 4">
            <a:extLst>
              <a:ext uri="{FF2B5EF4-FFF2-40B4-BE49-F238E27FC236}">
                <a16:creationId xmlns:a16="http://schemas.microsoft.com/office/drawing/2014/main" id="{5D749125-8435-5C1C-4E85-0BFE1D7391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93189" name="Rectangle 5">
            <a:extLst>
              <a:ext uri="{FF2B5EF4-FFF2-40B4-BE49-F238E27FC236}">
                <a16:creationId xmlns:a16="http://schemas.microsoft.com/office/drawing/2014/main" id="{AC2FFF37-D172-C466-ED9B-5A444D3CB9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004ACC3B-B177-4ABF-9F3F-F714E1B095E8}" type="slidenum">
              <a:rPr lang="en-GB" altLang="en-US" sz="1000" smtClean="0"/>
              <a:pPr>
                <a:spcBef>
                  <a:spcPct val="0%"/>
                </a:spcBef>
              </a:pPr>
              <a:t>45</a:t>
            </a:fld>
            <a:endParaRPr lang="en-GB" altLang="en-US" sz="1000"/>
          </a:p>
        </p:txBody>
      </p:sp>
      <p:sp>
        <p:nvSpPr>
          <p:cNvPr id="93190" name="Rectangle 2">
            <a:extLst>
              <a:ext uri="{FF2B5EF4-FFF2-40B4-BE49-F238E27FC236}">
                <a16:creationId xmlns:a16="http://schemas.microsoft.com/office/drawing/2014/main" id="{A4AC2E99-ABF4-5E5C-EED0-7CB07733A2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858838"/>
            <a:ext cx="4518025" cy="3389312"/>
          </a:xfrm>
          <a:ln/>
        </p:spPr>
      </p:sp>
      <p:sp>
        <p:nvSpPr>
          <p:cNvPr id="93191" name="Rectangle 3">
            <a:extLst>
              <a:ext uri="{FF2B5EF4-FFF2-40B4-BE49-F238E27FC236}">
                <a16:creationId xmlns:a16="http://schemas.microsoft.com/office/drawing/2014/main" id="{83E7A5E5-3A67-65A6-9263-7769333AC1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D7B8A7DF-CE2D-1688-1669-D7754E3DED6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8911C3EF-9DEE-1692-B235-00F65DBEFE8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95236" name="Rectangle 4">
            <a:extLst>
              <a:ext uri="{FF2B5EF4-FFF2-40B4-BE49-F238E27FC236}">
                <a16:creationId xmlns:a16="http://schemas.microsoft.com/office/drawing/2014/main" id="{F27C564A-4532-1C63-7ABA-AE7AA7EA0B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95237" name="Rectangle 5">
            <a:extLst>
              <a:ext uri="{FF2B5EF4-FFF2-40B4-BE49-F238E27FC236}">
                <a16:creationId xmlns:a16="http://schemas.microsoft.com/office/drawing/2014/main" id="{4594760E-261F-CEE2-3061-DA40D0555B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98FB841F-5836-4681-A2B3-1861B19BD25F}" type="slidenum">
              <a:rPr lang="en-GB" altLang="en-US" sz="1000" smtClean="0"/>
              <a:pPr>
                <a:spcBef>
                  <a:spcPct val="0%"/>
                </a:spcBef>
              </a:pPr>
              <a:t>46</a:t>
            </a:fld>
            <a:endParaRPr lang="en-GB" altLang="en-US" sz="1000"/>
          </a:p>
        </p:txBody>
      </p:sp>
      <p:sp>
        <p:nvSpPr>
          <p:cNvPr id="95238" name="Rectangle 2">
            <a:extLst>
              <a:ext uri="{FF2B5EF4-FFF2-40B4-BE49-F238E27FC236}">
                <a16:creationId xmlns:a16="http://schemas.microsoft.com/office/drawing/2014/main" id="{BA2A8118-E9A2-4897-F03E-42CEDC4782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95239" name="Rectangle 3">
            <a:extLst>
              <a:ext uri="{FF2B5EF4-FFF2-40B4-BE49-F238E27FC236}">
                <a16:creationId xmlns:a16="http://schemas.microsoft.com/office/drawing/2014/main" id="{07257C3C-346F-E5E5-1F2B-EBC24468B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9E30186C-ED65-47AB-DB18-4CF9E13BB5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49D3DFC3-61AD-923A-B3D1-D9573D10D2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7284" name="Header Placeholder 3">
            <a:extLst>
              <a:ext uri="{FF2B5EF4-FFF2-40B4-BE49-F238E27FC236}">
                <a16:creationId xmlns:a16="http://schemas.microsoft.com/office/drawing/2014/main" id="{854F425D-B06D-0FFA-8EDA-E16F85E275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97285" name="Date Placeholder 4">
            <a:extLst>
              <a:ext uri="{FF2B5EF4-FFF2-40B4-BE49-F238E27FC236}">
                <a16:creationId xmlns:a16="http://schemas.microsoft.com/office/drawing/2014/main" id="{72A28954-4475-76F5-ACEA-B69C5DA12E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97286" name="Footer Placeholder 5">
            <a:extLst>
              <a:ext uri="{FF2B5EF4-FFF2-40B4-BE49-F238E27FC236}">
                <a16:creationId xmlns:a16="http://schemas.microsoft.com/office/drawing/2014/main" id="{6BC41703-C7B6-ACA0-C162-0C26315804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97287" name="Slide Number Placeholder 6">
            <a:extLst>
              <a:ext uri="{FF2B5EF4-FFF2-40B4-BE49-F238E27FC236}">
                <a16:creationId xmlns:a16="http://schemas.microsoft.com/office/drawing/2014/main" id="{840E5DC6-33EA-615F-2FAC-6F8DE4BFE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854E1EA-1BE7-4BF3-90CD-F4495FBA22DB}" type="slidenum">
              <a:rPr lang="en-GB" altLang="en-US" sz="1000" smtClean="0"/>
              <a:pPr/>
              <a:t>47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3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A717B9A7-82D1-D4C3-A377-520C2D235B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E8A985D-0732-60E5-E891-F669F0D42D3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00356" name="Rectangle 4">
            <a:extLst>
              <a:ext uri="{FF2B5EF4-FFF2-40B4-BE49-F238E27FC236}">
                <a16:creationId xmlns:a16="http://schemas.microsoft.com/office/drawing/2014/main" id="{2CA55DDB-AB6D-2BEB-7028-C02A8DEC91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00357" name="Rectangle 5">
            <a:extLst>
              <a:ext uri="{FF2B5EF4-FFF2-40B4-BE49-F238E27FC236}">
                <a16:creationId xmlns:a16="http://schemas.microsoft.com/office/drawing/2014/main" id="{D5FBD270-943E-929F-A7B8-FD6D881A09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EF07FB6-9E21-455C-98BB-82367BA007F6}" type="slidenum">
              <a:rPr lang="en-GB" altLang="en-US" sz="1000" smtClean="0"/>
              <a:pPr/>
              <a:t>49</a:t>
            </a:fld>
            <a:endParaRPr lang="en-GB" altLang="en-US" sz="1000"/>
          </a:p>
        </p:txBody>
      </p:sp>
      <p:sp>
        <p:nvSpPr>
          <p:cNvPr id="100358" name="Rectangle 2">
            <a:extLst>
              <a:ext uri="{FF2B5EF4-FFF2-40B4-BE49-F238E27FC236}">
                <a16:creationId xmlns:a16="http://schemas.microsoft.com/office/drawing/2014/main" id="{565D3B49-4FB7-0BC1-8146-E92CA872EB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9" name="Rectangle 3">
            <a:extLst>
              <a:ext uri="{FF2B5EF4-FFF2-40B4-BE49-F238E27FC236}">
                <a16:creationId xmlns:a16="http://schemas.microsoft.com/office/drawing/2014/main" id="{6B8840BA-8E68-3DB5-4895-D686D1983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D13A86B8-F066-633C-787F-D9FA8C0FFD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Center for Philanthropy, Kiev</a:t>
            </a: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CE6945F2-758E-2DBA-DCB2-BB6F63F09A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Planning, Leading and Managing Fundraising</a:t>
            </a:r>
          </a:p>
        </p:txBody>
      </p:sp>
      <p:sp>
        <p:nvSpPr>
          <p:cNvPr id="104452" name="Rectangle 4">
            <a:extLst>
              <a:ext uri="{FF2B5EF4-FFF2-40B4-BE49-F238E27FC236}">
                <a16:creationId xmlns:a16="http://schemas.microsoft.com/office/drawing/2014/main" id="{D5420305-FA6B-9B8F-2DCA-8C0E97A24E4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>
                <a:latin typeface="Calibri" panose="020F0502020204030204" pitchFamily="34" charset="0"/>
              </a:rPr>
              <a:t>© Organization Futures LLC 2009</a:t>
            </a:r>
          </a:p>
        </p:txBody>
      </p:sp>
      <p:sp>
        <p:nvSpPr>
          <p:cNvPr id="104453" name="Rectangle 5">
            <a:extLst>
              <a:ext uri="{FF2B5EF4-FFF2-40B4-BE49-F238E27FC236}">
                <a16:creationId xmlns:a16="http://schemas.microsoft.com/office/drawing/2014/main" id="{1FB73511-0631-3B4B-FFE4-92548C6BA5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4F84108-4057-40F1-B7AE-09452D290A6F}" type="slidenum">
              <a:rPr lang="en-GB" altLang="en-US" sz="1000" smtClean="0">
                <a:latin typeface="Calibri" panose="020F0502020204030204" pitchFamily="34" charset="0"/>
              </a:rPr>
              <a:pPr/>
              <a:t>51</a:t>
            </a:fld>
            <a:endParaRPr lang="en-GB" altLang="en-US" sz="1000">
              <a:latin typeface="Calibri" panose="020F0502020204030204" pitchFamily="34" charset="0"/>
            </a:endParaRPr>
          </a:p>
        </p:txBody>
      </p:sp>
      <p:sp>
        <p:nvSpPr>
          <p:cNvPr id="104454" name="Rectangle 2">
            <a:extLst>
              <a:ext uri="{FF2B5EF4-FFF2-40B4-BE49-F238E27FC236}">
                <a16:creationId xmlns:a16="http://schemas.microsoft.com/office/drawing/2014/main" id="{8D27E4F9-27AC-3C89-3F37-C14E500BA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9400" y="787400"/>
            <a:ext cx="4140200" cy="3106738"/>
          </a:xfrm>
          <a:ln/>
        </p:spPr>
      </p:sp>
      <p:sp>
        <p:nvSpPr>
          <p:cNvPr id="104455" name="Rectangle 3">
            <a:extLst>
              <a:ext uri="{FF2B5EF4-FFF2-40B4-BE49-F238E27FC236}">
                <a16:creationId xmlns:a16="http://schemas.microsoft.com/office/drawing/2014/main" id="{A1E404C9-26A3-11E5-8447-93AA31E0F3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B32B3E9F-D3FB-2D53-2FCF-D70107EEA5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D6D62D27-70A0-60D1-E4A7-AA2E8B0E447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106500" name="Rectangle 4">
            <a:extLst>
              <a:ext uri="{FF2B5EF4-FFF2-40B4-BE49-F238E27FC236}">
                <a16:creationId xmlns:a16="http://schemas.microsoft.com/office/drawing/2014/main" id="{4C9789C7-069E-0A42-2353-4CECD958D6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06501" name="Rectangle 5">
            <a:extLst>
              <a:ext uri="{FF2B5EF4-FFF2-40B4-BE49-F238E27FC236}">
                <a16:creationId xmlns:a16="http://schemas.microsoft.com/office/drawing/2014/main" id="{70A4D836-2CAD-9EEC-97AD-0707F35629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84E3202-FBE3-4B4B-9FB3-A3DA6D70597B}" type="slidenum">
              <a:rPr lang="en-GB" altLang="en-US" sz="1000" smtClean="0"/>
              <a:pPr/>
              <a:t>52</a:t>
            </a:fld>
            <a:endParaRPr lang="en-GB" altLang="en-US" sz="1000"/>
          </a:p>
        </p:txBody>
      </p:sp>
      <p:sp>
        <p:nvSpPr>
          <p:cNvPr id="106502" name="Rectangle 2">
            <a:extLst>
              <a:ext uri="{FF2B5EF4-FFF2-40B4-BE49-F238E27FC236}">
                <a16:creationId xmlns:a16="http://schemas.microsoft.com/office/drawing/2014/main" id="{BB254AFE-B071-6D92-C288-6E72DDFB7D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3" name="Rectangle 3">
            <a:extLst>
              <a:ext uri="{FF2B5EF4-FFF2-40B4-BE49-F238E27FC236}">
                <a16:creationId xmlns:a16="http://schemas.microsoft.com/office/drawing/2014/main" id="{8A8CE196-BCD3-99DB-281B-AEA42F993D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9E9A9267-E272-88E8-B2C4-B4A86D8C7FC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International Fundraising Festival 2009 </a:t>
            </a:r>
          </a:p>
        </p:txBody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FDD406CA-E4F8-4C7B-27D7-64729B1FA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Roles and Responsibilities of Strategic Fundraiser</a:t>
            </a:r>
          </a:p>
        </p:txBody>
      </p:sp>
      <p:sp>
        <p:nvSpPr>
          <p:cNvPr id="110596" name="Rectangle 4">
            <a:extLst>
              <a:ext uri="{FF2B5EF4-FFF2-40B4-BE49-F238E27FC236}">
                <a16:creationId xmlns:a16="http://schemas.microsoft.com/office/drawing/2014/main" id="{E53D2F4B-60BB-89F3-2F91-88FED96A9DE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10597" name="Rectangle 5">
            <a:extLst>
              <a:ext uri="{FF2B5EF4-FFF2-40B4-BE49-F238E27FC236}">
                <a16:creationId xmlns:a16="http://schemas.microsoft.com/office/drawing/2014/main" id="{0E9678AF-05D6-4647-C82E-FADDF5572F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119F096-3C9F-4AB4-9A95-F071B9C1F175}" type="slidenum">
              <a:rPr lang="en-GB" altLang="en-US" sz="1000" smtClean="0"/>
              <a:pPr/>
              <a:t>54</a:t>
            </a:fld>
            <a:endParaRPr lang="en-GB" altLang="en-US" sz="1000"/>
          </a:p>
        </p:txBody>
      </p:sp>
      <p:sp>
        <p:nvSpPr>
          <p:cNvPr id="110598" name="Rectangle 2">
            <a:extLst>
              <a:ext uri="{FF2B5EF4-FFF2-40B4-BE49-F238E27FC236}">
                <a16:creationId xmlns:a16="http://schemas.microsoft.com/office/drawing/2014/main" id="{9AE72874-A892-E8E8-B558-5BA4909B69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3025" y="822325"/>
            <a:ext cx="4329113" cy="3248025"/>
          </a:xfrm>
          <a:ln/>
        </p:spPr>
      </p:sp>
      <p:sp>
        <p:nvSpPr>
          <p:cNvPr id="110599" name="Rectangle 3">
            <a:extLst>
              <a:ext uri="{FF2B5EF4-FFF2-40B4-BE49-F238E27FC236}">
                <a16:creationId xmlns:a16="http://schemas.microsoft.com/office/drawing/2014/main" id="{386B65FE-2450-75EB-3724-5E019DF4DD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0C21A27C-3D76-E6A5-204C-95B77614EB6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343BDD91-EEF5-0AF3-9FD5-5807A4FD634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12644" name="Rectangle 4">
            <a:extLst>
              <a:ext uri="{FF2B5EF4-FFF2-40B4-BE49-F238E27FC236}">
                <a16:creationId xmlns:a16="http://schemas.microsoft.com/office/drawing/2014/main" id="{F9F86AD0-4218-1761-8C56-5B8DAA72FD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12645" name="Rectangle 5">
            <a:extLst>
              <a:ext uri="{FF2B5EF4-FFF2-40B4-BE49-F238E27FC236}">
                <a16:creationId xmlns:a16="http://schemas.microsoft.com/office/drawing/2014/main" id="{A307679A-1062-0527-7BB0-BDEF8A81D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7940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2250" defTabSz="7477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2250" defTabSz="7477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877D158-8710-4DCD-BB08-EF4AAC064601}" type="slidenum">
              <a:rPr lang="en-GB" altLang="en-US" sz="1000" smtClean="0">
                <a:cs typeface="Arial" panose="020B0604020202020204" pitchFamily="34" charset="0"/>
              </a:rPr>
              <a:pPr/>
              <a:t>55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12646" name="Rectangle 2">
            <a:extLst>
              <a:ext uri="{FF2B5EF4-FFF2-40B4-BE49-F238E27FC236}">
                <a16:creationId xmlns:a16="http://schemas.microsoft.com/office/drawing/2014/main" id="{0F59A593-873C-11BC-F6FD-068B5FDCF2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25563" y="815975"/>
            <a:ext cx="4297362" cy="3224213"/>
          </a:xfrm>
          <a:ln/>
        </p:spPr>
      </p:sp>
      <p:sp>
        <p:nvSpPr>
          <p:cNvPr id="112647" name="Rectangle 3">
            <a:extLst>
              <a:ext uri="{FF2B5EF4-FFF2-40B4-BE49-F238E27FC236}">
                <a16:creationId xmlns:a16="http://schemas.microsoft.com/office/drawing/2014/main" id="{1BED1E54-90EF-C9CA-2BF8-985CCF65CB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>
            <a:extLst>
              <a:ext uri="{FF2B5EF4-FFF2-40B4-BE49-F238E27FC236}">
                <a16:creationId xmlns:a16="http://schemas.microsoft.com/office/drawing/2014/main" id="{4DDB95DF-FEDA-EBEC-F0FB-9B1F035EAAB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14691" name="Rectangle 3">
            <a:extLst>
              <a:ext uri="{FF2B5EF4-FFF2-40B4-BE49-F238E27FC236}">
                <a16:creationId xmlns:a16="http://schemas.microsoft.com/office/drawing/2014/main" id="{06C5B06E-1E4A-5C41-E700-9263A192FE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14692" name="Rectangle 4">
            <a:extLst>
              <a:ext uri="{FF2B5EF4-FFF2-40B4-BE49-F238E27FC236}">
                <a16:creationId xmlns:a16="http://schemas.microsoft.com/office/drawing/2014/main" id="{1EB3EBE2-8EAE-BA3C-BF9E-8CA33A8242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14693" name="Rectangle 5">
            <a:extLst>
              <a:ext uri="{FF2B5EF4-FFF2-40B4-BE49-F238E27FC236}">
                <a16:creationId xmlns:a16="http://schemas.microsoft.com/office/drawing/2014/main" id="{23A0F66F-5E32-AF94-DB4B-53FF632C84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633B0E1-AE3E-4A5A-8B52-8937FEB8F229}" type="slidenum">
              <a:rPr lang="en-GB" altLang="en-US" sz="1000" smtClean="0">
                <a:cs typeface="Arial" panose="020B0604020202020204" pitchFamily="34" charset="0"/>
              </a:rPr>
              <a:pPr/>
              <a:t>56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14694" name="Rectangle 2">
            <a:extLst>
              <a:ext uri="{FF2B5EF4-FFF2-40B4-BE49-F238E27FC236}">
                <a16:creationId xmlns:a16="http://schemas.microsoft.com/office/drawing/2014/main" id="{0AA506EC-00C7-E1DD-0F43-6C1C202EB7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27525" cy="3246438"/>
          </a:xfrm>
          <a:ln/>
        </p:spPr>
      </p:sp>
      <p:sp>
        <p:nvSpPr>
          <p:cNvPr id="114695" name="Rectangle 3">
            <a:extLst>
              <a:ext uri="{FF2B5EF4-FFF2-40B4-BE49-F238E27FC236}">
                <a16:creationId xmlns:a16="http://schemas.microsoft.com/office/drawing/2014/main" id="{EB4D8186-FE21-DEB9-74C9-71653D07C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D4F52B3-6A1C-9FDA-BE68-64F93B37C2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AAAE2686-1873-4EAA-9537-F97636497F1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7E2FC92E-DC92-5FA5-1325-7703A2376D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5C454C4C-05AA-BEE0-F380-C80141A5A2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C8F9597-22B4-428A-A4A0-E22D9857BAB1}" type="slidenum">
              <a:rPr lang="en-GB" altLang="en-US" sz="1000" smtClean="0"/>
              <a:pPr/>
              <a:t>9</a:t>
            </a:fld>
            <a:endParaRPr lang="en-GB" altLang="en-US" sz="1000"/>
          </a:p>
        </p:txBody>
      </p:sp>
      <p:sp>
        <p:nvSpPr>
          <p:cNvPr id="28678" name="Rectangle 2">
            <a:extLst>
              <a:ext uri="{FF2B5EF4-FFF2-40B4-BE49-F238E27FC236}">
                <a16:creationId xmlns:a16="http://schemas.microsoft.com/office/drawing/2014/main" id="{0F24CD3E-78E2-3D73-E7F9-4594A51042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9" name="Rectangle 3">
            <a:extLst>
              <a:ext uri="{FF2B5EF4-FFF2-40B4-BE49-F238E27FC236}">
                <a16:creationId xmlns:a16="http://schemas.microsoft.com/office/drawing/2014/main" id="{0C76485B-94BF-6914-D0A5-4463876C6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id="{9E9424D5-D8A5-C1EC-9811-AC36C268EA8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20835" name="Rectangle 3">
            <a:extLst>
              <a:ext uri="{FF2B5EF4-FFF2-40B4-BE49-F238E27FC236}">
                <a16:creationId xmlns:a16="http://schemas.microsoft.com/office/drawing/2014/main" id="{9C2B1F3C-671A-0185-FCC1-B1D98C14FC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 Leading and Managing Fundraising</a:t>
            </a:r>
          </a:p>
        </p:txBody>
      </p:sp>
      <p:sp>
        <p:nvSpPr>
          <p:cNvPr id="120836" name="Rectangle 4">
            <a:extLst>
              <a:ext uri="{FF2B5EF4-FFF2-40B4-BE49-F238E27FC236}">
                <a16:creationId xmlns:a16="http://schemas.microsoft.com/office/drawing/2014/main" id="{972B993C-1AA8-C7DE-3B7B-B709E13AC8A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2007</a:t>
            </a:r>
          </a:p>
        </p:txBody>
      </p:sp>
      <p:sp>
        <p:nvSpPr>
          <p:cNvPr id="120837" name="Rectangle 5">
            <a:extLst>
              <a:ext uri="{FF2B5EF4-FFF2-40B4-BE49-F238E27FC236}">
                <a16:creationId xmlns:a16="http://schemas.microsoft.com/office/drawing/2014/main" id="{EF9ABB92-6460-691E-4FBE-4191E24C2E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65F227E-57B4-4EA0-81B6-CD01B43CE64B}" type="slidenum">
              <a:rPr lang="en-GB" altLang="en-US" sz="1000" smtClean="0">
                <a:cs typeface="Arial" panose="020B0604020202020204" pitchFamily="34" charset="0"/>
              </a:rPr>
              <a:pPr/>
              <a:t>61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20838" name="Rectangle 2">
            <a:extLst>
              <a:ext uri="{FF2B5EF4-FFF2-40B4-BE49-F238E27FC236}">
                <a16:creationId xmlns:a16="http://schemas.microsoft.com/office/drawing/2014/main" id="{9CF57BE4-9384-B562-3D42-2C22450964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9" name="Rectangle 3">
            <a:extLst>
              <a:ext uri="{FF2B5EF4-FFF2-40B4-BE49-F238E27FC236}">
                <a16:creationId xmlns:a16="http://schemas.microsoft.com/office/drawing/2014/main" id="{5951542D-A588-BD3D-2B31-9DC5E5383C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>
            <a:extLst>
              <a:ext uri="{FF2B5EF4-FFF2-40B4-BE49-F238E27FC236}">
                <a16:creationId xmlns:a16="http://schemas.microsoft.com/office/drawing/2014/main" id="{23CD9778-5AC2-1BA7-D262-E215A7656F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>
            <a:extLst>
              <a:ext uri="{FF2B5EF4-FFF2-40B4-BE49-F238E27FC236}">
                <a16:creationId xmlns:a16="http://schemas.microsoft.com/office/drawing/2014/main" id="{0155D5E6-874F-DBE0-5D1C-53E1A70AA8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884" name="Header Placeholder 3">
            <a:extLst>
              <a:ext uri="{FF2B5EF4-FFF2-40B4-BE49-F238E27FC236}">
                <a16:creationId xmlns:a16="http://schemas.microsoft.com/office/drawing/2014/main" id="{44EED613-58AF-6ED5-DC32-129EBB234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122885" name="Date Placeholder 4">
            <a:extLst>
              <a:ext uri="{FF2B5EF4-FFF2-40B4-BE49-F238E27FC236}">
                <a16:creationId xmlns:a16="http://schemas.microsoft.com/office/drawing/2014/main" id="{28714093-0389-987C-DB0A-B9B3105058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122886" name="Footer Placeholder 5">
            <a:extLst>
              <a:ext uri="{FF2B5EF4-FFF2-40B4-BE49-F238E27FC236}">
                <a16:creationId xmlns:a16="http://schemas.microsoft.com/office/drawing/2014/main" id="{6282CED0-F5F1-0CE6-390C-C03DEC3EAE1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122887" name="Slide Number Placeholder 6">
            <a:extLst>
              <a:ext uri="{FF2B5EF4-FFF2-40B4-BE49-F238E27FC236}">
                <a16:creationId xmlns:a16="http://schemas.microsoft.com/office/drawing/2014/main" id="{5D5619C2-F6F8-3238-5D0C-D61D4CC8AD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B73DC7-253E-4435-9A22-9590DED7BC6B}" type="slidenum">
              <a:rPr lang="en-GB" altLang="en-US" sz="1000" smtClean="0"/>
              <a:pPr/>
              <a:t>62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42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E5BAD6C5-103D-B6D1-16D0-EB1AA97E204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48A3E517-1112-B4F7-635B-D04D9EC7D77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Leadership</a:t>
            </a:r>
          </a:p>
        </p:txBody>
      </p:sp>
      <p:sp>
        <p:nvSpPr>
          <p:cNvPr id="124932" name="Rectangle 4">
            <a:extLst>
              <a:ext uri="{FF2B5EF4-FFF2-40B4-BE49-F238E27FC236}">
                <a16:creationId xmlns:a16="http://schemas.microsoft.com/office/drawing/2014/main" id="{437803E9-9E92-E9E3-F414-9A0C2819A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124933" name="Rectangle 5">
            <a:extLst>
              <a:ext uri="{FF2B5EF4-FFF2-40B4-BE49-F238E27FC236}">
                <a16:creationId xmlns:a16="http://schemas.microsoft.com/office/drawing/2014/main" id="{DDDDB4BF-D8EF-3747-3BF4-6AA3A8D036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D18A927-773D-4463-AC84-F6B8B533CB00}" type="slidenum">
              <a:rPr lang="en-GB" altLang="en-US" sz="1000" smtClean="0">
                <a:cs typeface="Arial" panose="020B0604020202020204" pitchFamily="34" charset="0"/>
              </a:rPr>
              <a:pPr/>
              <a:t>63</a:t>
            </a:fld>
            <a:endParaRPr lang="en-GB" altLang="en-US" sz="1000">
              <a:cs typeface="Arial" panose="020B0604020202020204" pitchFamily="34" charset="0"/>
            </a:endParaRPr>
          </a:p>
        </p:txBody>
      </p:sp>
      <p:sp>
        <p:nvSpPr>
          <p:cNvPr id="124934" name="Rectangle 2">
            <a:extLst>
              <a:ext uri="{FF2B5EF4-FFF2-40B4-BE49-F238E27FC236}">
                <a16:creationId xmlns:a16="http://schemas.microsoft.com/office/drawing/2014/main" id="{93472FFC-593F-BFDA-9F8F-1C8809E8C3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60488" y="828675"/>
            <a:ext cx="4360862" cy="3270250"/>
          </a:xfrm>
          <a:ln/>
        </p:spPr>
      </p:sp>
      <p:sp>
        <p:nvSpPr>
          <p:cNvPr id="124935" name="Rectangle 3">
            <a:extLst>
              <a:ext uri="{FF2B5EF4-FFF2-40B4-BE49-F238E27FC236}">
                <a16:creationId xmlns:a16="http://schemas.microsoft.com/office/drawing/2014/main" id="{B409491A-B0B3-06E9-296A-6E58923883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1C5193D0-788C-F072-E54A-F932610806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126979" name="Rectangle 4">
            <a:extLst>
              <a:ext uri="{FF2B5EF4-FFF2-40B4-BE49-F238E27FC236}">
                <a16:creationId xmlns:a16="http://schemas.microsoft.com/office/drawing/2014/main" id="{34313124-6F8C-75BE-2C71-A5D3D7C271D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NGOFutures@aol.com</a:t>
            </a:r>
          </a:p>
        </p:txBody>
      </p:sp>
      <p:sp>
        <p:nvSpPr>
          <p:cNvPr id="126980" name="Rectangle 5">
            <a:extLst>
              <a:ext uri="{FF2B5EF4-FFF2-40B4-BE49-F238E27FC236}">
                <a16:creationId xmlns:a16="http://schemas.microsoft.com/office/drawing/2014/main" id="{080E0C8A-B54E-82AD-0FB6-C72218920D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4C0B90-D075-4B76-9A86-BCBB81FEB78F}" type="slidenum">
              <a:rPr lang="en-GB" altLang="en-US" sz="1000" smtClean="0"/>
              <a:pPr/>
              <a:t>64</a:t>
            </a:fld>
            <a:endParaRPr lang="en-GB" altLang="en-US" sz="1000"/>
          </a:p>
        </p:txBody>
      </p:sp>
      <p:sp>
        <p:nvSpPr>
          <p:cNvPr id="126981" name="Rectangle 2">
            <a:extLst>
              <a:ext uri="{FF2B5EF4-FFF2-40B4-BE49-F238E27FC236}">
                <a16:creationId xmlns:a16="http://schemas.microsoft.com/office/drawing/2014/main" id="{81CD54B5-478F-8A35-97FD-F04808D44E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2" name="Rectangle 3">
            <a:extLst>
              <a:ext uri="{FF2B5EF4-FFF2-40B4-BE49-F238E27FC236}">
                <a16:creationId xmlns:a16="http://schemas.microsoft.com/office/drawing/2014/main" id="{5F4EC3C1-ED5D-6C62-2128-394349671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6983" name="Date Placeholder 1">
            <a:extLst>
              <a:ext uri="{FF2B5EF4-FFF2-40B4-BE49-F238E27FC236}">
                <a16:creationId xmlns:a16="http://schemas.microsoft.com/office/drawing/2014/main" id="{077150F6-4E57-D892-FD69-210341AFB4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8D4F3CB9-AC51-88D5-BD2B-06E352FD879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UDSO</a:t>
            </a:r>
          </a:p>
        </p:txBody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068F83FB-C402-2BAC-8504-37F1FCF2E08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Moving Forward</a:t>
            </a:r>
          </a:p>
        </p:txBody>
      </p:sp>
      <p:sp>
        <p:nvSpPr>
          <p:cNvPr id="129028" name="Rectangle 4">
            <a:extLst>
              <a:ext uri="{FF2B5EF4-FFF2-40B4-BE49-F238E27FC236}">
                <a16:creationId xmlns:a16="http://schemas.microsoft.com/office/drawing/2014/main" id="{4B5CBA55-C50E-4BF7-235C-F98051D25D9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r>
              <a:rPr lang="en-GB" altLang="en-US" sz="1000"/>
              <a:t>NGOFutures@gmail.com</a:t>
            </a:r>
          </a:p>
        </p:txBody>
      </p:sp>
      <p:sp>
        <p:nvSpPr>
          <p:cNvPr id="129029" name="Rectangle 5">
            <a:extLst>
              <a:ext uri="{FF2B5EF4-FFF2-40B4-BE49-F238E27FC236}">
                <a16:creationId xmlns:a16="http://schemas.microsoft.com/office/drawing/2014/main" id="{12AC5261-60B5-2332-D114-268AD690C3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spcBef>
                <a:spcPct val="30%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30%"/>
              </a:spcBef>
              <a:spcAft>
                <a:spcPct val="0%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%"/>
              </a:spcBef>
            </a:pPr>
            <a:fld id="{D1DE6D7C-2146-4BB8-8A7E-6A4FC4E6F46D}" type="slidenum">
              <a:rPr lang="en-GB" altLang="en-US" sz="1000" smtClean="0"/>
              <a:pPr>
                <a:spcBef>
                  <a:spcPct val="0%"/>
                </a:spcBef>
              </a:pPr>
              <a:t>65</a:t>
            </a:fld>
            <a:endParaRPr lang="en-GB" altLang="en-US" sz="1000"/>
          </a:p>
        </p:txBody>
      </p:sp>
      <p:sp>
        <p:nvSpPr>
          <p:cNvPr id="129030" name="Rectangle 2">
            <a:extLst>
              <a:ext uri="{FF2B5EF4-FFF2-40B4-BE49-F238E27FC236}">
                <a16:creationId xmlns:a16="http://schemas.microsoft.com/office/drawing/2014/main" id="{AB3E6683-1142-AF50-2BBE-CBA065616D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19150"/>
            <a:ext cx="4332287" cy="3249613"/>
          </a:xfrm>
          <a:ln cap="flat"/>
        </p:spPr>
      </p:sp>
      <p:sp>
        <p:nvSpPr>
          <p:cNvPr id="129031" name="Rectangle 3">
            <a:extLst>
              <a:ext uri="{FF2B5EF4-FFF2-40B4-BE49-F238E27FC236}">
                <a16:creationId xmlns:a16="http://schemas.microsoft.com/office/drawing/2014/main" id="{576A6DEA-8A6F-E624-E2B6-50B930B51B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9600"/>
            <a:ext cx="5143500" cy="391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064900FC-ED4E-FACC-246A-A90F52AF4F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335EDFC-39B4-1976-D79B-B252740C6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0724" name="Header Placeholder 3">
            <a:extLst>
              <a:ext uri="{FF2B5EF4-FFF2-40B4-BE49-F238E27FC236}">
                <a16:creationId xmlns:a16="http://schemas.microsoft.com/office/drawing/2014/main" id="{C87C4339-8B4E-186E-DE01-9E3A155F16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Center for Philanthropy, Kiev</a:t>
            </a:r>
          </a:p>
        </p:txBody>
      </p:sp>
      <p:sp>
        <p:nvSpPr>
          <p:cNvPr id="30725" name="Date Placeholder 4">
            <a:extLst>
              <a:ext uri="{FF2B5EF4-FFF2-40B4-BE49-F238E27FC236}">
                <a16:creationId xmlns:a16="http://schemas.microsoft.com/office/drawing/2014/main" id="{21F99623-7667-FFCE-958E-1E0E08DB28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Planning, Leading and Managing Fundraising</a:t>
            </a:r>
          </a:p>
        </p:txBody>
      </p:sp>
      <p:sp>
        <p:nvSpPr>
          <p:cNvPr id="30726" name="Footer Placeholder 5">
            <a:extLst>
              <a:ext uri="{FF2B5EF4-FFF2-40B4-BE49-F238E27FC236}">
                <a16:creationId xmlns:a16="http://schemas.microsoft.com/office/drawing/2014/main" id="{CD2081FA-271A-E84F-168B-4F6680BF6A1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© Organization Futures LLC 2009</a:t>
            </a:r>
          </a:p>
        </p:txBody>
      </p:sp>
      <p:sp>
        <p:nvSpPr>
          <p:cNvPr id="30727" name="Slide Number Placeholder 6">
            <a:extLst>
              <a:ext uri="{FF2B5EF4-FFF2-40B4-BE49-F238E27FC236}">
                <a16:creationId xmlns:a16="http://schemas.microsoft.com/office/drawing/2014/main" id="{C8279091-9731-1B36-B6FB-827E651C27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4174D4D-4967-461E-B8E4-7BF12C071786}" type="slidenum">
              <a:rPr lang="en-GB" altLang="en-US" sz="1000" smtClean="0">
                <a:cs typeface="Arial" panose="020B0604020202020204" pitchFamily="34" charset="0"/>
              </a:rPr>
              <a:pPr/>
              <a:t>10</a:t>
            </a:fld>
            <a:endParaRPr lang="en-GB" altLang="en-US" sz="10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81B6B93-3A09-4F12-3156-3F3D237689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F3081A6F-2AF7-A86F-9407-BE9BBF1657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2772" name="Header Placeholder 3">
            <a:extLst>
              <a:ext uri="{FF2B5EF4-FFF2-40B4-BE49-F238E27FC236}">
                <a16:creationId xmlns:a16="http://schemas.microsoft.com/office/drawing/2014/main" id="{CF496610-92C4-70BC-106E-10768DB313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2773" name="Date Placeholder 4">
            <a:extLst>
              <a:ext uri="{FF2B5EF4-FFF2-40B4-BE49-F238E27FC236}">
                <a16:creationId xmlns:a16="http://schemas.microsoft.com/office/drawing/2014/main" id="{86063978-FB80-AD4D-63D9-FCFF72720C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2774" name="Footer Placeholder 5">
            <a:extLst>
              <a:ext uri="{FF2B5EF4-FFF2-40B4-BE49-F238E27FC236}">
                <a16:creationId xmlns:a16="http://schemas.microsoft.com/office/drawing/2014/main" id="{1B9B7188-91AB-BD82-0CD7-9D965D146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2775" name="Slide Number Placeholder 6">
            <a:extLst>
              <a:ext uri="{FF2B5EF4-FFF2-40B4-BE49-F238E27FC236}">
                <a16:creationId xmlns:a16="http://schemas.microsoft.com/office/drawing/2014/main" id="{9AC30C32-B578-1E3E-3C86-CB482B1B1E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04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041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F7E9099-C2D1-4FAF-A3E9-64EED88DEE39}" type="slidenum">
              <a:rPr lang="en-GB" altLang="en-US" sz="1000" smtClean="0"/>
              <a:pPr/>
              <a:t>11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7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8B24CB3B-CEA1-F115-0189-8C0F461641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8312E867-7939-268E-E7ED-8591B36F18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Header Placeholder 3">
            <a:extLst>
              <a:ext uri="{FF2B5EF4-FFF2-40B4-BE49-F238E27FC236}">
                <a16:creationId xmlns:a16="http://schemas.microsoft.com/office/drawing/2014/main" id="{45DBB932-6ED7-F447-4EBF-D1523BA06A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5845" name="Date Placeholder 4">
            <a:extLst>
              <a:ext uri="{FF2B5EF4-FFF2-40B4-BE49-F238E27FC236}">
                <a16:creationId xmlns:a16="http://schemas.microsoft.com/office/drawing/2014/main" id="{145C028A-A0AF-B7E0-5AA4-7A2B7FC092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5846" name="Footer Placeholder 5">
            <a:extLst>
              <a:ext uri="{FF2B5EF4-FFF2-40B4-BE49-F238E27FC236}">
                <a16:creationId xmlns:a16="http://schemas.microsoft.com/office/drawing/2014/main" id="{55D28F5D-3967-62BF-D101-5062F1F5ED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5847" name="Slide Number Placeholder 6">
            <a:extLst>
              <a:ext uri="{FF2B5EF4-FFF2-40B4-BE49-F238E27FC236}">
                <a16:creationId xmlns:a16="http://schemas.microsoft.com/office/drawing/2014/main" id="{35595668-EA8E-F334-393F-5F13EFFAE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5AE8CE8-AA63-4A9C-B9B7-BA95D2C72BF8}" type="slidenum">
              <a:rPr lang="en-GB" altLang="en-US" sz="1000" smtClean="0"/>
              <a:pPr/>
              <a:t>13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8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0A3CB9B0-5E1E-8E7E-5CBB-A93A062FC4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BC33C390-35FD-D003-91C6-E7100ABED2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Header Placeholder 3">
            <a:extLst>
              <a:ext uri="{FF2B5EF4-FFF2-40B4-BE49-F238E27FC236}">
                <a16:creationId xmlns:a16="http://schemas.microsoft.com/office/drawing/2014/main" id="{F7215FC4-FCE4-5C83-E3DE-A1DA968A9B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37893" name="Date Placeholder 4">
            <a:extLst>
              <a:ext uri="{FF2B5EF4-FFF2-40B4-BE49-F238E27FC236}">
                <a16:creationId xmlns:a16="http://schemas.microsoft.com/office/drawing/2014/main" id="{D794F132-F008-6A09-58B1-D600B63766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  <p:sp>
        <p:nvSpPr>
          <p:cNvPr id="37894" name="Footer Placeholder 5">
            <a:extLst>
              <a:ext uri="{FF2B5EF4-FFF2-40B4-BE49-F238E27FC236}">
                <a16:creationId xmlns:a16="http://schemas.microsoft.com/office/drawing/2014/main" id="{A58B7860-FD92-8DE5-1DB3-20AE2BD621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37895" name="Slide Number Placeholder 6">
            <a:extLst>
              <a:ext uri="{FF2B5EF4-FFF2-40B4-BE49-F238E27FC236}">
                <a16:creationId xmlns:a16="http://schemas.microsoft.com/office/drawing/2014/main" id="{EE8D8C43-DB23-A1EA-5813-71794A8EC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8590991-1D9B-4F7A-A7C0-A801E4A329D3}" type="slidenum">
              <a:rPr lang="en-GB" altLang="en-US" sz="1000" smtClean="0"/>
              <a:pPr/>
              <a:t>14</a:t>
            </a:fld>
            <a:endParaRPr lang="en-GB" alt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5E1E7288-C935-912D-5F67-9344C1E12F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Principles of Fundraising</a:t>
            </a:r>
          </a:p>
        </p:txBody>
      </p:sp>
      <p:sp>
        <p:nvSpPr>
          <p:cNvPr id="40963" name="Rectangle 4">
            <a:extLst>
              <a:ext uri="{FF2B5EF4-FFF2-40B4-BE49-F238E27FC236}">
                <a16:creationId xmlns:a16="http://schemas.microsoft.com/office/drawing/2014/main" id="{9511587D-44BA-E91C-BAE6-5599186DCF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NGOFutures@gmail.com</a:t>
            </a:r>
          </a:p>
        </p:txBody>
      </p:sp>
      <p:sp>
        <p:nvSpPr>
          <p:cNvPr id="40964" name="Rectangle 5">
            <a:extLst>
              <a:ext uri="{FF2B5EF4-FFF2-40B4-BE49-F238E27FC236}">
                <a16:creationId xmlns:a16="http://schemas.microsoft.com/office/drawing/2014/main" id="{3252A560-E445-8256-2D61-2A2B2826F2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8CC7E1C-5823-4153-A778-4A88FC34B03C}" type="slidenum">
              <a:rPr lang="en-GB" altLang="en-US" sz="1000" smtClean="0"/>
              <a:pPr/>
              <a:t>16</a:t>
            </a:fld>
            <a:endParaRPr lang="en-GB" altLang="en-US" sz="1000"/>
          </a:p>
        </p:txBody>
      </p:sp>
      <p:sp>
        <p:nvSpPr>
          <p:cNvPr id="40965" name="Rectangle 2">
            <a:extLst>
              <a:ext uri="{FF2B5EF4-FFF2-40B4-BE49-F238E27FC236}">
                <a16:creationId xmlns:a16="http://schemas.microsoft.com/office/drawing/2014/main" id="{D86D1C6F-1CF9-605F-7D59-A57F75BC82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41438" y="822325"/>
            <a:ext cx="4329112" cy="3248025"/>
          </a:xfrm>
          <a:ln/>
        </p:spPr>
      </p:sp>
      <p:sp>
        <p:nvSpPr>
          <p:cNvPr id="40966" name="Rectangle 3">
            <a:extLst>
              <a:ext uri="{FF2B5EF4-FFF2-40B4-BE49-F238E27FC236}">
                <a16:creationId xmlns:a16="http://schemas.microsoft.com/office/drawing/2014/main" id="{1B7A6614-4278-2D1E-E6FD-D944645793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7" name="Date Placeholder 1">
            <a:extLst>
              <a:ext uri="{FF2B5EF4-FFF2-40B4-BE49-F238E27FC236}">
                <a16:creationId xmlns:a16="http://schemas.microsoft.com/office/drawing/2014/main" id="{82EBB22D-AC9C-73B9-DB63-7BB175C32E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%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600" indent="-28257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475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5913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9938" indent="-225425" defTabSz="7540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71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43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115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8738" indent="-225425" defTabSz="754063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GB" altLang="en-US" sz="1000"/>
              <a:t>Total Organization Fundraising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C0A8E-F706-926E-FE7E-8A1BEA9E9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28F58-05AA-1417-A62A-4A94E860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D1C20-23F5-C5D4-F54D-23A10222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2F70F-D85D-41B5-8B64-6087EDEF1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79863"/>
      </p:ext>
    </p:extLst>
  </p:cSld>
  <p:clrMapOvr>
    <a:masterClrMapping/>
  </p:clrMapOvr>
  <p:transition spd="med">
    <p:wipe/>
  </p:transition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1D252-5325-911D-6A14-D631228DE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7221B-60FD-5DAB-A7BD-7E848F721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B0088-F6C6-3E6D-26B4-5443D3BE4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71523-70AE-4270-8F9E-455552B3AE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71417"/>
      </p:ext>
    </p:extLst>
  </p:cSld>
  <p:clrMapOvr>
    <a:masterClrMapping/>
  </p:clrMapOvr>
  <p:transition spd="med">
    <p:wipe/>
  </p:transition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2A182-1474-F21A-59B9-088328A33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67190-E9A1-5B32-E35B-4F913B3C5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02B24-E313-F3D3-47D4-56C9CBCCC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DB0FF-AD1C-4E19-8C76-A71F4AA8AE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034094"/>
      </p:ext>
    </p:extLst>
  </p:cSld>
  <p:clrMapOvr>
    <a:masterClrMapping/>
  </p:clrMapOvr>
  <p:transition spd="med">
    <p:wipe/>
  </p:transition>
</p:sldLayout>
</file>

<file path=ppt/slideLayouts/slideLayout12.xml><?xml version="1.0" encoding="utf-8"?>
<p:sldLayout xmlns:a="http://purl.oclc.org/ooxml/drawingml/main" xmlns:r="http://purl.oclc.org/ooxml/officeDocument/relationships" xmlns:p="http://purl.oclc.org/ooxml/presentationml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057"/>
            <a:ext cx="7886700" cy="921544"/>
          </a:xfrm>
        </p:spPr>
        <p:txBody>
          <a:bodyPr/>
          <a:lstStyle>
            <a:lvl1pPr>
              <a:defRPr sz="4062" b="1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886700" cy="4351338"/>
          </a:xfrm>
        </p:spPr>
        <p:txBody>
          <a:bodyPr/>
          <a:lstStyle>
            <a:lvl1pPr marL="438284" indent="-438284">
              <a:buFont typeface="+mj-lt"/>
              <a:buAutoNum type="arabicPeriod"/>
              <a:defRPr sz="2727"/>
            </a:lvl1pPr>
            <a:lvl2pPr>
              <a:defRPr sz="2045"/>
            </a:lvl2pPr>
            <a:lvl3pPr marL="791348" indent="-15827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28363-1FB2-F26E-92F1-D9FEAC0A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356350"/>
            <a:ext cx="2057400" cy="365125"/>
          </a:xfrm>
        </p:spPr>
        <p:txBody>
          <a:bodyPr/>
          <a:lstStyle>
            <a:lvl1pPr>
              <a:defRPr sz="1193"/>
            </a:lvl1pPr>
          </a:lstStyle>
          <a:p>
            <a:pPr>
              <a:defRPr/>
            </a:pPr>
            <a:r>
              <a:rPr lang="en-GB" altLang="en-US"/>
              <a:t>January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5E3FB-E1EC-FA27-814D-D2263AF47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40475"/>
            <a:ext cx="3962400" cy="365125"/>
          </a:xfrm>
        </p:spPr>
        <p:txBody>
          <a:bodyPr/>
          <a:lstStyle>
            <a:lvl5pPr lvl="4">
              <a:defRPr sz="1193">
                <a:solidFill>
                  <a:schemeClr val="tx1"/>
                </a:solidFill>
              </a:defRPr>
            </a:lvl5pPr>
          </a:lstStyle>
          <a:p>
            <a:pPr lvl="4">
              <a:defRPr/>
            </a:pPr>
            <a:r>
              <a:rPr lang="en-GB" altLang="en-US"/>
              <a:t>© Organization Futures 2017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0DFC3-6771-1F84-BFDC-223FDA31A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3EE4-6C4A-4096-8703-1CADC631637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023640"/>
      </p:ext>
    </p:extLst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D5F4E-2E79-1A84-989A-51DD7AE4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2205C-4932-E8BA-3A98-9EDF36F0D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A323D-0570-5031-769B-868579B57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09E5D-43F2-4C36-8CF5-A984FA5BA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285904"/>
      </p:ext>
    </p:extLst>
  </p:cSld>
  <p:clrMapOvr>
    <a:masterClrMapping/>
  </p:clrMapOvr>
  <p:transition spd="med">
    <p:wipe/>
  </p:transition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4C8AB-309A-0DC8-A767-0008B7786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D3181-43FB-7F44-42CA-AE9E08258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0485-1A09-CB02-420D-A4F299CBA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7F92C-AA95-47AE-B885-D20C430B0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912771"/>
      </p:ext>
    </p:extLst>
  </p:cSld>
  <p:clrMapOvr>
    <a:masterClrMapping/>
  </p:clrMapOvr>
  <p:transition spd="med">
    <p:wipe/>
  </p:transition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371757-273A-C2BC-04CB-A8B0C791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61617B-2FF0-BC6E-CC89-331775DEC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0C232D-7FAB-6C01-5CC9-A1D935E12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3C3B-8A5F-420D-963C-12E603023C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47367"/>
      </p:ext>
    </p:extLst>
  </p:cSld>
  <p:clrMapOvr>
    <a:masterClrMapping/>
  </p:clrMapOvr>
  <p:transition spd="med">
    <p:wipe/>
  </p:transition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5DD593C-BA92-AC07-1774-AC3981BB4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BBAF042-4D5F-D852-48CB-FE107E8E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81A705-1777-1061-532E-98DF0D727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7F54A-69BB-4BC4-A6BE-A6D7626A52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414594"/>
      </p:ext>
    </p:extLst>
  </p:cSld>
  <p:clrMapOvr>
    <a:masterClrMapping/>
  </p:clrMapOvr>
  <p:transition spd="med">
    <p:wipe/>
  </p:transition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74F995E-4A3F-833D-08FC-6CA1CD4AB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36DA09-EF3E-3E1E-9B91-E8FF6B20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0B0EEF-7C5F-73A3-63FE-94A038A8A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57C2B-CCF1-4CAA-B304-EF7DF17A7D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480799"/>
      </p:ext>
    </p:extLst>
  </p:cSld>
  <p:clrMapOvr>
    <a:masterClrMapping/>
  </p:clrMapOvr>
  <p:transition spd="med">
    <p:wipe/>
  </p:transition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334000" y="6553200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51A582-432F-4F2F-9D92-1F0CEEA896D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6EA3DAD-B9A2-31E9-6867-59FABA4928C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3A0687-9336-6FC0-7CA0-56901FDC71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9D28-A21C-4DD6-A7CF-20F196390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6392100"/>
      </p:ext>
    </p:extLst>
  </p:cSld>
  <p:clrMapOvr>
    <a:masterClrMapping/>
  </p:clrMapOvr>
  <p:transition spd="med">
    <p:wipe/>
  </p:transition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C94999-3F99-7299-0164-A3E919675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570F73-E5A6-86C8-132D-9F5B3529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930C11-681B-6BE2-2528-CD38FDE26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18AB-A328-40E1-BC28-E0AA8F217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929943"/>
      </p:ext>
    </p:extLst>
  </p:cSld>
  <p:clrMapOvr>
    <a:masterClrMapping/>
  </p:clrMapOvr>
  <p:transition spd="med">
    <p:wipe/>
  </p:transition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92FB79-F662-44BE-52F7-231128118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October 2013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20A5CC-D56E-A64F-3798-2B37E40F2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Organization Futures LLC 2013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A5CF0C-AB89-9493-A4B6-92D18CBB3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992A8-C411-43EA-A0EF-0448A609F7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90093"/>
      </p:ext>
    </p:extLst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13" Type="http://purl.oclc.org/ooxml/officeDocument/relationships/theme" Target="../theme/theme1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slideLayout" Target="../slideLayouts/slideLayout12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8B4B30-2DF8-0F6F-CF2D-04038693D81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40048ED-B959-85F7-986B-6DBFE09C36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C3965-813C-CDD0-35B1-2A6CA727B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01597-43F4-188C-3FE1-595432A5B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NGO Futures LLC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D3ED5-0D1C-684C-F15D-D126A1649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0F65810-8862-4DF4-8883-95324B7DC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6" r:id="rId1"/>
    <p:sldLayoutId id="2147485307" r:id="rId2"/>
    <p:sldLayoutId id="2147485308" r:id="rId3"/>
    <p:sldLayoutId id="2147485309" r:id="rId4"/>
    <p:sldLayoutId id="2147485310" r:id="rId5"/>
    <p:sldLayoutId id="2147485311" r:id="rId6"/>
    <p:sldLayoutId id="2147485312" r:id="rId7"/>
    <p:sldLayoutId id="2147485313" r:id="rId8"/>
    <p:sldLayoutId id="2147485314" r:id="rId9"/>
    <p:sldLayoutId id="2147485315" r:id="rId10"/>
    <p:sldLayoutId id="2147485316" r:id="rId11"/>
    <p:sldLayoutId id="2147485317" r:id="rId12"/>
  </p:sldLayoutIdLst>
  <p:transition spd="med">
    <p:wipe/>
  </p:transition>
  <p:hf hdr="0"/>
  <p:txStyles>
    <p:titleStyle>
      <a:lvl1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%"/>
        </a:lnSpc>
        <a:spcBef>
          <a:spcPct val="0%"/>
        </a:spcBef>
        <a:spcAft>
          <a:spcPct val="0%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%"/>
        </a:lnSpc>
        <a:spcBef>
          <a:spcPts val="1000"/>
        </a:spcBef>
        <a:spcAft>
          <a:spcPct val="0%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%"/>
        </a:lnSpc>
        <a:spcBef>
          <a:spcPts val="500"/>
        </a:spcBef>
        <a:spcAft>
          <a:spcPct val="0%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purl.oclc.org/ooxml/officeDocument/relationships/image" Target="../media/image1.jpeg"/><Relationship Id="rId1" Type="http://purl.oclc.org/ooxml/officeDocument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purl.oclc.org/ooxml/officeDocument/relationships/image" Target="../media/image9.jpeg"/><Relationship Id="rId2" Type="http://purl.oclc.org/ooxml/officeDocument/relationships/notesSlide" Target="../notesSlides/notesSlide5.xml"/><Relationship Id="rId1" Type="http://purl.oclc.org/ooxml/officeDocument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purl.oclc.org/ooxml/officeDocument/relationships/image" Target="../media/image10.png"/><Relationship Id="rId2" Type="http://purl.oclc.org/ooxml/officeDocument/relationships/notesSlide" Target="../notesSlides/notesSlide6.xml"/><Relationship Id="rId1" Type="http://purl.oclc.org/ooxml/officeDocument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purl.oclc.org/ooxml/officeDocument/relationships/diagramData" Target="../diagrams/data1.xml"/><Relationship Id="rId7" Type="http://schemas.microsoft.com/office/2007/relationships/diagramDrawing" Target="../diagrams/drawing1.xml"/><Relationship Id="rId2" Type="http://purl.oclc.org/ooxml/officeDocument/relationships/notesSlide" Target="../notesSlides/notesSlide7.xml"/><Relationship Id="rId1" Type="http://purl.oclc.org/ooxml/officeDocument/relationships/slideLayout" Target="../slideLayouts/slideLayout2.xml"/><Relationship Id="rId6" Type="http://purl.oclc.org/ooxml/officeDocument/relationships/diagramColors" Target="../diagrams/colors1.xml"/><Relationship Id="rId5" Type="http://purl.oclc.org/ooxml/officeDocument/relationships/diagramQuickStyle" Target="../diagrams/quickStyle1.xml"/><Relationship Id="rId4" Type="http://purl.oclc.org/ooxml/officeDocument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purl.oclc.org/ooxml/officeDocument/relationships/diagramData" Target="../diagrams/data2.xml"/><Relationship Id="rId7" Type="http://schemas.microsoft.com/office/2007/relationships/diagramDrawing" Target="../diagrams/drawing2.xml"/><Relationship Id="rId2" Type="http://purl.oclc.org/ooxml/officeDocument/relationships/notesSlide" Target="../notesSlides/notesSlide8.xml"/><Relationship Id="rId1" Type="http://purl.oclc.org/ooxml/officeDocument/relationships/slideLayout" Target="../slideLayouts/slideLayout2.xml"/><Relationship Id="rId6" Type="http://purl.oclc.org/ooxml/officeDocument/relationships/diagramColors" Target="../diagrams/colors2.xml"/><Relationship Id="rId5" Type="http://purl.oclc.org/ooxml/officeDocument/relationships/diagramQuickStyle" Target="../diagrams/quickStyle2.xml"/><Relationship Id="rId4" Type="http://purl.oclc.org/ooxml/officeDocument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purl.oclc.org/ooxml/officeDocument/relationships/diagramLayout" Target="../diagrams/layout3.xml"/><Relationship Id="rId2" Type="http://purl.oclc.org/ooxml/officeDocument/relationships/diagramData" Target="../diagrams/data3.xml"/><Relationship Id="rId1" Type="http://purl.oclc.org/ooxml/officeDocument/relationships/slideLayout" Target="../slideLayouts/slideLayout2.xml"/><Relationship Id="rId6" Type="http://schemas.microsoft.com/office/2007/relationships/diagramDrawing" Target="../diagrams/drawing3.xml"/><Relationship Id="rId5" Type="http://purl.oclc.org/ooxml/officeDocument/relationships/diagramColors" Target="../diagrams/colors3.xml"/><Relationship Id="rId4" Type="http://purl.oclc.org/ooxml/officeDocument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5.bin"/><Relationship Id="rId2" Type="http://purl.oclc.org/ooxml/officeDocument/relationships/notesSlide" Target="../notesSlides/notesSlide9.xml"/><Relationship Id="rId1" Type="http://purl.oclc.org/ooxml/officeDocument/relationships/slideLayout" Target="../slideLayouts/slideLayout2.xml"/><Relationship Id="rId4" Type="http://purl.oclc.org/ooxml/officeDocument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0.xml"/><Relationship Id="rId1" Type="http://purl.oclc.org/ooxml/officeDocument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purl.oclc.org/ooxml/officeDocument/relationships/diagramData" Target="../diagrams/data4.xml"/><Relationship Id="rId7" Type="http://schemas.microsoft.com/office/2007/relationships/diagramDrawing" Target="../diagrams/drawing4.xml"/><Relationship Id="rId2" Type="http://purl.oclc.org/ooxml/officeDocument/relationships/notesSlide" Target="../notesSlides/notesSlide11.xml"/><Relationship Id="rId1" Type="http://purl.oclc.org/ooxml/officeDocument/relationships/slideLayout" Target="../slideLayouts/slideLayout2.xml"/><Relationship Id="rId6" Type="http://purl.oclc.org/ooxml/officeDocument/relationships/diagramColors" Target="../diagrams/colors4.xml"/><Relationship Id="rId5" Type="http://purl.oclc.org/ooxml/officeDocument/relationships/diagramQuickStyle" Target="../diagrams/quickStyle4.xml"/><Relationship Id="rId4" Type="http://purl.oclc.org/ooxml/officeDocument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8" Type="http://purl.oclc.org/ooxml/officeDocument/relationships/diagramData" Target="../diagrams/data6.xml"/><Relationship Id="rId3" Type="http://purl.oclc.org/ooxml/officeDocument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purl.oclc.org/ooxml/officeDocument/relationships/notesSlide" Target="../notesSlides/notesSlide12.xml"/><Relationship Id="rId1" Type="http://purl.oclc.org/ooxml/officeDocument/relationships/slideLayout" Target="../slideLayouts/slideLayout2.xml"/><Relationship Id="rId6" Type="http://purl.oclc.org/ooxml/officeDocument/relationships/diagramColors" Target="../diagrams/colors5.xml"/><Relationship Id="rId11" Type="http://purl.oclc.org/ooxml/officeDocument/relationships/diagramColors" Target="../diagrams/colors6.xml"/><Relationship Id="rId5" Type="http://purl.oclc.org/ooxml/officeDocument/relationships/diagramQuickStyle" Target="../diagrams/quickStyle5.xml"/><Relationship Id="rId10" Type="http://purl.oclc.org/ooxml/officeDocument/relationships/diagramQuickStyle" Target="../diagrams/quickStyle6.xml"/><Relationship Id="rId4" Type="http://purl.oclc.org/ooxml/officeDocument/relationships/diagramLayout" Target="../diagrams/layout5.xml"/><Relationship Id="rId9" Type="http://purl.oclc.org/ooxml/officeDocument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3.xml"/><Relationship Id="rId1" Type="http://purl.oclc.org/ooxml/officeDocument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purl.oclc.org/ooxml/officeDocument/relationships/image" Target="../media/image12.jpeg"/><Relationship Id="rId2" Type="http://purl.oclc.org/ooxml/officeDocument/relationships/notesSlide" Target="../notesSlides/notesSlide14.xml"/><Relationship Id="rId1" Type="http://purl.oclc.org/ooxml/officeDocument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purl.oclc.org/ooxml/officeDocument/relationships/diagramLayout" Target="../diagrams/layout7.xml"/><Relationship Id="rId2" Type="http://purl.oclc.org/ooxml/officeDocument/relationships/diagramData" Target="../diagrams/data7.xml"/><Relationship Id="rId1" Type="http://purl.oclc.org/ooxml/officeDocument/relationships/slideLayout" Target="../slideLayouts/slideLayout2.xml"/><Relationship Id="rId6" Type="http://schemas.microsoft.com/office/2007/relationships/diagramDrawing" Target="../diagrams/drawing7.xml"/><Relationship Id="rId5" Type="http://purl.oclc.org/ooxml/officeDocument/relationships/diagramColors" Target="../diagrams/colors7.xml"/><Relationship Id="rId4" Type="http://purl.oclc.org/ooxml/officeDocument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purl.oclc.org/ooxml/officeDocument/relationships/diagramData" Target="../diagrams/data8.xml"/><Relationship Id="rId7" Type="http://schemas.microsoft.com/office/2007/relationships/diagramDrawing" Target="../diagrams/drawing8.xml"/><Relationship Id="rId2" Type="http://purl.oclc.org/ooxml/officeDocument/relationships/notesSlide" Target="../notesSlides/notesSlide15.xml"/><Relationship Id="rId1" Type="http://purl.oclc.org/ooxml/officeDocument/relationships/slideLayout" Target="../slideLayouts/slideLayout2.xml"/><Relationship Id="rId6" Type="http://purl.oclc.org/ooxml/officeDocument/relationships/diagramColors" Target="../diagrams/colors8.xml"/><Relationship Id="rId5" Type="http://purl.oclc.org/ooxml/officeDocument/relationships/diagramQuickStyle" Target="../diagrams/quickStyle8.xml"/><Relationship Id="rId4" Type="http://purl.oclc.org/ooxml/officeDocument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3" Type="http://purl.oclc.org/ooxml/officeDocument/relationships/diagramData" Target="../diagrams/data9.xml"/><Relationship Id="rId7" Type="http://schemas.microsoft.com/office/2007/relationships/diagramDrawing" Target="../diagrams/drawing9.xml"/><Relationship Id="rId2" Type="http://purl.oclc.org/ooxml/officeDocument/relationships/notesSlide" Target="../notesSlides/notesSlide16.xml"/><Relationship Id="rId1" Type="http://purl.oclc.org/ooxml/officeDocument/relationships/slideLayout" Target="../slideLayouts/slideLayout2.xml"/><Relationship Id="rId6" Type="http://purl.oclc.org/ooxml/officeDocument/relationships/diagramColors" Target="../diagrams/colors9.xml"/><Relationship Id="rId5" Type="http://purl.oclc.org/ooxml/officeDocument/relationships/diagramQuickStyle" Target="../diagrams/quickStyle9.xml"/><Relationship Id="rId4" Type="http://purl.oclc.org/ooxml/officeDocument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6.bin"/><Relationship Id="rId2" Type="http://purl.oclc.org/ooxml/officeDocument/relationships/notesSlide" Target="../notesSlides/notesSlide17.xml"/><Relationship Id="rId1" Type="http://purl.oclc.org/ooxml/officeDocument/relationships/slideLayout" Target="../slideLayouts/slideLayout7.xml"/><Relationship Id="rId4" Type="http://purl.oclc.org/ooxml/officeDocument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8.xml"/><Relationship Id="rId1" Type="http://purl.oclc.org/ooxml/officeDocument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9.xml"/><Relationship Id="rId1" Type="http://purl.oclc.org/ooxml/officeDocument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0.xml"/><Relationship Id="rId1" Type="http://purl.oclc.org/ooxml/officeDocument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purl.oclc.org/ooxml/officeDocument/relationships/image" Target="../media/image3.png"/><Relationship Id="rId2" Type="http://purl.oclc.org/ooxml/officeDocument/relationships/image" Target="../media/image2.jpeg"/><Relationship Id="rId1" Type="http://purl.oclc.org/ooxml/officeDocument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1.xml"/><Relationship Id="rId1" Type="http://purl.oclc.org/ooxml/officeDocument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purl.oclc.org/ooxml/officeDocument/relationships/image" Target="../media/image15.png"/><Relationship Id="rId2" Type="http://purl.oclc.org/ooxml/officeDocument/relationships/oleObject" Target="../embeddings/oleObject7.bin"/><Relationship Id="rId1" Type="http://purl.oclc.org/ooxml/officeDocument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purl.oclc.org/ooxml/officeDocument/relationships/oleObject" Target="../embeddings/oleObject8.bin"/><Relationship Id="rId2" Type="http://purl.oclc.org/ooxml/officeDocument/relationships/notesSlide" Target="../notesSlides/notesSlide22.xml"/><Relationship Id="rId1" Type="http://purl.oclc.org/ooxml/officeDocument/relationships/slideLayout" Target="../slideLayouts/slideLayout7.xml"/><Relationship Id="rId4" Type="http://purl.oclc.org/ooxml/officeDocument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3.xml"/><Relationship Id="rId1" Type="http://purl.oclc.org/ooxml/officeDocument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purl.oclc.org/ooxml/officeDocument/relationships/oleObject" Target="../embeddings/oleObject9.bin"/><Relationship Id="rId2" Type="http://purl.oclc.org/ooxml/officeDocument/relationships/notesSlide" Target="../notesSlides/notesSlide24.xml"/><Relationship Id="rId1" Type="http://purl.oclc.org/ooxml/officeDocument/relationships/slideLayout" Target="../slideLayouts/slideLayout2.xml"/><Relationship Id="rId4" Type="http://purl.oclc.org/ooxml/officeDocument/relationships/image" Target="../media/image17.wmf"/></Relationships>
</file>

<file path=ppt/slides/_rels/slide37.xml.rels><?xml version="1.0" encoding="UTF-8" standalone="yes"?>
<Relationships xmlns="http://schemas.openxmlformats.org/package/2006/relationships"><Relationship Id="rId2" Type="http://purl.oclc.org/ooxml/officeDocument/relationships/image" Target="../media/image18.jpeg"/><Relationship Id="rId1" Type="http://purl.oclc.org/ooxml/officeDocument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0.bin"/><Relationship Id="rId2" Type="http://purl.oclc.org/ooxml/officeDocument/relationships/notesSlide" Target="../notesSlides/notesSlide25.xml"/><Relationship Id="rId1" Type="http://purl.oclc.org/ooxml/officeDocument/relationships/slideLayout" Target="../slideLayouts/slideLayout7.xml"/><Relationship Id="rId4" Type="http://purl.oclc.org/ooxml/officeDocument/relationships/image" Target="../media/image19.emf"/></Relationships>
</file>

<file path=ppt/slides/_rels/slide3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6.xml"/><Relationship Id="rId1" Type="http://purl.oclc.org/ooxml/officeDocument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purl.oclc.org/ooxml/officeDocument/relationships/audio" Target="../media/audio1.wav"/><Relationship Id="rId1" Type="http://purl.oclc.org/ooxml/officeDocument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7.xml"/><Relationship Id="rId1" Type="http://purl.oclc.org/ooxml/officeDocument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8.xml"/><Relationship Id="rId1" Type="http://purl.oclc.org/ooxml/officeDocument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9.xml"/><Relationship Id="rId1" Type="http://purl.oclc.org/ooxml/officeDocument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0.xml"/><Relationship Id="rId1" Type="http://purl.oclc.org/ooxml/officeDocument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purl.oclc.org/ooxml/officeDocument/relationships/image" Target="../media/image20.jpeg"/><Relationship Id="rId1" Type="http://purl.oclc.org/ooxml/officeDocument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purl.oclc.org/ooxml/officeDocument/relationships/image" Target="../media/image21.jpeg"/><Relationship Id="rId2" Type="http://purl.oclc.org/ooxml/officeDocument/relationships/notesSlide" Target="../notesSlides/notesSlide31.xml"/><Relationship Id="rId1" Type="http://purl.oclc.org/ooxml/officeDocument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purl.oclc.org/ooxml/officeDocument/relationships/image" Target="../media/image22.jpeg"/><Relationship Id="rId2" Type="http://purl.oclc.org/ooxml/officeDocument/relationships/notesSlide" Target="../notesSlides/notesSlide32.xml"/><Relationship Id="rId1" Type="http://purl.oclc.org/ooxml/officeDocument/relationships/slideLayout" Target="../slideLayouts/slideLayout2.xml"/><Relationship Id="rId5" Type="http://purl.oclc.org/ooxml/officeDocument/relationships/image" Target="../media/image24.jpeg"/><Relationship Id="rId4" Type="http://purl.oclc.org/ooxml/officeDocument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purl.oclc.org/ooxml/officeDocument/relationships/image" Target="../media/image25.jpeg"/><Relationship Id="rId2" Type="http://purl.oclc.org/ooxml/officeDocument/relationships/notesSlide" Target="../notesSlides/notesSlide33.xml"/><Relationship Id="rId1" Type="http://purl.oclc.org/ooxml/officeDocument/relationships/slideLayout" Target="../slideLayouts/slideLayout2.xml"/><Relationship Id="rId5" Type="http://purl.oclc.org/ooxml/officeDocument/relationships/image" Target="../media/image27.jpeg"/><Relationship Id="rId4" Type="http://purl.oclc.org/ooxml/officeDocument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4.xml"/><Relationship Id="rId1" Type="http://purl.oclc.org/ooxml/officeDocument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1.xml"/><Relationship Id="rId1" Type="http://purl.oclc.org/ooxml/officeDocument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purl.oclc.org/ooxml/officeDocument/relationships/image" Target="../media/image28.jpeg"/><Relationship Id="rId1" Type="http://purl.oclc.org/ooxml/officeDocument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5.xml"/><Relationship Id="rId1" Type="http://purl.oclc.org/ooxml/officeDocument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purl.oclc.org/ooxml/officeDocument/relationships/diagramData" Target="../diagrams/data10.xml"/><Relationship Id="rId7" Type="http://schemas.microsoft.com/office/2007/relationships/diagramDrawing" Target="../diagrams/drawing10.xml"/><Relationship Id="rId2" Type="http://purl.oclc.org/ooxml/officeDocument/relationships/notesSlide" Target="../notesSlides/notesSlide36.xml"/><Relationship Id="rId1" Type="http://purl.oclc.org/ooxml/officeDocument/relationships/slideLayout" Target="../slideLayouts/slideLayout2.xml"/><Relationship Id="rId6" Type="http://purl.oclc.org/ooxml/officeDocument/relationships/diagramColors" Target="../diagrams/colors10.xml"/><Relationship Id="rId5" Type="http://purl.oclc.org/ooxml/officeDocument/relationships/diagramQuickStyle" Target="../diagrams/quickStyle10.xml"/><Relationship Id="rId4" Type="http://purl.oclc.org/ooxml/officeDocument/relationships/diagramLayout" Target="../diagrams/layout10.xml"/></Relationships>
</file>

<file path=ppt/slides/_rels/slide53.xml.rels><?xml version="1.0" encoding="UTF-8" standalone="yes"?>
<Relationships xmlns="http://schemas.openxmlformats.org/package/2006/relationships"><Relationship Id="rId2" Type="http://purl.oclc.org/ooxml/officeDocument/relationships/image" Target="../media/image29.jpeg"/><Relationship Id="rId1" Type="http://purl.oclc.org/ooxml/officeDocument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7.xml"/><Relationship Id="rId1" Type="http://purl.oclc.org/ooxml/officeDocument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purl.oclc.org/ooxml/officeDocument/relationships/image" Target="../media/image8.png"/><Relationship Id="rId2" Type="http://purl.oclc.org/ooxml/officeDocument/relationships/notesSlide" Target="../notesSlides/notesSlide38.xml"/><Relationship Id="rId1" Type="http://purl.oclc.org/ooxml/officeDocument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39.xml"/><Relationship Id="rId1" Type="http://purl.oclc.org/ooxml/officeDocument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purl.oclc.org/ooxml/officeDocument/relationships/diagramLayout" Target="../diagrams/layout11.xml"/><Relationship Id="rId2" Type="http://purl.oclc.org/ooxml/officeDocument/relationships/diagramData" Target="../diagrams/data11.xml"/><Relationship Id="rId1" Type="http://purl.oclc.org/ooxml/officeDocument/relationships/slideLayout" Target="../slideLayouts/slideLayout2.xml"/><Relationship Id="rId6" Type="http://schemas.microsoft.com/office/2007/relationships/diagramDrawing" Target="../diagrams/drawing11.xml"/><Relationship Id="rId5" Type="http://purl.oclc.org/ooxml/officeDocument/relationships/diagramColors" Target="../diagrams/colors11.xml"/><Relationship Id="rId4" Type="http://purl.oclc.org/ooxml/officeDocument/relationships/diagramQuickStyle" Target="../diagrams/quickStyle11.xml"/></Relationships>
</file>

<file path=ppt/slides/_rels/slide5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0.xml"/><Relationship Id="rId1" Type="http://purl.oclc.org/ooxml/officeDocument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1.bin"/><Relationship Id="rId2" Type="http://purl.oclc.org/ooxml/officeDocument/relationships/notesSlide" Target="../notesSlides/notesSlide41.xml"/><Relationship Id="rId1" Type="http://purl.oclc.org/ooxml/officeDocument/relationships/slideLayout" Target="../slideLayouts/slideLayout12.xml"/><Relationship Id="rId4" Type="http://purl.oclc.org/ooxml/officeDocument/relationships/image" Target="../media/image30.png"/></Relationships>
</file>

<file path=ppt/slides/_rels/slide63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2.xml"/><Relationship Id="rId1" Type="http://purl.oclc.org/ooxml/officeDocument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43.xml"/><Relationship Id="rId1" Type="http://purl.oclc.org/ooxml/officeDocument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purl.oclc.org/ooxml/officeDocument/relationships/image" Target="../media/image22.jpeg"/><Relationship Id="rId2" Type="http://purl.oclc.org/ooxml/officeDocument/relationships/notesSlide" Target="../notesSlides/notesSlide44.xml"/><Relationship Id="rId1" Type="http://purl.oclc.org/ooxml/officeDocument/relationships/slideLayout" Target="../slideLayouts/slideLayout2.xml"/><Relationship Id="rId6" Type="http://purl.oclc.org/ooxml/officeDocument/relationships/image" Target="../media/image24.jpeg"/><Relationship Id="rId5" Type="http://purl.oclc.org/ooxml/officeDocument/relationships/image" Target="../media/image23.png"/><Relationship Id="rId4" Type="http://purl.oclc.org/ooxml/officeDocument/relationships/hyperlink" Target="http://www.ngofutures.com/" TargetMode="External"/></Relationships>
</file>

<file path=ppt/slides/_rels/slide66.xml.rels><?xml version="1.0" encoding="UTF-8" standalone="yes"?>
<Relationships xmlns="http://schemas.openxmlformats.org/package/2006/relationships"><Relationship Id="rId3" Type="http://purl.oclc.org/ooxml/officeDocument/relationships/image" Target="../media/image32.jpeg"/><Relationship Id="rId2" Type="http://purl.oclc.org/ooxml/officeDocument/relationships/image" Target="../media/image31.jpeg"/><Relationship Id="rId1" Type="http://purl.oclc.org/ooxml/officeDocument/relationships/slideLayout" Target="../slideLayouts/slideLayout7.xml"/><Relationship Id="rId4" Type="http://purl.oclc.org/ooxml/officeDocument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2" Type="http://purl.oclc.org/ooxml/officeDocument/relationships/notesSlide" Target="../notesSlides/notesSlide2.xml"/><Relationship Id="rId1" Type="http://purl.oclc.org/ooxml/officeDocument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purl.oclc.org/ooxml/officeDocument/relationships/oleObject" Target="../embeddings/oleObject1.bin"/><Relationship Id="rId2" Type="http://purl.oclc.org/ooxml/officeDocument/relationships/notesSlide" Target="../notesSlides/notesSlide3.xml"/><Relationship Id="rId1" Type="http://purl.oclc.org/ooxml/officeDocument/relationships/slideLayout" Target="../slideLayouts/slideLayout7.xml"/><Relationship Id="rId6" Type="http://purl.oclc.org/ooxml/officeDocument/relationships/image" Target="../media/image5.wmf"/><Relationship Id="rId5" Type="http://purl.oclc.org/ooxml/officeDocument/relationships/oleObject" Target="../embeddings/oleObject2.bin"/><Relationship Id="rId4" Type="http://purl.oclc.org/ooxml/officeDocument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purl.oclc.org/ooxml/officeDocument/relationships/oleObject" Target="../embeddings/oleObject3.bin"/><Relationship Id="rId7" Type="http://purl.oclc.org/ooxml/officeDocument/relationships/image" Target="../media/image8.png"/><Relationship Id="rId2" Type="http://purl.oclc.org/ooxml/officeDocument/relationships/notesSlide" Target="../notesSlides/notesSlide4.xml"/><Relationship Id="rId1" Type="http://purl.oclc.org/ooxml/officeDocument/relationships/slideLayout" Target="../slideLayouts/slideLayout2.xml"/><Relationship Id="rId6" Type="http://purl.oclc.org/ooxml/officeDocument/relationships/image" Target="../media/image7.emf"/><Relationship Id="rId5" Type="http://purl.oclc.org/ooxml/officeDocument/relationships/oleObject" Target="../embeddings/oleObject4.bin"/><Relationship Id="rId4" Type="http://purl.oclc.org/ooxml/officeDocument/relationships/image" Target="../media/image6.emf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6">
            <a:extLst>
              <a:ext uri="{FF2B5EF4-FFF2-40B4-BE49-F238E27FC236}">
                <a16:creationId xmlns:a16="http://schemas.microsoft.com/office/drawing/2014/main" id="{BF58F02A-3EA1-429E-C47C-6A9165646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133600"/>
            <a:ext cx="8763000" cy="3810000"/>
          </a:xfrm>
        </p:spPr>
        <p:txBody>
          <a:bodyPr/>
          <a:lstStyle/>
          <a:p>
            <a:pPr fontAlgn="t">
              <a:defRPr/>
            </a:pPr>
            <a:r>
              <a:rPr lang="en-US" altLang="en-US" sz="2800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14th International Fundraising Conference</a:t>
            </a:r>
          </a:p>
          <a:p>
            <a:pPr fontAlgn="t">
              <a:defRPr/>
            </a:pPr>
            <a:endParaRPr lang="en-US" altLang="en-US" sz="1000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fontAlgn="t">
              <a:defRPr/>
            </a:pPr>
            <a:r>
              <a:rPr lang="en-US" altLang="en-US" sz="2800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Polish Fundraising Association</a:t>
            </a:r>
          </a:p>
          <a:p>
            <a:pPr fontAlgn="t"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“Essential Strategic Responsibilities of the Fundraiser”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Ken Phillips in Warsaw</a:t>
            </a: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endParaRPr lang="en-US" altLang="en-US" b="1" dirty="0">
              <a:solidFill>
                <a:schemeClr val="accent1">
                  <a:lumMod val="75%"/>
                </a:schemeClr>
              </a:solidFill>
              <a:latin typeface="Tahoma" panose="020B0604030504040204" pitchFamily="34" charset="0"/>
            </a:endParaRPr>
          </a:p>
          <a:p>
            <a:pPr eaLnBrk="1" fontAlgn="t" hangingPunct="1">
              <a:lnSpc>
                <a:spcPct val="100%"/>
              </a:lnSpc>
              <a:spcBef>
                <a:spcPct val="0%"/>
              </a:spcBef>
              <a:defRPr/>
            </a:pPr>
            <a:r>
              <a:rPr lang="en-US" altLang="en-US" b="1" dirty="0">
                <a:solidFill>
                  <a:schemeClr val="accent1">
                    <a:lumMod val="75%"/>
                  </a:schemeClr>
                </a:solidFill>
                <a:latin typeface="Tahoma" panose="020B0604030504040204" pitchFamily="34" charset="0"/>
              </a:rPr>
              <a:t>17 November 2022</a:t>
            </a:r>
            <a:endParaRPr lang="en-US" altLang="en-US" dirty="0">
              <a:solidFill>
                <a:schemeClr val="accent1">
                  <a:lumMod val="75%"/>
                </a:schemeClr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CDF8D9-3778-48F5-811C-0DE0E899270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EED1846-0408-0D48-CFB7-83D0CC8C1F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E3A658F6-5148-4F4F-86DF-A59DA8F78CA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142CEB-86EA-970B-0A02-AF5287FA4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381000"/>
            <a:ext cx="7519988" cy="1355725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1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Number Placeholder 3">
            <a:extLst>
              <a:ext uri="{FF2B5EF4-FFF2-40B4-BE49-F238E27FC236}">
                <a16:creationId xmlns:a16="http://schemas.microsoft.com/office/drawing/2014/main" id="{5D52C6AF-148D-84D9-7C5A-911A748E191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auto"/>
        <p:txBody>
          <a:bodyPr rtlCol="0"/>
          <a:lstStyle>
            <a:lvl1pPr>
              <a:lnSpc>
                <a:spcPct val="90%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585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685817" indent="-263776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2215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055103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477145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99186" indent="-211021">
              <a:lnSpc>
                <a:spcPct val="90%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321227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69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165310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587351" indent="-211021" eaLnBrk="0" fontAlgn="base" hangingPunct="0">
              <a:lnSpc>
                <a:spcPct val="90%"/>
              </a:lnSpc>
              <a:spcBef>
                <a:spcPts val="462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kumimoji="0" lang="en-US" altLang="en-US" sz="1108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3" name="Footer Placeholder 4">
            <a:extLst>
              <a:ext uri="{FF2B5EF4-FFF2-40B4-BE49-F238E27FC236}">
                <a16:creationId xmlns:a16="http://schemas.microsoft.com/office/drawing/2014/main" id="{0BF90824-0670-CE06-FB3D-0B84DA550460}"/>
              </a:ext>
            </a:extLst>
          </p:cNvPr>
          <p:cNvSpPr txBox="1">
            <a:spLocks/>
          </p:cNvSpPr>
          <p:nvPr/>
        </p:nvSpPr>
        <p:spPr bwMode="auto">
          <a:xfrm>
            <a:off x="3287713" y="6369050"/>
            <a:ext cx="2849562" cy="3365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kumimoji="0" lang="en-US" altLang="en-US" sz="1108" dirty="0">
                <a:solidFill>
                  <a:srgbClr val="898989"/>
                </a:solidFill>
                <a:latin typeface="Times New Roman" panose="02020603050405020304" pitchFamily="18" charset="0"/>
              </a:rPr>
              <a:t>© </a:t>
            </a:r>
            <a:r>
              <a:rPr lang="en-US" altLang="es-MX" sz="1108" dirty="0"/>
              <a:t>NGO Futures LLC 2021</a:t>
            </a:r>
            <a:endParaRPr kumimoji="0" lang="en-US" altLang="en-US" sz="1108" dirty="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5DDE82-D435-8387-57B3-736E6E4772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.689%" t="19.923%" r="13.025%" b="3.427%"/>
          <a:stretch/>
        </p:blipFill>
        <p:spPr>
          <a:xfrm>
            <a:off x="2133600" y="152400"/>
            <a:ext cx="4876800" cy="6210300"/>
          </a:xfrm>
          <a:prstGeom prst="rect">
            <a:avLst/>
          </a:prstGeom>
          <a:ln w="19050"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1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>
            <a:extLst>
              <a:ext uri="{FF2B5EF4-FFF2-40B4-BE49-F238E27FC236}">
                <a16:creationId xmlns:a16="http://schemas.microsoft.com/office/drawing/2014/main" id="{AC3CF95B-DF03-669D-9B92-2BF716DF7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066800"/>
            <a:ext cx="8891587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7411" name="TextBox 6">
            <a:extLst>
              <a:ext uri="{FF2B5EF4-FFF2-40B4-BE49-F238E27FC236}">
                <a16:creationId xmlns:a16="http://schemas.microsoft.com/office/drawing/2014/main" id="{C91E9889-3344-87C9-0D47-93FDD40E4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76200"/>
            <a:ext cx="8932862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Challenge to NGOs to Step Up</a:t>
            </a:r>
          </a:p>
        </p:txBody>
      </p:sp>
    </p:spTree>
  </p:cSld>
  <p:clrMapOvr>
    <a:masterClrMapping/>
  </p:clrMapOvr>
  <p:transition spd="med">
    <p:wipe/>
  </p:transition>
</p:sld>
</file>

<file path=ppt/slides/slide1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3691FDC6-9803-107C-1E44-5B301AF80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685800"/>
            <a:ext cx="69342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NGO Business Model   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700" b="1" dirty="0">
                <a:solidFill>
                  <a:srgbClr val="0033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CONNECTS DONORS &amp; BENEFICIARIES</a:t>
            </a:r>
            <a:endParaRPr lang="en-GB" altLang="en-US" sz="2700" dirty="0">
              <a:solidFill>
                <a:srgbClr val="0033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Vision + Mission + Values + Results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 + Administration + Fundraising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Strategy + Plans + Activities + Evaluation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9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Culture + Trustworthiness + Learning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:a16="http://schemas.microsoft.com/office/drawing/2014/main" id="{5936DE55-3792-E55E-1CB6-47F72A021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0238" y="685800"/>
            <a:ext cx="741362" cy="4676775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2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SOCIETY</a:t>
            </a:r>
            <a:endParaRPr lang="en-US" altLang="en-US" sz="42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796" name="Text Box 2">
            <a:extLst>
              <a:ext uri="{FF2B5EF4-FFF2-40B4-BE49-F238E27FC236}">
                <a16:creationId xmlns:a16="http://schemas.microsoft.com/office/drawing/2014/main" id="{59165CA8-1ECC-CFB8-B8B8-236C78915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85800"/>
            <a:ext cx="914400" cy="4684713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%"/>
            <a:headEnd/>
            <a:tailEnd/>
          </a:ln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spcAft>
                <a:spcPts val="1000"/>
              </a:spcAft>
              <a:buFontTx/>
              <a:buNone/>
            </a:pPr>
            <a:r>
              <a:rPr lang="en-US" altLang="en-US" sz="4800" b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DONORS</a:t>
            </a:r>
            <a:endParaRPr lang="en-US" altLang="en-US" sz="480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Bent Arrow 9">
            <a:extLst>
              <a:ext uri="{FF2B5EF4-FFF2-40B4-BE49-F238E27FC236}">
                <a16:creationId xmlns:a16="http://schemas.microsoft.com/office/drawing/2014/main" id="{26F00E64-36AB-8325-9EF9-B7F1BB84BAD9}"/>
              </a:ext>
            </a:extLst>
          </p:cNvPr>
          <p:cNvSpPr/>
          <p:nvPr/>
        </p:nvSpPr>
        <p:spPr>
          <a:xfrm rot="16200000">
            <a:off x="2837656" y="2877344"/>
            <a:ext cx="725488" cy="5181600"/>
          </a:xfrm>
          <a:prstGeom prst="bentArrow">
            <a:avLst/>
          </a:prstGeom>
          <a:solidFill>
            <a:srgbClr val="003399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Bent Arrow 15">
            <a:extLst>
              <a:ext uri="{FF2B5EF4-FFF2-40B4-BE49-F238E27FC236}">
                <a16:creationId xmlns:a16="http://schemas.microsoft.com/office/drawing/2014/main" id="{76527979-AF0B-AF3A-45ED-A3EF3B479186}"/>
              </a:ext>
            </a:extLst>
          </p:cNvPr>
          <p:cNvSpPr/>
          <p:nvPr/>
        </p:nvSpPr>
        <p:spPr>
          <a:xfrm rot="16200000" flipV="1">
            <a:off x="6914356" y="3982244"/>
            <a:ext cx="725488" cy="2971800"/>
          </a:xfrm>
          <a:prstGeom prst="bentArrow">
            <a:avLst>
              <a:gd name="adj1" fmla="val 25000"/>
              <a:gd name="adj2" fmla="val 25000"/>
              <a:gd name="adj3" fmla="val 26361"/>
              <a:gd name="adj4" fmla="val 43750"/>
            </a:avLst>
          </a:prstGeom>
          <a:solidFill>
            <a:srgbClr val="003399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799" name="Footer Placeholder 3">
            <a:extLst>
              <a:ext uri="{FF2B5EF4-FFF2-40B4-BE49-F238E27FC236}">
                <a16:creationId xmlns:a16="http://schemas.microsoft.com/office/drawing/2014/main" id="{7E966543-A122-266D-457C-E66BF73D1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0BE9C4A5-2396-7FF7-3CD9-834942BB76A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-76200"/>
          <a:ext cx="9123947" cy="68580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34819" name="Rectangle 9">
            <a:extLst>
              <a:ext uri="{FF2B5EF4-FFF2-40B4-BE49-F238E27FC236}">
                <a16:creationId xmlns:a16="http://schemas.microsoft.com/office/drawing/2014/main" id="{5F04D0F6-BABB-EC89-A9CC-D95EF05F5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905000"/>
            <a:ext cx="34290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Six Key Attributes for NGOs</a:t>
            </a:r>
          </a:p>
        </p:txBody>
      </p:sp>
      <p:sp>
        <p:nvSpPr>
          <p:cNvPr id="34820" name="TextBox 1">
            <a:extLst>
              <a:ext uri="{FF2B5EF4-FFF2-40B4-BE49-F238E27FC236}">
                <a16:creationId xmlns:a16="http://schemas.microsoft.com/office/drawing/2014/main" id="{2BC2E6E2-487F-4DB5-4A04-85E6A9B4E6D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#1</a:t>
            </a:r>
          </a:p>
        </p:txBody>
      </p:sp>
      <p:sp>
        <p:nvSpPr>
          <p:cNvPr id="34821" name="Footer Placeholder 3">
            <a:extLst>
              <a:ext uri="{FF2B5EF4-FFF2-40B4-BE49-F238E27FC236}">
                <a16:creationId xmlns:a16="http://schemas.microsoft.com/office/drawing/2014/main" id="{426908F7-3529-EE7D-521C-D95C74CEE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762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AE5F81B-6644-098D-29F7-185E748752A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020" y="152400"/>
          <a:ext cx="9135979" cy="66294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36867" name="Rectangle 9">
            <a:extLst>
              <a:ext uri="{FF2B5EF4-FFF2-40B4-BE49-F238E27FC236}">
                <a16:creationId xmlns:a16="http://schemas.microsoft.com/office/drawing/2014/main" id="{4127DE29-5145-ECE7-2944-69216A10D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0" y="2062163"/>
            <a:ext cx="30861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Five Essentials for NGOs</a:t>
            </a:r>
          </a:p>
        </p:txBody>
      </p:sp>
      <p:sp>
        <p:nvSpPr>
          <p:cNvPr id="36868" name="TextBox 3">
            <a:extLst>
              <a:ext uri="{FF2B5EF4-FFF2-40B4-BE49-F238E27FC236}">
                <a16:creationId xmlns:a16="http://schemas.microsoft.com/office/drawing/2014/main" id="{4F77665B-0DE6-B8CD-DB20-717D13D0BB2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#2</a:t>
            </a:r>
          </a:p>
        </p:txBody>
      </p:sp>
      <p:sp>
        <p:nvSpPr>
          <p:cNvPr id="36869" name="Footer Placeholder 3">
            <a:extLst>
              <a:ext uri="{FF2B5EF4-FFF2-40B4-BE49-F238E27FC236}">
                <a16:creationId xmlns:a16="http://schemas.microsoft.com/office/drawing/2014/main" id="{B6F7445C-C094-4A77-5B72-CBF334598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E133D9C-695E-81AA-8211-44E4DA22F40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20E9F28-8357-CC33-D5D8-D569CFCCE1EA}"/>
              </a:ext>
            </a:extLst>
          </p:cNvPr>
          <p:cNvSpPr/>
          <p:nvPr/>
        </p:nvSpPr>
        <p:spPr>
          <a:xfrm>
            <a:off x="3429000" y="1985963"/>
            <a:ext cx="2328863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The Donor Cycle</a:t>
            </a:r>
          </a:p>
        </p:txBody>
      </p:sp>
      <p:sp>
        <p:nvSpPr>
          <p:cNvPr id="38916" name="TextBox 3">
            <a:extLst>
              <a:ext uri="{FF2B5EF4-FFF2-40B4-BE49-F238E27FC236}">
                <a16:creationId xmlns:a16="http://schemas.microsoft.com/office/drawing/2014/main" id="{D784EF84-8C82-8631-734E-A915665951B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#3</a:t>
            </a:r>
          </a:p>
        </p:txBody>
      </p:sp>
      <p:sp>
        <p:nvSpPr>
          <p:cNvPr id="38917" name="Footer Placeholder 3">
            <a:extLst>
              <a:ext uri="{FF2B5EF4-FFF2-40B4-BE49-F238E27FC236}">
                <a16:creationId xmlns:a16="http://schemas.microsoft.com/office/drawing/2014/main" id="{4F9B540A-8422-489A-3069-2D707140F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070B4805-70D6-D921-90ED-D5D44C55A3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0200" y="144463"/>
            <a:ext cx="6096000" cy="769937"/>
          </a:xfrm>
        </p:spPr>
        <p:txBody>
          <a:bodyPr lIns="92075" tIns="46038" rIns="92075" bIns="46038" anchor="b"/>
          <a:lstStyle/>
          <a:p>
            <a:pPr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 Giving Pyramid </a:t>
            </a:r>
          </a:p>
        </p:txBody>
      </p:sp>
      <p:sp>
        <p:nvSpPr>
          <p:cNvPr id="20486" name="Rectangle 3">
            <a:extLst>
              <a:ext uri="{FF2B5EF4-FFF2-40B4-BE49-F238E27FC236}">
                <a16:creationId xmlns:a16="http://schemas.microsoft.com/office/drawing/2014/main" id="{A8A79CAA-1718-1A06-2521-688A6AF60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66800"/>
            <a:ext cx="8763000" cy="4800600"/>
          </a:xfrm>
        </p:spPr>
        <p:txBody>
          <a:bodyPr lIns="92075" tIns="46038" rIns="92075" bIns="46038"/>
          <a:lstStyle/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Develop relationships with donors over time</a:t>
            </a: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Seek donations at all levels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A few really big gifts</a:t>
            </a:r>
            <a:endParaRPr lang="en-GB" altLang="en-US" sz="2800">
              <a:solidFill>
                <a:srgbClr val="D7BC57"/>
              </a:solidFill>
            </a:endParaRP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Many major donors  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Lots of small gifts </a:t>
            </a:r>
            <a:endParaRPr lang="en-GB" altLang="en-US" sz="2800">
              <a:solidFill>
                <a:srgbClr val="9933FF"/>
              </a:solidFill>
            </a:endParaRPr>
          </a:p>
          <a:p>
            <a:pPr marL="514350" indent="-514350" eaLnBrk="1" hangingPunct="1">
              <a:buFont typeface="Arial Black" panose="020B0A04020102020204" pitchFamily="34" charset="0"/>
              <a:buAutoNum type="arabicPeriod"/>
            </a:pPr>
            <a:r>
              <a:rPr lang="en-GB" altLang="en-US" b="1">
                <a:solidFill>
                  <a:srgbClr val="0070C0"/>
                </a:solidFill>
              </a:rPr>
              <a:t>Move donors up to higher giving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Larger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Regular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Monthly donations</a:t>
            </a:r>
          </a:p>
          <a:p>
            <a:pPr marL="914400" lvl="1" indent="-514350" eaLnBrk="1" hangingPunct="1">
              <a:buFont typeface="Wingdings" panose="05000000000000000000" pitchFamily="2" charset="2"/>
              <a:buChar char="Ø"/>
            </a:pPr>
            <a:r>
              <a:rPr lang="en-GB" altLang="en-US" sz="2800"/>
              <a:t>New donation options</a:t>
            </a:r>
          </a:p>
        </p:txBody>
      </p:sp>
      <p:sp>
        <p:nvSpPr>
          <p:cNvPr id="39940" name="Text Box 5">
            <a:extLst>
              <a:ext uri="{FF2B5EF4-FFF2-40B4-BE49-F238E27FC236}">
                <a16:creationId xmlns:a16="http://schemas.microsoft.com/office/drawing/2014/main" id="{AD71B924-21BC-6897-D539-6C5165ECD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867400"/>
            <a:ext cx="45720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%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50%"/>
              </a:spcBef>
              <a:buFont typeface="Arial" panose="020B0604020202020204" pitchFamily="34" charset="0"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How Recent? How Frequent? How Much?</a:t>
            </a:r>
          </a:p>
        </p:txBody>
      </p:sp>
      <p:graphicFrame>
        <p:nvGraphicFramePr>
          <p:cNvPr id="39941" name="Object 4">
            <a:extLst>
              <a:ext uri="{FF2B5EF4-FFF2-40B4-BE49-F238E27FC236}">
                <a16:creationId xmlns:a16="http://schemas.microsoft.com/office/drawing/2014/main" id="{B5DE06B2-0576-B590-7CBD-09E82FD35CAD}"/>
              </a:ext>
            </a:extLst>
          </p:cNvPr>
          <p:cNvGraphicFramePr>
            <a:graphicFrameLocks/>
          </p:cNvGraphicFramePr>
          <p:nvPr/>
        </p:nvGraphicFramePr>
        <p:xfrm>
          <a:off x="5257800" y="1676400"/>
          <a:ext cx="3868738" cy="45910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Art" r:id="rId3" imgW="3660133" imgH="2924307" progId="MS_ClipArt_Gallery.2">
                  <p:embed/>
                </p:oleObj>
              </mc:Choice>
              <mc:Fallback>
                <p:oleObj name="ClipArt" r:id="rId3" imgW="3660133" imgH="2924307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676400"/>
                        <a:ext cx="3868738" cy="459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TextBox 9">
            <a:extLst>
              <a:ext uri="{FF2B5EF4-FFF2-40B4-BE49-F238E27FC236}">
                <a16:creationId xmlns:a16="http://schemas.microsoft.com/office/drawing/2014/main" id="{AF9215F1-A1F6-0C83-3FD0-F568AF198D2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2400" y="76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#4</a:t>
            </a:r>
          </a:p>
        </p:txBody>
      </p:sp>
      <p:sp>
        <p:nvSpPr>
          <p:cNvPr id="39943" name="Footer Placeholder 3">
            <a:extLst>
              <a:ext uri="{FF2B5EF4-FFF2-40B4-BE49-F238E27FC236}">
                <a16:creationId xmlns:a16="http://schemas.microsoft.com/office/drawing/2014/main" id="{A48F1670-C852-3306-423C-9CF83F447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166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fltVal val="0"/>
                                          </p:val>
                                        </p:tav>
                                        <p:tav tm="100%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9411DB4-1286-9217-9E27-BA372A61DAC5}"/>
              </a:ext>
            </a:extLst>
          </p:cNvPr>
          <p:cNvSpPr/>
          <p:nvPr/>
        </p:nvSpPr>
        <p:spPr>
          <a:xfrm>
            <a:off x="0" y="341313"/>
            <a:ext cx="9144000" cy="6313487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534"/>
          </a:p>
        </p:txBody>
      </p:sp>
      <p:sp>
        <p:nvSpPr>
          <p:cNvPr id="16387" name="TextBox 6">
            <a:extLst>
              <a:ext uri="{FF2B5EF4-FFF2-40B4-BE49-F238E27FC236}">
                <a16:creationId xmlns:a16="http://schemas.microsoft.com/office/drawing/2014/main" id="{9BC3D27B-41E1-78A7-C8A7-29A468CA9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181100"/>
            <a:ext cx="276225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>
                <a:solidFill>
                  <a:srgbClr val="00B050"/>
                </a:solidFill>
                <a:latin typeface="+mn-lt"/>
              </a:rPr>
              <a:t>Ken’s Hierarchy of </a:t>
            </a:r>
            <a:r>
              <a:rPr lang="en-US" altLang="en-US" sz="2215" b="1" dirty="0">
                <a:solidFill>
                  <a:srgbClr val="00B050"/>
                </a:solidFill>
                <a:latin typeface="+mn-lt"/>
              </a:rPr>
              <a:t>Human Value based on caring and helping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1193" dirty="0">
                <a:latin typeface="Times New Roman" panose="02020603050405020304" pitchFamily="18" charset="0"/>
              </a:rPr>
              <a:t>(after Maslow)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681" dirty="0">
              <a:latin typeface="Times New Roman" panose="02020603050405020304" pitchFamily="18" charset="0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5" b="1" dirty="0">
                <a:latin typeface="+mn-lt"/>
              </a:rPr>
              <a:t>Based on all my years interacting with people, groups, organizations, governments, and companies, what are the real values for humanity? 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00" b="1" dirty="0">
              <a:latin typeface="+mn-lt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400" b="1" dirty="0">
                <a:latin typeface="+mn-lt"/>
              </a:rPr>
              <a:t>It is all about caring! Being civil-</a:t>
            </a:r>
            <a:r>
              <a:rPr lang="en-US" altLang="en-US" sz="2400" b="1" dirty="0" err="1">
                <a:latin typeface="+mn-lt"/>
              </a:rPr>
              <a:t>ized</a:t>
            </a:r>
            <a:r>
              <a:rPr lang="en-US" altLang="en-US" sz="2400" b="1" dirty="0">
                <a:latin typeface="+mn-lt"/>
              </a:rPr>
              <a:t>!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8EEB16A-39E4-D47F-27D3-B5BAFF6500BD}"/>
              </a:ext>
            </a:extLst>
          </p:cNvPr>
          <p:cNvSpPr/>
          <p:nvPr/>
        </p:nvSpPr>
        <p:spPr>
          <a:xfrm>
            <a:off x="371475" y="508000"/>
            <a:ext cx="5815013" cy="5842000"/>
          </a:xfrm>
          <a:prstGeom prst="triangle">
            <a:avLst>
              <a:gd name="adj" fmla="val 47246"/>
            </a:avLst>
          </a:prstGeom>
          <a:solidFill>
            <a:schemeClr val="bg1"/>
          </a:solidFill>
          <a:ln w="57150" cap="flat">
            <a:solidFill>
              <a:schemeClr val="bg1">
                <a:lumMod val="50%"/>
              </a:schemeClr>
            </a:solidFill>
            <a:prstDash val="solid"/>
            <a:bevel/>
          </a:ln>
          <a:effectLst/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534">
              <a:solidFill>
                <a:schemeClr val="tx1"/>
              </a:solidFill>
            </a:endParaRPr>
          </a:p>
        </p:txBody>
      </p:sp>
      <p:sp>
        <p:nvSpPr>
          <p:cNvPr id="16389" name="TextBox 9">
            <a:extLst>
              <a:ext uri="{FF2B5EF4-FFF2-40B4-BE49-F238E27FC236}">
                <a16:creationId xmlns:a16="http://schemas.microsoft.com/office/drawing/2014/main" id="{BA7A7294-3332-3D04-B3D3-CAE1C69B8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1558925"/>
            <a:ext cx="1846262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2200" b="1" dirty="0">
                <a:solidFill>
                  <a:srgbClr val="00B050"/>
                </a:solidFill>
                <a:latin typeface="+mn-lt"/>
              </a:rPr>
              <a:t>Helping others make  a better world</a:t>
            </a:r>
          </a:p>
        </p:txBody>
      </p:sp>
      <p:sp>
        <p:nvSpPr>
          <p:cNvPr id="16390" name="TextBox 7">
            <a:extLst>
              <a:ext uri="{FF2B5EF4-FFF2-40B4-BE49-F238E27FC236}">
                <a16:creationId xmlns:a16="http://schemas.microsoft.com/office/drawing/2014/main" id="{1E669A16-AA06-AFA8-D2BA-FCBDDE78A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806700"/>
            <a:ext cx="3003550" cy="1384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00B050"/>
                </a:solidFill>
                <a:latin typeface="+mn-lt"/>
              </a:rPr>
              <a:t>Caring for       others in need and for our planet</a:t>
            </a:r>
          </a:p>
        </p:txBody>
      </p:sp>
      <p:sp>
        <p:nvSpPr>
          <p:cNvPr id="16391" name="TextBox 6">
            <a:extLst>
              <a:ext uri="{FF2B5EF4-FFF2-40B4-BE49-F238E27FC236}">
                <a16:creationId xmlns:a16="http://schemas.microsoft.com/office/drawing/2014/main" id="{1C4080BF-99F6-37BC-9049-74F5ED10C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863" y="4341813"/>
            <a:ext cx="4146550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>
                <a:solidFill>
                  <a:schemeClr val="accent5"/>
                </a:solidFill>
                <a:latin typeface="+mn-lt"/>
              </a:rPr>
              <a:t>Caring for our family and those close to us</a:t>
            </a:r>
          </a:p>
        </p:txBody>
      </p:sp>
      <p:sp>
        <p:nvSpPr>
          <p:cNvPr id="16392" name="TextBox 7">
            <a:extLst>
              <a:ext uri="{FF2B5EF4-FFF2-40B4-BE49-F238E27FC236}">
                <a16:creationId xmlns:a16="http://schemas.microsoft.com/office/drawing/2014/main" id="{6B649663-8558-2DF7-19DD-5E163C9A3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088" y="5605463"/>
            <a:ext cx="4195762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3692" b="1" dirty="0">
                <a:solidFill>
                  <a:schemeClr val="accent5"/>
                </a:solidFill>
                <a:latin typeface="+mn-lt"/>
              </a:rPr>
              <a:t>Caring for ourselves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6CE05C-0F55-49AE-BF2A-82B601543E88}"/>
              </a:ext>
            </a:extLst>
          </p:cNvPr>
          <p:cNvCxnSpPr/>
          <p:nvPr/>
        </p:nvCxnSpPr>
        <p:spPr>
          <a:xfrm>
            <a:off x="2039938" y="2779713"/>
            <a:ext cx="2271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2F6476A-77AC-F118-5CE7-6B3EC4619CCB}"/>
              </a:ext>
            </a:extLst>
          </p:cNvPr>
          <p:cNvCxnSpPr/>
          <p:nvPr/>
        </p:nvCxnSpPr>
        <p:spPr>
          <a:xfrm>
            <a:off x="1325563" y="4208463"/>
            <a:ext cx="37655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6D80AF-8AA4-4A00-EF36-05C9CC33EAD1}"/>
              </a:ext>
            </a:extLst>
          </p:cNvPr>
          <p:cNvCxnSpPr/>
          <p:nvPr/>
        </p:nvCxnSpPr>
        <p:spPr>
          <a:xfrm>
            <a:off x="676275" y="5507038"/>
            <a:ext cx="50641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0068906-6217-E114-D4FE-E95026A425D1}"/>
              </a:ext>
            </a:extLst>
          </p:cNvPr>
          <p:cNvSpPr/>
          <p:nvPr/>
        </p:nvSpPr>
        <p:spPr>
          <a:xfrm>
            <a:off x="-152400" y="0"/>
            <a:ext cx="9372600" cy="877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tabLst>
                <a:tab pos="2771745" algn="l"/>
                <a:tab pos="2821796" algn="l"/>
              </a:tabLst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   </a:t>
            </a: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Hierarchy of Human Values</a:t>
            </a:r>
          </a:p>
        </p:txBody>
      </p:sp>
      <p:sp>
        <p:nvSpPr>
          <p:cNvPr id="41997" name="TextBox 1">
            <a:extLst>
              <a:ext uri="{FF2B5EF4-FFF2-40B4-BE49-F238E27FC236}">
                <a16:creationId xmlns:a16="http://schemas.microsoft.com/office/drawing/2014/main" id="{B0863F86-2D47-2C96-F249-94C84AA83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5" y="3070225"/>
            <a:ext cx="1236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Higher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Value</a:t>
            </a:r>
          </a:p>
        </p:txBody>
      </p:sp>
      <p:sp>
        <p:nvSpPr>
          <p:cNvPr id="41998" name="TextBox 14">
            <a:extLst>
              <a:ext uri="{FF2B5EF4-FFF2-40B4-BE49-F238E27FC236}">
                <a16:creationId xmlns:a16="http://schemas.microsoft.com/office/drawing/2014/main" id="{A474E763-48A5-CDA6-1E5D-DA1CA93E3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1600200"/>
            <a:ext cx="14176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Highest Value</a:t>
            </a:r>
          </a:p>
        </p:txBody>
      </p:sp>
      <p:sp>
        <p:nvSpPr>
          <p:cNvPr id="41999" name="TextBox 9">
            <a:extLst>
              <a:ext uri="{FF2B5EF4-FFF2-40B4-BE49-F238E27FC236}">
                <a16:creationId xmlns:a16="http://schemas.microsoft.com/office/drawing/2014/main" id="{158FF84B-2BAF-FD03-F4E0-50B069CC4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#5</a:t>
            </a:r>
          </a:p>
        </p:txBody>
      </p:sp>
      <p:sp>
        <p:nvSpPr>
          <p:cNvPr id="42000" name="Footer Placeholder 3">
            <a:extLst>
              <a:ext uri="{FF2B5EF4-FFF2-40B4-BE49-F238E27FC236}">
                <a16:creationId xmlns:a16="http://schemas.microsoft.com/office/drawing/2014/main" id="{EA153D7E-4ACF-0D66-840F-E466C9384E9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5690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B1274C77-764F-76E8-9FCA-A87E91EA5D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-65088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CCD9D943-88C4-ADE2-5F85-7BB817CAC266}"/>
              </a:ext>
            </a:extLst>
          </p:cNvPr>
          <p:cNvSpPr/>
          <p:nvPr/>
        </p:nvSpPr>
        <p:spPr>
          <a:xfrm>
            <a:off x="3276600" y="1600200"/>
            <a:ext cx="27432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Enable Dreams to Come True</a:t>
            </a:r>
          </a:p>
        </p:txBody>
      </p:sp>
      <p:sp>
        <p:nvSpPr>
          <p:cNvPr id="44036" name="TextBox 1">
            <a:extLst>
              <a:ext uri="{FF2B5EF4-FFF2-40B4-BE49-F238E27FC236}">
                <a16:creationId xmlns:a16="http://schemas.microsoft.com/office/drawing/2014/main" id="{059ACBD6-2C94-CAB8-E911-5BE2C83D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#6</a:t>
            </a:r>
          </a:p>
        </p:txBody>
      </p:sp>
      <p:sp>
        <p:nvSpPr>
          <p:cNvPr id="44037" name="Footer Placeholder 3">
            <a:extLst>
              <a:ext uri="{FF2B5EF4-FFF2-40B4-BE49-F238E27FC236}">
                <a16:creationId xmlns:a16="http://schemas.microsoft.com/office/drawing/2014/main" id="{034DFB06-8BA4-1BDA-B2A6-FAE5F54B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1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4469166-5642-7EC2-4094-BBB0BCD66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28575"/>
            <a:ext cx="6858000" cy="6572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D285BDB-29BD-D758-7ADF-2C022F24EA01}"/>
              </a:ext>
            </a:extLst>
          </p:cNvPr>
          <p:cNvGraphicFramePr/>
          <p:nvPr/>
        </p:nvGraphicFramePr>
        <p:xfrm>
          <a:off x="76200" y="762000"/>
          <a:ext cx="8991600" cy="61722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1DB2D02-1B89-7510-E45C-E4309D414853}"/>
              </a:ext>
            </a:extLst>
          </p:cNvPr>
          <p:cNvGraphicFramePr/>
          <p:nvPr/>
        </p:nvGraphicFramePr>
        <p:xfrm>
          <a:off x="2667000" y="1828800"/>
          <a:ext cx="3771900" cy="3276600"/>
        </p:xfrm>
        <a:graphic>
          <a:graphicData uri="http://purl.oclc.org/ooxml/drawingml/diagram">
            <dgm:relIds xmlns:dgm="http://purl.oclc.org/ooxml/drawingml/diagram" xmlns:r="http://purl.oclc.org/ooxml/officeDocument/relationships" r:dm="rId8" r:lo="rId9" r:qs="rId10" r:cs="rId11"/>
          </a:graphicData>
        </a:graphic>
      </p:graphicFrame>
      <p:sp>
        <p:nvSpPr>
          <p:cNvPr id="46085" name="TextBox 4">
            <a:extLst>
              <a:ext uri="{FF2B5EF4-FFF2-40B4-BE49-F238E27FC236}">
                <a16:creationId xmlns:a16="http://schemas.microsoft.com/office/drawing/2014/main" id="{AB10A349-542C-61DD-7402-897EBF3C2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-508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#7</a:t>
            </a:r>
          </a:p>
        </p:txBody>
      </p:sp>
      <p:sp>
        <p:nvSpPr>
          <p:cNvPr id="46086" name="Footer Placeholder 3">
            <a:extLst>
              <a:ext uri="{FF2B5EF4-FFF2-40B4-BE49-F238E27FC236}">
                <a16:creationId xmlns:a16="http://schemas.microsoft.com/office/drawing/2014/main" id="{52CD2D52-90A0-8639-2B9A-5A323D1DD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64166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</p:bldLst>
  </p:timing>
</p:sld>
</file>

<file path=ppt/slides/slide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CD756-5C4D-B84F-D5EF-A4D27423B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2250"/>
            <a:ext cx="7886700" cy="920750"/>
          </a:xfrm>
        </p:spPr>
        <p:txBody>
          <a:bodyPr/>
          <a:lstStyle/>
          <a:p>
            <a:pPr algn="ctr">
              <a:defRPr/>
            </a:pPr>
            <a: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  <a:t>My topics for This Session</a:t>
            </a:r>
            <a:br>
              <a:rPr lang="en-US" sz="5100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sz="2400" b="0" u="sng" dirty="0">
                <a:solidFill>
                  <a:schemeClr val="tx1"/>
                </a:solidFill>
              </a:rPr>
              <a:t>As I talk, please make your own list of priorities for your NGO</a:t>
            </a:r>
            <a:r>
              <a:rPr lang="en-US" sz="2400" b="0" dirty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461064C9-B77D-FA8D-6D59-CD318E860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676400"/>
            <a:ext cx="8496300" cy="5113338"/>
          </a:xfrm>
        </p:spPr>
        <p:txBody>
          <a:bodyPr/>
          <a:lstStyle/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 What is the problem?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How to make your organization attractive?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is a well-functioning NGO?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is a good strategic plan?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about values &amp; culture? Trust &amp; impact?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What are the fundraiser’s responsibilities? </a:t>
            </a:r>
          </a:p>
          <a:p>
            <a:pPr marL="438150" indent="-438150">
              <a:buFont typeface="Calibri Light" panose="020F0302020204030204" pitchFamily="34" charset="0"/>
              <a:buAutoNum type="arabicPeriod"/>
            </a:pPr>
            <a:r>
              <a:rPr lang="en-US" altLang="en-US" sz="3200"/>
              <a:t>Are you getting out of the office to network and support civil society?</a:t>
            </a: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AF2F0E98-172E-5D42-8433-D74110C661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C0F8468F-1B53-4B0F-8293-415E9DF9E06A}" type="slidenum">
              <a:rPr lang="en-GB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2</a:t>
            </a:fld>
            <a:endParaRPr lang="en-GB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/>
  </p:transition>
</p:sld>
</file>

<file path=ppt/slides/slide20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16FEC54-11B0-B7E3-95EE-2FF92B5F4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07963"/>
            <a:ext cx="9213850" cy="630237"/>
          </a:xfrm>
        </p:spPr>
        <p:txBody>
          <a:bodyPr rtlCol="0">
            <a:noAutofit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Responsibility and Accountability</a:t>
            </a:r>
          </a:p>
        </p:txBody>
      </p:sp>
      <p:sp>
        <p:nvSpPr>
          <p:cNvPr id="588803" name="Rectangle 3">
            <a:extLst>
              <a:ext uri="{FF2B5EF4-FFF2-40B4-BE49-F238E27FC236}">
                <a16:creationId xmlns:a16="http://schemas.microsoft.com/office/drawing/2014/main" id="{ACB08584-B897-14B4-03C1-F8A39123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47775"/>
            <a:ext cx="8083550" cy="4994275"/>
          </a:xfrm>
        </p:spPr>
        <p:txBody>
          <a:bodyPr>
            <a:normAutofit lnSpcReduction="10%"/>
          </a:bodyPr>
          <a:lstStyle/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2954" b="1" dirty="0"/>
              <a:t>An NGO and its board, staff, and volunteers must be both </a:t>
            </a:r>
            <a:r>
              <a:rPr lang="en-US" altLang="en-US" sz="2954" b="1" i="1" dirty="0"/>
              <a:t>responsible</a:t>
            </a:r>
            <a:r>
              <a:rPr lang="en-US" altLang="en-US" sz="2954" b="1" dirty="0"/>
              <a:t> and </a:t>
            </a:r>
            <a:r>
              <a:rPr lang="en-US" altLang="en-US" sz="2954" b="1" i="1" dirty="0"/>
              <a:t>accountable </a:t>
            </a:r>
            <a:r>
              <a:rPr lang="en-US" altLang="en-US" sz="2954" b="1" dirty="0"/>
              <a:t>to show you are worthy of trust and support!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endParaRPr lang="en-US" altLang="en-US" sz="1108" b="1" dirty="0"/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2954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Responsibility is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		Doing what you say you will do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Accountability is </a:t>
            </a:r>
          </a:p>
          <a:p>
            <a:pPr marL="0" lvl="3" indent="0">
              <a:buClr>
                <a:srgbClr val="FFFFFF"/>
              </a:buClr>
              <a:buSzPct val="65%"/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               	</a:t>
            </a:r>
            <a:r>
              <a:rPr lang="en-US" altLang="en-US" sz="3323" b="1" dirty="0">
                <a:solidFill>
                  <a:srgbClr val="FF0000"/>
                </a:solidFill>
              </a:rPr>
              <a:t>Reporting that you did it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ym typeface="Wingdings" panose="05000000000000000000" pitchFamily="2" charset="2"/>
              </a:rPr>
              <a:t> </a:t>
            </a:r>
            <a:r>
              <a:rPr lang="en-US" altLang="en-US" sz="3323" b="1" dirty="0"/>
              <a:t>Trustworthiness is </a:t>
            </a:r>
          </a:p>
          <a:p>
            <a:pPr marL="0" indent="0"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		Doing everything in a correct way</a:t>
            </a:r>
            <a:endParaRPr lang="en-US" altLang="en-US" sz="2954" b="1" dirty="0">
              <a:solidFill>
                <a:srgbClr val="FF0000"/>
              </a:solidFill>
            </a:endParaRPr>
          </a:p>
          <a:p>
            <a:pPr marL="0" lvl="3" indent="0">
              <a:buClr>
                <a:srgbClr val="FFFFFF"/>
              </a:buClr>
              <a:buSzPct val="65%"/>
              <a:buFont typeface="Arial" panose="020B0604020202020204" pitchFamily="34" charset="0"/>
              <a:buNone/>
              <a:defRPr/>
            </a:pPr>
            <a:endParaRPr lang="en-US" altLang="en-US" sz="2954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E42A8B-AD21-7D28-4EC6-BCD96D5D2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8850" y="6242050"/>
            <a:ext cx="2198688" cy="463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46BF38FD-70E5-856F-264D-382475853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3581400"/>
            <a:ext cx="7543800" cy="1752600"/>
          </a:xfrm>
          <a:prstGeom prst="rect">
            <a:avLst/>
          </a:prstGeom>
          <a:solidFill>
            <a:srgbClr val="CCCC00"/>
          </a:solidFill>
          <a:ln w="28575">
            <a:solidFill>
              <a:srgbClr val="FFC000"/>
            </a:solidFill>
            <a:miter lim="800%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4000" b="1" dirty="0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No money = No program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endParaRPr lang="en-US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4000" b="1" dirty="0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“Fundraising. It’s my job!”</a:t>
            </a:r>
            <a:endParaRPr lang="en-US" sz="4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181" name="Text Box 2">
            <a:extLst>
              <a:ext uri="{FF2B5EF4-FFF2-40B4-BE49-F238E27FC236}">
                <a16:creationId xmlns:a16="http://schemas.microsoft.com/office/drawing/2014/main" id="{9AA83384-B9F5-0266-C6F0-AEECAB5AF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300" y="685800"/>
            <a:ext cx="5257800" cy="1752600"/>
          </a:xfrm>
          <a:prstGeom prst="rect">
            <a:avLst/>
          </a:prstGeom>
          <a:solidFill>
            <a:srgbClr val="CCCC00"/>
          </a:solidFill>
          <a:ln w="28575">
            <a:solidFill>
              <a:srgbClr val="FFC000"/>
            </a:solidFill>
            <a:miter lim="800%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defPPr>
              <a:defRPr lang="en-GB"/>
            </a:defPPr>
            <a:lvl1pPr algn="ctr">
              <a:spcBef>
                <a:spcPts val="0"/>
              </a:spcBef>
              <a:spcAft>
                <a:spcPts val="1000"/>
              </a:spcAft>
              <a:defRPr sz="4000" b="1">
                <a:latin typeface="Viner Hand ITC" panose="03070502030502020203" pitchFamily="66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en-US" altLang="en-US" dirty="0"/>
              <a:t>“No fundraising?</a:t>
            </a:r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r>
              <a:rPr lang="en-US" altLang="en-US" dirty="0"/>
              <a:t>There goes my job.”</a:t>
            </a:r>
          </a:p>
        </p:txBody>
      </p:sp>
      <p:sp>
        <p:nvSpPr>
          <p:cNvPr id="50184" name="Footer Placeholder 3">
            <a:extLst>
              <a:ext uri="{FF2B5EF4-FFF2-40B4-BE49-F238E27FC236}">
                <a16:creationId xmlns:a16="http://schemas.microsoft.com/office/drawing/2014/main" id="{890E930E-68C1-27DB-263D-4078C82BF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>
            <a:extLst>
              <a:ext uri="{FF2B5EF4-FFF2-40B4-BE49-F238E27FC236}">
                <a16:creationId xmlns:a16="http://schemas.microsoft.com/office/drawing/2014/main" id="{2ECD12CE-B14E-C2EA-0797-C8D9B2429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.558%" t="10.516%" r="3.74%" b="3.445%"/>
          <a:stretch>
            <a:fillRect/>
          </a:stretch>
        </p:blipFill>
        <p:spPr bwMode="auto">
          <a:xfrm rot="-810883">
            <a:off x="387350" y="309563"/>
            <a:ext cx="8696325" cy="695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08546" name="Rectangle 2">
            <a:extLst>
              <a:ext uri="{FF2B5EF4-FFF2-40B4-BE49-F238E27FC236}">
                <a16:creationId xmlns:a16="http://schemas.microsoft.com/office/drawing/2014/main" id="{60DF55C5-9BAC-E5A9-7E70-0FCB26EAB5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58875" y="144463"/>
            <a:ext cx="6842125" cy="769937"/>
          </a:xfrm>
        </p:spPr>
        <p:txBody>
          <a:bodyPr lIns="92075" tIns="46038" rIns="92075" bIns="46038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Donors 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Want</a:t>
            </a:r>
            <a:r>
              <a:rPr lang="en-GB" altLang="en-US" sz="5100" b="1" dirty="0">
                <a:solidFill>
                  <a:srgbClr val="003399"/>
                </a:solidFill>
                <a:latin typeface="+mn-lt"/>
                <a:cs typeface="Times New Roman" panose="02020603050405020304" pitchFamily="18" charset="0"/>
              </a:rPr>
              <a:t> to Know</a:t>
            </a:r>
          </a:p>
        </p:txBody>
      </p:sp>
      <p:sp>
        <p:nvSpPr>
          <p:cNvPr id="51204" name="TextBox 1">
            <a:extLst>
              <a:ext uri="{FF2B5EF4-FFF2-40B4-BE49-F238E27FC236}">
                <a16:creationId xmlns:a16="http://schemas.microsoft.com/office/drawing/2014/main" id="{9A433F78-B8B2-0D11-CB56-D5E40517E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783138"/>
            <a:ext cx="7543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Accountability</a:t>
            </a:r>
            <a:r>
              <a:rPr lang="en-US" altLang="en-US">
                <a:latin typeface="Times New Roman" panose="02020603050405020304" pitchFamily="18" charset="0"/>
              </a:rPr>
              <a:t> – Assuring trustworthiness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Program</a:t>
            </a:r>
            <a:r>
              <a:rPr lang="en-US" altLang="en-US">
                <a:latin typeface="Times New Roman" panose="02020603050405020304" pitchFamily="18" charset="0"/>
              </a:rPr>
              <a:t> – Assuring impact on participants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Donors</a:t>
            </a:r>
            <a:r>
              <a:rPr lang="en-US" altLang="en-US">
                <a:latin typeface="Times New Roman" panose="02020603050405020304" pitchFamily="18" charset="0"/>
              </a:rPr>
              <a:t> – Assuring value for donors</a:t>
            </a: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</a:rPr>
              <a:t>Fundraising</a:t>
            </a:r>
            <a:r>
              <a:rPr lang="en-US" altLang="en-US">
                <a:latin typeface="Times New Roman" panose="02020603050405020304" pitchFamily="18" charset="0"/>
              </a:rPr>
              <a:t> – Assuring enough fundraising effort</a:t>
            </a:r>
          </a:p>
        </p:txBody>
      </p:sp>
      <p:sp>
        <p:nvSpPr>
          <p:cNvPr id="51205" name="TextBox 7">
            <a:extLst>
              <a:ext uri="{FF2B5EF4-FFF2-40B4-BE49-F238E27FC236}">
                <a16:creationId xmlns:a16="http://schemas.microsoft.com/office/drawing/2014/main" id="{ADD9C425-EF96-20E9-24D8-F35319613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#1</a:t>
            </a:r>
          </a:p>
        </p:txBody>
      </p:sp>
      <p:sp>
        <p:nvSpPr>
          <p:cNvPr id="51206" name="TextBox 2">
            <a:extLst>
              <a:ext uri="{FF2B5EF4-FFF2-40B4-BE49-F238E27FC236}">
                <a16:creationId xmlns:a16="http://schemas.microsoft.com/office/drawing/2014/main" id="{52C74DE4-AB72-1305-B336-E47BDDD69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1476375"/>
            <a:ext cx="4495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Donors Want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Accountability</a:t>
            </a:r>
          </a:p>
        </p:txBody>
      </p:sp>
      <p:sp>
        <p:nvSpPr>
          <p:cNvPr id="51207" name="Footer Placeholder 3">
            <a:extLst>
              <a:ext uri="{FF2B5EF4-FFF2-40B4-BE49-F238E27FC236}">
                <a16:creationId xmlns:a16="http://schemas.microsoft.com/office/drawing/2014/main" id="{EB8B3DB2-08FA-22D1-262B-CCE3786B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5690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2BBAAE88-5472-B68D-85C0-2F5814D13C0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4300" y="0"/>
          <a:ext cx="8915400" cy="6313488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3251" name="Rectangle 9">
            <a:extLst>
              <a:ext uri="{FF2B5EF4-FFF2-40B4-BE49-F238E27FC236}">
                <a16:creationId xmlns:a16="http://schemas.microsoft.com/office/drawing/2014/main" id="{FFA15D9A-4AAF-6EE1-DCF9-9A9BF634B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676400"/>
            <a:ext cx="3200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It’s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Results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That Matter</a:t>
            </a:r>
          </a:p>
        </p:txBody>
      </p:sp>
      <p:sp>
        <p:nvSpPr>
          <p:cNvPr id="53252" name="TextBox 3">
            <a:extLst>
              <a:ext uri="{FF2B5EF4-FFF2-40B4-BE49-F238E27FC236}">
                <a16:creationId xmlns:a16="http://schemas.microsoft.com/office/drawing/2014/main" id="{966FB323-C7DB-85BE-0AF5-17F82CEF2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#2</a:t>
            </a:r>
          </a:p>
        </p:txBody>
      </p:sp>
      <p:sp>
        <p:nvSpPr>
          <p:cNvPr id="53253" name="Footer Placeholder 3">
            <a:extLst>
              <a:ext uri="{FF2B5EF4-FFF2-40B4-BE49-F238E27FC236}">
                <a16:creationId xmlns:a16="http://schemas.microsoft.com/office/drawing/2014/main" id="{F538FCBB-FE66-F1FD-6989-2D911B007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ACCF882-74BE-9EBF-6F23-FC1D3B5BF1AB}"/>
              </a:ext>
            </a:extLst>
          </p:cNvPr>
          <p:cNvGraphicFramePr/>
          <p:nvPr/>
        </p:nvGraphicFramePr>
        <p:xfrm>
          <a:off x="0" y="0"/>
          <a:ext cx="9144000" cy="68580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F3A58DC1-B28C-3848-0123-A1DFF4954B77}"/>
              </a:ext>
            </a:extLst>
          </p:cNvPr>
          <p:cNvSpPr/>
          <p:nvPr/>
        </p:nvSpPr>
        <p:spPr>
          <a:xfrm>
            <a:off x="2705100" y="1676400"/>
            <a:ext cx="36195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u="sng" dirty="0">
                <a:ln w="0"/>
                <a:solidFill>
                  <a:srgbClr val="FF0000"/>
                </a:solidFill>
              </a:rPr>
              <a:t>Value</a:t>
            </a:r>
            <a:r>
              <a:rPr lang="en-US" sz="5400" b="1" u="sng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 to Donors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%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%"/>
                    </a:schemeClr>
                  </a:outerShdw>
                </a:effectLst>
              </a:rPr>
              <a:t>and Their Motivation</a:t>
            </a:r>
          </a:p>
        </p:txBody>
      </p:sp>
      <p:sp>
        <p:nvSpPr>
          <p:cNvPr id="54276" name="TextBox 3">
            <a:extLst>
              <a:ext uri="{FF2B5EF4-FFF2-40B4-BE49-F238E27FC236}">
                <a16:creationId xmlns:a16="http://schemas.microsoft.com/office/drawing/2014/main" id="{E3180BE6-FA5A-A5FD-D0C7-926BF9B58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#3</a:t>
            </a:r>
          </a:p>
        </p:txBody>
      </p:sp>
      <p:sp>
        <p:nvSpPr>
          <p:cNvPr id="54277" name="Footer Placeholder 3">
            <a:extLst>
              <a:ext uri="{FF2B5EF4-FFF2-40B4-BE49-F238E27FC236}">
                <a16:creationId xmlns:a16="http://schemas.microsoft.com/office/drawing/2014/main" id="{07435A7E-A900-637B-EE1D-559E9D411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ED8FACA-5FC6-87B0-992A-755EC152B5C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400" y="152400"/>
          <a:ext cx="8915400" cy="6629400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56323" name="Rectangle 9">
            <a:extLst>
              <a:ext uri="{FF2B5EF4-FFF2-40B4-BE49-F238E27FC236}">
                <a16:creationId xmlns:a16="http://schemas.microsoft.com/office/drawing/2014/main" id="{6C61DE28-5DBD-698A-B3D7-887A2E37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2133600"/>
            <a:ext cx="37719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Serious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Effort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for Fundraising</a:t>
            </a:r>
          </a:p>
        </p:txBody>
      </p:sp>
      <p:sp>
        <p:nvSpPr>
          <p:cNvPr id="56324" name="TextBox 3">
            <a:extLst>
              <a:ext uri="{FF2B5EF4-FFF2-40B4-BE49-F238E27FC236}">
                <a16:creationId xmlns:a16="http://schemas.microsoft.com/office/drawing/2014/main" id="{30EFC51B-C758-2AA9-291C-E532EF43A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6200"/>
            <a:ext cx="68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200" b="1">
                <a:latin typeface="Times New Roman" panose="02020603050405020304" pitchFamily="18" charset="0"/>
              </a:rPr>
              <a:t>#4</a:t>
            </a:r>
          </a:p>
        </p:txBody>
      </p:sp>
      <p:sp>
        <p:nvSpPr>
          <p:cNvPr id="56325" name="Footer Placeholder 3">
            <a:extLst>
              <a:ext uri="{FF2B5EF4-FFF2-40B4-BE49-F238E27FC236}">
                <a16:creationId xmlns:a16="http://schemas.microsoft.com/office/drawing/2014/main" id="{2DAFE27B-F056-F102-5070-C6A33162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6195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Chart 4">
            <a:extLst>
              <a:ext uri="{FF2B5EF4-FFF2-40B4-BE49-F238E27FC236}">
                <a16:creationId xmlns:a16="http://schemas.microsoft.com/office/drawing/2014/main" id="{0C4F325D-1A9A-FB91-CBAA-A2AEBEAF72EF}"/>
              </a:ext>
            </a:extLst>
          </p:cNvPr>
          <p:cNvGraphicFramePr>
            <a:graphicFrameLocks/>
          </p:cNvGraphicFramePr>
          <p:nvPr/>
        </p:nvGraphicFramePr>
        <p:xfrm>
          <a:off x="-69850" y="279400"/>
          <a:ext cx="9237663" cy="558800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016596" imgH="6059949" progId="Excel.Chart.8">
                  <p:embed/>
                </p:oleObj>
              </mc:Choice>
              <mc:Fallback>
                <p:oleObj name="Chart" r:id="rId3" imgW="10016596" imgH="6059949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9850" y="279400"/>
                        <a:ext cx="9237663" cy="558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Box 5">
            <a:extLst>
              <a:ext uri="{FF2B5EF4-FFF2-40B4-BE49-F238E27FC236}">
                <a16:creationId xmlns:a16="http://schemas.microsoft.com/office/drawing/2014/main" id="{00C27F17-11D6-A918-CB96-E0CFF0452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975" y="1741488"/>
            <a:ext cx="18510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/>
              <a:t>Values</a:t>
            </a:r>
            <a:endParaRPr lang="en-US" altLang="en-US" sz="3323" b="1" dirty="0"/>
          </a:p>
        </p:txBody>
      </p:sp>
      <p:sp>
        <p:nvSpPr>
          <p:cNvPr id="58372" name="TextBox 6">
            <a:extLst>
              <a:ext uri="{FF2B5EF4-FFF2-40B4-BE49-F238E27FC236}">
                <a16:creationId xmlns:a16="http://schemas.microsoft.com/office/drawing/2014/main" id="{D66D4F91-30DE-DCE5-718F-11F31E9B7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1741488"/>
            <a:ext cx="1752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/>
              <a:t>Culture</a:t>
            </a:r>
          </a:p>
        </p:txBody>
      </p:sp>
      <p:sp>
        <p:nvSpPr>
          <p:cNvPr id="58373" name="TextBox 7">
            <a:extLst>
              <a:ext uri="{FF2B5EF4-FFF2-40B4-BE49-F238E27FC236}">
                <a16:creationId xmlns:a16="http://schemas.microsoft.com/office/drawing/2014/main" id="{BEF37053-45DB-3EFA-F372-F2B44B80D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3676650"/>
            <a:ext cx="1476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Goals</a:t>
            </a:r>
          </a:p>
        </p:txBody>
      </p:sp>
      <p:sp>
        <p:nvSpPr>
          <p:cNvPr id="25606" name="TextBox 8">
            <a:extLst>
              <a:ext uri="{FF2B5EF4-FFF2-40B4-BE49-F238E27FC236}">
                <a16:creationId xmlns:a16="http://schemas.microsoft.com/office/drawing/2014/main" id="{D7B9A749-4CE5-DF3D-0703-BF09BFD50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153025"/>
            <a:ext cx="19050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/>
              <a:t>Impact</a:t>
            </a:r>
            <a:endParaRPr lang="en-US" altLang="en-US" sz="3323" b="1" dirty="0"/>
          </a:p>
        </p:txBody>
      </p:sp>
      <p:sp>
        <p:nvSpPr>
          <p:cNvPr id="58375" name="TextBox 9">
            <a:extLst>
              <a:ext uri="{FF2B5EF4-FFF2-40B4-BE49-F238E27FC236}">
                <a16:creationId xmlns:a16="http://schemas.microsoft.com/office/drawing/2014/main" id="{891E4A71-4812-7D7B-1CAC-617FFCD56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116513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/>
              <a:t>Trust</a:t>
            </a:r>
          </a:p>
        </p:txBody>
      </p:sp>
      <p:sp>
        <p:nvSpPr>
          <p:cNvPr id="58376" name="TextBox 10">
            <a:extLst>
              <a:ext uri="{FF2B5EF4-FFF2-40B4-BE49-F238E27FC236}">
                <a16:creationId xmlns:a16="http://schemas.microsoft.com/office/drawing/2014/main" id="{EF174B0E-70DB-88A0-4736-AB7CBCC4B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676650"/>
            <a:ext cx="2362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Strategies</a:t>
            </a:r>
          </a:p>
        </p:txBody>
      </p:sp>
      <p:sp>
        <p:nvSpPr>
          <p:cNvPr id="58377" name="TextBox 11">
            <a:extLst>
              <a:ext uri="{FF2B5EF4-FFF2-40B4-BE49-F238E27FC236}">
                <a16:creationId xmlns:a16="http://schemas.microsoft.com/office/drawing/2014/main" id="{628F41FC-A36F-6348-D271-AEDCB41DF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7688" y="474663"/>
            <a:ext cx="1916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Mission</a:t>
            </a:r>
          </a:p>
        </p:txBody>
      </p:sp>
      <p:sp>
        <p:nvSpPr>
          <p:cNvPr id="58378" name="TextBox 12">
            <a:extLst>
              <a:ext uri="{FF2B5EF4-FFF2-40B4-BE49-F238E27FC236}">
                <a16:creationId xmlns:a16="http://schemas.microsoft.com/office/drawing/2014/main" id="{D39EDA2A-BFCC-2A3D-AB6A-2022403C5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74663"/>
            <a:ext cx="1828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 b="1" u="sng">
                <a:solidFill>
                  <a:srgbClr val="0033CC"/>
                </a:solidFill>
              </a:rPr>
              <a:t>Vision</a:t>
            </a:r>
          </a:p>
        </p:txBody>
      </p:sp>
      <p:sp>
        <p:nvSpPr>
          <p:cNvPr id="58379" name="TextBox 1">
            <a:extLst>
              <a:ext uri="{FF2B5EF4-FFF2-40B4-BE49-F238E27FC236}">
                <a16:creationId xmlns:a16="http://schemas.microsoft.com/office/drawing/2014/main" id="{B1B57E4A-8368-60EC-BA50-E080AE917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0"/>
            <a:ext cx="53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58380" name="Footer Placeholder 3">
            <a:extLst>
              <a:ext uri="{FF2B5EF4-FFF2-40B4-BE49-F238E27FC236}">
                <a16:creationId xmlns:a16="http://schemas.microsoft.com/office/drawing/2014/main" id="{AEB81701-6733-41EB-D130-85F8CA4C4FE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CB612EBA-8B8E-FB4A-B203-CBAB2F9E8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6261100" cy="844550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Organization</a:t>
            </a: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B92701F5-EC57-8322-6805-7CC90EF5836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302532" name="Rectangle 4">
            <a:extLst>
              <a:ext uri="{FF2B5EF4-FFF2-40B4-BE49-F238E27FC236}">
                <a16:creationId xmlns:a16="http://schemas.microsoft.com/office/drawing/2014/main" id="{774AA712-7E28-5C1A-DA8F-97C103E2F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" y="1143000"/>
            <a:ext cx="7772400" cy="4481513"/>
          </a:xfrm>
          <a:prstGeom prst="rect">
            <a:avLst/>
          </a:prstGeom>
          <a:noFill/>
          <a:ln>
            <a:noFill/>
          </a:ln>
          <a:effectLst/>
        </p:spPr>
        <p:txBody>
          <a:bodyPr lIns="84992" tIns="42497" rIns="84992" bIns="42497"/>
          <a:lstStyle>
            <a:lvl1pPr marL="342900" indent="-3429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auto">
              <a:spcBef>
                <a:spcPct val="20%"/>
              </a:spcBef>
              <a:spcAft>
                <a:spcPts val="0"/>
              </a:spcAft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Pulling </a:t>
            </a:r>
            <a:r>
              <a:rPr lang="en-GB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</a:t>
            </a:r>
            <a:r>
              <a:rPr lang="en-GB" altLang="en-US" sz="3200" dirty="0"/>
              <a:t> together toward the same vision</a:t>
            </a:r>
          </a:p>
          <a:p>
            <a:pPr fontAlgn="auto">
              <a:spcBef>
                <a:spcPct val="20%"/>
              </a:spcBef>
              <a:spcAft>
                <a:spcPts val="0"/>
              </a:spcAft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sz="3200" dirty="0"/>
              <a:t>Working in the same culture!</a:t>
            </a:r>
          </a:p>
        </p:txBody>
      </p:sp>
      <p:sp>
        <p:nvSpPr>
          <p:cNvPr id="75784" name="AutoShape 5">
            <a:extLst>
              <a:ext uri="{FF2B5EF4-FFF2-40B4-BE49-F238E27FC236}">
                <a16:creationId xmlns:a16="http://schemas.microsoft.com/office/drawing/2014/main" id="{6BF5D9D9-F7DD-2757-F401-C37ED9D91629}"/>
              </a:ext>
            </a:extLst>
          </p:cNvPr>
          <p:cNvSpPr>
            <a:spLocks noChangeArrowheads="1"/>
          </p:cNvSpPr>
          <p:nvPr/>
        </p:nvSpPr>
        <p:spPr bwMode="auto">
          <a:xfrm rot="240000">
            <a:off x="6729413" y="1612900"/>
            <a:ext cx="2314575" cy="5018088"/>
          </a:xfrm>
          <a:prstGeom prst="star16">
            <a:avLst>
              <a:gd name="adj" fmla="val 37500"/>
            </a:avLst>
          </a:prstGeom>
          <a:solidFill>
            <a:schemeClr val="accent3">
              <a:lumMod val="20%"/>
              <a:lumOff val="80%"/>
            </a:schemeClr>
          </a:solidFill>
          <a:ln w="50800">
            <a:solidFill>
              <a:schemeClr val="accent1"/>
            </a:solidFill>
            <a:miter lim="800%"/>
            <a:headEnd/>
            <a:tailEnd/>
          </a:ln>
          <a:effectLst/>
        </p:spPr>
        <p:txBody>
          <a:bodyPr wrap="none" lIns="84992" tIns="42497" rIns="84992" bIns="42497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71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714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215" b="1" dirty="0">
                <a:latin typeface="Times New Roman" panose="02020603050405020304" pitchFamily="18" charset="0"/>
              </a:rPr>
              <a:t>THE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215" b="1" dirty="0">
                <a:latin typeface="Times New Roman" panose="02020603050405020304" pitchFamily="18" charset="0"/>
              </a:rPr>
              <a:t>NGO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V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I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O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954" b="1" dirty="0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58373" name="AutoShape 3">
            <a:extLst>
              <a:ext uri="{FF2B5EF4-FFF2-40B4-BE49-F238E27FC236}">
                <a16:creationId xmlns:a16="http://schemas.microsoft.com/office/drawing/2014/main" id="{F6AE2862-7733-BF5C-2B4A-D02A932452C1}"/>
              </a:ext>
            </a:extLst>
          </p:cNvPr>
          <p:cNvSpPr>
            <a:spLocks noChangeArrowheads="1"/>
          </p:cNvSpPr>
          <p:nvPr/>
        </p:nvSpPr>
        <p:spPr bwMode="auto">
          <a:xfrm rot="-420000">
            <a:off x="111125" y="2479675"/>
            <a:ext cx="6864350" cy="4008438"/>
          </a:xfrm>
          <a:prstGeom prst="rightArrow">
            <a:avLst>
              <a:gd name="adj1" fmla="val 50000"/>
              <a:gd name="adj2" fmla="val 87898"/>
            </a:avLst>
          </a:prstGeom>
          <a:solidFill>
            <a:srgbClr val="FAFD00"/>
          </a:solidFill>
          <a:ln w="76200">
            <a:solidFill>
              <a:schemeClr val="folHlink"/>
            </a:solidFill>
            <a:miter lim="800%"/>
            <a:headEnd/>
            <a:tailEnd/>
          </a:ln>
          <a:effectLst/>
        </p:spPr>
        <p:txBody>
          <a:bodyPr wrap="none" lIns="84992" tIns="42497" rIns="84992" bIns="42497" anchor="ctr"/>
          <a:lstStyle>
            <a:lvl1pPr defTabSz="762000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71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7145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228600" defTabSz="7620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228600" defTabSz="7620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latin typeface="Verdana" panose="020B0604030504040204" pitchFamily="34" charset="0"/>
              </a:rPr>
              <a:t>                  </a:t>
            </a: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Programs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Fundraising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Board and Executives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      Staff members</a:t>
            </a:r>
            <a:endParaRPr lang="en-GB" altLang="en-US" sz="2585" b="1">
              <a:latin typeface="Verdana" panose="020B0604030504040204" pitchFamily="34" charset="0"/>
            </a:endParaRP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2585" b="1">
                <a:solidFill>
                  <a:srgbClr val="006666"/>
                </a:solidFill>
                <a:latin typeface="Verdana" panose="020B0604030504040204" pitchFamily="34" charset="0"/>
              </a:rPr>
              <a:t>                     Volunteers</a:t>
            </a:r>
          </a:p>
        </p:txBody>
      </p:sp>
      <p:sp>
        <p:nvSpPr>
          <p:cNvPr id="60423" name="Footer Placeholder 3">
            <a:extLst>
              <a:ext uri="{FF2B5EF4-FFF2-40B4-BE49-F238E27FC236}">
                <a16:creationId xmlns:a16="http://schemas.microsoft.com/office/drawing/2014/main" id="{4A73B236-2C27-5073-F0B3-FCB03F558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2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6A777260-6985-9BEC-45D2-93F813A6EA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85850" y="228600"/>
            <a:ext cx="7677150" cy="5492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Management</a:t>
            </a:r>
          </a:p>
        </p:txBody>
      </p: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BB0531C1-591A-173D-8BD6-A643C98686B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422275" y="6102350"/>
            <a:ext cx="1406525" cy="357188"/>
          </a:xfrm>
        </p:spPr>
        <p:txBody>
          <a:bodyPr/>
          <a:lstStyle/>
          <a:p>
            <a:pPr>
              <a:defRPr/>
            </a:pPr>
            <a:endParaRPr lang="en-US" altLang="en-US" b="1" dirty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39F37353-263A-D1B3-48E8-6804EE123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3188" y="6130925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31750" name="Text Box 3">
            <a:extLst>
              <a:ext uri="{FF2B5EF4-FFF2-40B4-BE49-F238E27FC236}">
                <a16:creationId xmlns:a16="http://schemas.microsoft.com/office/drawing/2014/main" id="{72B7C505-1E5B-256B-FA53-81DF5B57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" y="2101850"/>
            <a:ext cx="1103313" cy="4889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Vision</a:t>
            </a:r>
          </a:p>
        </p:txBody>
      </p:sp>
      <p:sp>
        <p:nvSpPr>
          <p:cNvPr id="31751" name="Text Box 4">
            <a:extLst>
              <a:ext uri="{FF2B5EF4-FFF2-40B4-BE49-F238E27FC236}">
                <a16:creationId xmlns:a16="http://schemas.microsoft.com/office/drawing/2014/main" id="{177BBAFF-DC68-74B2-5A04-7D3A195C0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2524125"/>
            <a:ext cx="1276350" cy="4889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Mission</a:t>
            </a:r>
          </a:p>
        </p:txBody>
      </p:sp>
      <p:sp>
        <p:nvSpPr>
          <p:cNvPr id="31752" name="Text Box 5">
            <a:extLst>
              <a:ext uri="{FF2B5EF4-FFF2-40B4-BE49-F238E27FC236}">
                <a16:creationId xmlns:a16="http://schemas.microsoft.com/office/drawing/2014/main" id="{56EB6258-28CA-78D8-5419-F070AE2EB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3438525"/>
            <a:ext cx="9074150" cy="5461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954" b="1">
                <a:solidFill>
                  <a:srgbClr val="FF0000"/>
                </a:solidFill>
                <a:latin typeface="Times New Roman" panose="02020603050405020304" pitchFamily="18" charset="0"/>
              </a:rPr>
              <a:t>DONORS</a:t>
            </a:r>
            <a:r>
              <a:rPr lang="en-US" altLang="en-US" sz="2585">
                <a:latin typeface="Times New Roman" panose="02020603050405020304" pitchFamily="18" charset="0"/>
              </a:rPr>
              <a:t>   </a:t>
            </a:r>
            <a:r>
              <a:rPr lang="en-US" altLang="en-US" sz="2585" b="1">
                <a:latin typeface="Times New Roman" panose="02020603050405020304" pitchFamily="18" charset="0"/>
              </a:rPr>
              <a:t>Goals Strategies Objectives Activities </a:t>
            </a:r>
            <a:r>
              <a:rPr lang="en-US" altLang="en-US" sz="2954" b="1">
                <a:solidFill>
                  <a:srgbClr val="FF0000"/>
                </a:solidFill>
                <a:latin typeface="Times New Roman" panose="02020603050405020304" pitchFamily="18" charset="0"/>
              </a:rPr>
              <a:t>RESULTS</a:t>
            </a:r>
          </a:p>
        </p:txBody>
      </p:sp>
      <p:sp>
        <p:nvSpPr>
          <p:cNvPr id="31753" name="Text Box 6">
            <a:extLst>
              <a:ext uri="{FF2B5EF4-FFF2-40B4-BE49-F238E27FC236}">
                <a16:creationId xmlns:a16="http://schemas.microsoft.com/office/drawing/2014/main" id="{782E19F9-52EE-9524-C21D-101117C6F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4703763"/>
            <a:ext cx="1206500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SWOT</a:t>
            </a:r>
          </a:p>
        </p:txBody>
      </p:sp>
      <p:sp>
        <p:nvSpPr>
          <p:cNvPr id="31754" name="Text Box 7">
            <a:extLst>
              <a:ext uri="{FF2B5EF4-FFF2-40B4-BE49-F238E27FC236}">
                <a16:creationId xmlns:a16="http://schemas.microsoft.com/office/drawing/2014/main" id="{FF23904B-06BA-E34F-50DA-90BF075C1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4211638"/>
            <a:ext cx="1336675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Position</a:t>
            </a:r>
          </a:p>
        </p:txBody>
      </p:sp>
      <p:sp>
        <p:nvSpPr>
          <p:cNvPr id="31755" name="Text Box 8">
            <a:extLst>
              <a:ext uri="{FF2B5EF4-FFF2-40B4-BE49-F238E27FC236}">
                <a16:creationId xmlns:a16="http://schemas.microsoft.com/office/drawing/2014/main" id="{698C1210-812A-28C7-2F69-76EB8C2BC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3859213"/>
            <a:ext cx="1012825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Trust</a:t>
            </a:r>
          </a:p>
        </p:txBody>
      </p:sp>
      <p:sp>
        <p:nvSpPr>
          <p:cNvPr id="31756" name="Text Box 9">
            <a:extLst>
              <a:ext uri="{FF2B5EF4-FFF2-40B4-BE49-F238E27FC236}">
                <a16:creationId xmlns:a16="http://schemas.microsoft.com/office/drawing/2014/main" id="{DE2BE925-93B1-0FD6-D290-55097B046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9788" y="2944813"/>
            <a:ext cx="1125537" cy="4905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Values</a:t>
            </a:r>
          </a:p>
        </p:txBody>
      </p:sp>
      <p:sp>
        <p:nvSpPr>
          <p:cNvPr id="31757" name="Line 10">
            <a:extLst>
              <a:ext uri="{FF2B5EF4-FFF2-40B4-BE49-F238E27FC236}">
                <a16:creationId xmlns:a16="http://schemas.microsoft.com/office/drawing/2014/main" id="{C07262DE-43F6-C1AF-30E9-2C5D253306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3063" y="4124325"/>
            <a:ext cx="3883025" cy="1625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58" name="Line 11">
            <a:extLst>
              <a:ext uri="{FF2B5EF4-FFF2-40B4-BE49-F238E27FC236}">
                <a16:creationId xmlns:a16="http://schemas.microsoft.com/office/drawing/2014/main" id="{117053B0-4103-0A13-345C-131E5CC61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1800" y="4132263"/>
            <a:ext cx="4479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59" name="Line 12">
            <a:extLst>
              <a:ext uri="{FF2B5EF4-FFF2-40B4-BE49-F238E27FC236}">
                <a16:creationId xmlns:a16="http://schemas.microsoft.com/office/drawing/2014/main" id="{0B80BC82-7EFD-EDD6-B22F-CDDF5B978A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613" y="1490663"/>
            <a:ext cx="3886200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0" name="Line 13">
            <a:extLst>
              <a:ext uri="{FF2B5EF4-FFF2-40B4-BE49-F238E27FC236}">
                <a16:creationId xmlns:a16="http://schemas.microsoft.com/office/drawing/2014/main" id="{94D74CC9-4AFF-6FC7-7F0D-EDCB000BDA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1475" y="3217863"/>
            <a:ext cx="4479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1" name="AutoShape 14">
            <a:extLst>
              <a:ext uri="{FF2B5EF4-FFF2-40B4-BE49-F238E27FC236}">
                <a16:creationId xmlns:a16="http://schemas.microsoft.com/office/drawing/2014/main" id="{175A06A4-ED67-128B-E997-50E3774F609E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5416550" y="4406900"/>
            <a:ext cx="2927350" cy="1131888"/>
          </a:xfrm>
          <a:prstGeom prst="wedgeRectCallout">
            <a:avLst>
              <a:gd name="adj1" fmla="val -41319"/>
              <a:gd name="adj2" fmla="val 96949"/>
            </a:avLst>
          </a:prstGeom>
          <a:noFill/>
          <a:ln w="12700">
            <a:solidFill>
              <a:schemeClr val="tx1"/>
            </a:solidFill>
            <a:miter lim="800%"/>
            <a:headEnd/>
            <a:tailEnd/>
          </a:ln>
          <a:effectLst/>
        </p:spPr>
        <p:txBody>
          <a:bodyPr rot="10800000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31762" name="Text Box 15">
            <a:extLst>
              <a:ext uri="{FF2B5EF4-FFF2-40B4-BE49-F238E27FC236}">
                <a16:creationId xmlns:a16="http://schemas.microsoft.com/office/drawing/2014/main" id="{DC41B736-2CC2-47F6-FDA5-1AADB6CE4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343400"/>
            <a:ext cx="2955925" cy="1285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Results for Society, Participants, and Donors</a:t>
            </a:r>
          </a:p>
        </p:txBody>
      </p:sp>
      <p:sp>
        <p:nvSpPr>
          <p:cNvPr id="31763" name="Line 16">
            <a:extLst>
              <a:ext uri="{FF2B5EF4-FFF2-40B4-BE49-F238E27FC236}">
                <a16:creationId xmlns:a16="http://schemas.microsoft.com/office/drawing/2014/main" id="{F33A3337-808E-12F8-BB97-EC924887BB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613" y="3862388"/>
            <a:ext cx="1614487" cy="692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4" name="Line 17">
            <a:extLst>
              <a:ext uri="{FF2B5EF4-FFF2-40B4-BE49-F238E27FC236}">
                <a16:creationId xmlns:a16="http://schemas.microsoft.com/office/drawing/2014/main" id="{AFD7AFAB-8994-1B95-3E4F-776083CAA2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013" y="2865438"/>
            <a:ext cx="1616075" cy="704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pPr>
              <a:defRPr/>
            </a:pPr>
            <a:endParaRPr lang="en-US" sz="2215"/>
          </a:p>
        </p:txBody>
      </p:sp>
      <p:sp>
        <p:nvSpPr>
          <p:cNvPr id="31765" name="Text Box 18">
            <a:extLst>
              <a:ext uri="{FF2B5EF4-FFF2-40B4-BE49-F238E27FC236}">
                <a16:creationId xmlns:a16="http://schemas.microsoft.com/office/drawing/2014/main" id="{15979B33-220D-C143-B6D7-6FDB94E98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25" y="1352550"/>
            <a:ext cx="1557338" cy="887413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Thinking</a:t>
            </a:r>
          </a:p>
        </p:txBody>
      </p:sp>
      <p:sp>
        <p:nvSpPr>
          <p:cNvPr id="31766" name="Rectangle 19">
            <a:extLst>
              <a:ext uri="{FF2B5EF4-FFF2-40B4-BE49-F238E27FC236}">
                <a16:creationId xmlns:a16="http://schemas.microsoft.com/office/drawing/2014/main" id="{B8B104C6-AD70-0366-CDF5-1FC27CC20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6738" y="1389063"/>
            <a:ext cx="1365250" cy="7731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31767" name="Text Box 20">
            <a:extLst>
              <a:ext uri="{FF2B5EF4-FFF2-40B4-BE49-F238E27FC236}">
                <a16:creationId xmlns:a16="http://schemas.microsoft.com/office/drawing/2014/main" id="{B23A83B9-CF8D-C194-D43B-85E57D56A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1704975"/>
            <a:ext cx="1439863" cy="887413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Planning</a:t>
            </a:r>
          </a:p>
        </p:txBody>
      </p:sp>
      <p:sp>
        <p:nvSpPr>
          <p:cNvPr id="31768" name="Text Box 21">
            <a:extLst>
              <a:ext uri="{FF2B5EF4-FFF2-40B4-BE49-F238E27FC236}">
                <a16:creationId xmlns:a16="http://schemas.microsoft.com/office/drawing/2014/main" id="{802EAAF1-09C1-5648-8A5E-19FCF9AC2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813" y="1914525"/>
            <a:ext cx="1477962" cy="88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Action</a:t>
            </a:r>
          </a:p>
        </p:txBody>
      </p:sp>
      <p:sp>
        <p:nvSpPr>
          <p:cNvPr id="31769" name="Text Box 22">
            <a:extLst>
              <a:ext uri="{FF2B5EF4-FFF2-40B4-BE49-F238E27FC236}">
                <a16:creationId xmlns:a16="http://schemas.microsoft.com/office/drawing/2014/main" id="{4D8E6AF1-4376-64C6-FF5C-F6367E81C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4875" y="2125663"/>
            <a:ext cx="1747838" cy="88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ffectLst/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%"/>
              </a:lnSpc>
              <a:spcBef>
                <a:spcPct val="50%"/>
              </a:spcBef>
              <a:buFontTx/>
              <a:buNone/>
              <a:defRPr/>
            </a:pPr>
            <a:r>
              <a:rPr lang="en-US" altLang="en-US" sz="2585" b="1">
                <a:latin typeface="Times New Roman" panose="02020603050405020304" pitchFamily="18" charset="0"/>
              </a:rPr>
              <a:t>Strategic Evaluation</a:t>
            </a:r>
          </a:p>
        </p:txBody>
      </p:sp>
      <p:sp>
        <p:nvSpPr>
          <p:cNvPr id="1258519" name="WordArt 23">
            <a:extLst>
              <a:ext uri="{FF2B5EF4-FFF2-40B4-BE49-F238E27FC236}">
                <a16:creationId xmlns:a16="http://schemas.microsoft.com/office/drawing/2014/main" id="{2AC00900-1C1B-36A0-C441-483BCF383FC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6275" y="5813425"/>
            <a:ext cx="8045450" cy="500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en-US" sz="3323" b="1" kern="10">
                <a:solidFill>
                  <a:srgbClr val="FF0000"/>
                </a:solidFill>
                <a:effectLst>
                  <a:outerShdw blurRad="38100" dist="19049" dir="2700000" algn="tl" rotWithShape="0">
                    <a:schemeClr val="tx1">
                      <a:alpha val="39.998%"/>
                    </a:schemeClr>
                  </a:outerShdw>
                </a:effectLst>
                <a:cs typeface="Times New Roman" panose="02020603050405020304" pitchFamily="18" charset="0"/>
              </a:rPr>
              <a:t>Everyone involved!</a:t>
            </a:r>
          </a:p>
        </p:txBody>
      </p:sp>
      <p:sp>
        <p:nvSpPr>
          <p:cNvPr id="62490" name="Footer Placeholder 3">
            <a:extLst>
              <a:ext uri="{FF2B5EF4-FFF2-40B4-BE49-F238E27FC236}">
                <a16:creationId xmlns:a16="http://schemas.microsoft.com/office/drawing/2014/main" id="{B8DEB810-0B0F-4B6C-C123-097837705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x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258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F91610D3-C031-49B9-05AC-0054AD4EF5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0988" y="84138"/>
            <a:ext cx="8582025" cy="83026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Planning </a:t>
            </a: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(3 to 5 Years)</a:t>
            </a:r>
            <a:endParaRPr lang="en-GB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C46CB35-7D63-E081-8B1C-6A28BC0C8C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61975" y="1022350"/>
            <a:ext cx="8512175" cy="5291138"/>
          </a:xfrm>
        </p:spPr>
        <p:txBody>
          <a:bodyPr lIns="84992" tIns="42497" rIns="84992" bIns="42497"/>
          <a:lstStyle/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Vision</a:t>
            </a:r>
            <a:r>
              <a:rPr lang="en-GB" altLang="en-US" sz="2954" dirty="0">
                <a:solidFill>
                  <a:srgbClr val="0070C0"/>
                </a:solidFill>
              </a:rPr>
              <a:t>				</a:t>
            </a:r>
            <a:r>
              <a:rPr lang="en-GB" altLang="en-US" sz="2954" dirty="0"/>
              <a:t>Our ideal world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Mission</a:t>
            </a:r>
            <a:r>
              <a:rPr lang="en-GB" altLang="en-US" sz="2954" dirty="0">
                <a:solidFill>
                  <a:srgbClr val="0070C0"/>
                </a:solidFill>
              </a:rPr>
              <a:t>				</a:t>
            </a:r>
            <a:r>
              <a:rPr lang="en-GB" altLang="en-US" sz="2954" dirty="0"/>
              <a:t>What we do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Core Values 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Our fundamental beliefs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Stakeholders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Whom we serve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Critical Issues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What we must solve</a:t>
            </a:r>
          </a:p>
          <a:p>
            <a:pPr marL="474796" indent="-474796" eaLnBrk="1" hangingPunct="1">
              <a:lnSpc>
                <a:spcPct val="10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Strategic Goals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we must achieve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Strategies	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How we move forward</a:t>
            </a:r>
            <a:endParaRPr lang="en-GB" altLang="en-US" sz="2954" dirty="0">
              <a:solidFill>
                <a:srgbClr val="0070C0"/>
              </a:solidFill>
            </a:endParaRP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Strategic Positioning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makes us special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Credibility</a:t>
            </a:r>
            <a:r>
              <a:rPr lang="en-GB" altLang="en-US" sz="2954" dirty="0">
                <a:solidFill>
                  <a:srgbClr val="0070C0"/>
                </a:solidFill>
              </a:rPr>
              <a:t>			</a:t>
            </a:r>
            <a:r>
              <a:rPr lang="en-GB" altLang="en-US" sz="2954" dirty="0"/>
              <a:t>Why we can be trusted</a:t>
            </a:r>
          </a:p>
          <a:p>
            <a:pPr marL="474796" indent="-474796" eaLnBrk="1" hangingPunct="1"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Organization Culture 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How we behave</a:t>
            </a:r>
          </a:p>
        </p:txBody>
      </p:sp>
      <p:sp>
        <p:nvSpPr>
          <p:cNvPr id="64516" name="Footer Placeholder 3">
            <a:extLst>
              <a:ext uri="{FF2B5EF4-FFF2-40B4-BE49-F238E27FC236}">
                <a16:creationId xmlns:a16="http://schemas.microsoft.com/office/drawing/2014/main" id="{BFC5DB4E-85B3-90A0-A541-3A1277499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45DB50-3F63-F092-523F-F57A025632E0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047C7A-FC00-7EAD-CFCC-40B832515EA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NGO Futures LLC 2020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4637F032-C83E-2F15-7500-1E7CF2081736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4FFE2255-DC0F-45AB-9CD3-21E6F347EB83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C0A8AD-8763-2C8B-85F5-60625B355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8"/>
            <a:ext cx="4498975" cy="67056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39C9F9-A7EE-D55D-A395-15A5C0F86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113" y="7938"/>
            <a:ext cx="4576762" cy="6713537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3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9ED8A90-35E3-FC32-F914-FAA02C1C4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2275" y="153988"/>
            <a:ext cx="8299450" cy="76041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Operational Planning </a:t>
            </a: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(1 Year)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B8E6CE44-61D9-C578-43D9-EA0B6430F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69888" y="966788"/>
            <a:ext cx="8212137" cy="5557837"/>
          </a:xfrm>
        </p:spPr>
        <p:txBody>
          <a:bodyPr lIns="84992" tIns="42497" rIns="84992" bIns="42497"/>
          <a:lstStyle/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Objectives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Exactly where we want to be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Activities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What we will do day to day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Responsibilities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Who does each activity 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Deadlin</a:t>
            </a:r>
            <a:r>
              <a:rPr lang="en-GB" altLang="en-US" sz="2954" dirty="0">
                <a:solidFill>
                  <a:srgbClr val="0070C0"/>
                </a:solidFill>
              </a:rPr>
              <a:t>es		</a:t>
            </a:r>
            <a:r>
              <a:rPr lang="en-GB" altLang="en-US" sz="2954" dirty="0"/>
              <a:t>When it will be completed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Indicators	</a:t>
            </a:r>
            <a:r>
              <a:rPr lang="en-GB" altLang="en-US" sz="2954" dirty="0">
                <a:solidFill>
                  <a:srgbClr val="0070C0"/>
                </a:solidFill>
              </a:rPr>
              <a:t>	</a:t>
            </a:r>
            <a:r>
              <a:rPr lang="en-GB" altLang="en-US" sz="2954" dirty="0"/>
              <a:t>Steps to indicate progress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Support/Budge</a:t>
            </a:r>
            <a:r>
              <a:rPr lang="en-GB" altLang="en-US" sz="2954" dirty="0">
                <a:solidFill>
                  <a:srgbClr val="0070C0"/>
                </a:solidFill>
              </a:rPr>
              <a:t>t	</a:t>
            </a:r>
            <a:r>
              <a:rPr lang="en-GB" altLang="en-US" sz="2954" dirty="0"/>
              <a:t>Resources needed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Managemen</a:t>
            </a:r>
            <a:r>
              <a:rPr lang="en-GB" altLang="en-US" sz="2954" dirty="0">
                <a:solidFill>
                  <a:srgbClr val="0070C0"/>
                </a:solidFill>
              </a:rPr>
              <a:t>t		</a:t>
            </a:r>
            <a:r>
              <a:rPr lang="en-GB" altLang="en-US" sz="2954" dirty="0"/>
              <a:t>Monitoring and supporting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Revenues 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Money, time and materials</a:t>
            </a:r>
          </a:p>
          <a:p>
            <a:pPr marL="474796" indent="-474796" eaLnBrk="1" hangingPunct="1">
              <a:lnSpc>
                <a:spcPct val="110%"/>
              </a:lnSpc>
              <a:buFont typeface="Calibri Light" panose="020F0302020204030204" pitchFamily="34" charset="0"/>
              <a:buAutoNum type="arabicPeriod"/>
              <a:defRPr/>
            </a:pPr>
            <a:r>
              <a:rPr lang="en-GB" altLang="en-US" sz="2954" b="1" dirty="0">
                <a:solidFill>
                  <a:srgbClr val="0070C0"/>
                </a:solidFill>
              </a:rPr>
              <a:t>Next Steps</a:t>
            </a:r>
            <a:r>
              <a:rPr lang="en-GB" altLang="en-US" sz="2954" dirty="0">
                <a:solidFill>
                  <a:srgbClr val="0070C0"/>
                </a:solidFill>
              </a:rPr>
              <a:t>		</a:t>
            </a:r>
            <a:r>
              <a:rPr lang="en-GB" altLang="en-US" sz="2954" dirty="0"/>
              <a:t>Actions to adjust &amp; improve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C9BA6-98D9-A4AB-EC8B-56291AD5060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B8643-9AF8-004C-0BC0-D9B15D46E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66566" name="Footer Placeholder 3">
            <a:extLst>
              <a:ext uri="{FF2B5EF4-FFF2-40B4-BE49-F238E27FC236}">
                <a16:creationId xmlns:a16="http://schemas.microsoft.com/office/drawing/2014/main" id="{3FCDA112-3F7E-46C9-4CD3-0059880A2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FA1614-58D0-A5D5-AB91-F706503588D0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E6BB3-E111-69CC-3858-A9E0603F7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38916" name="TextBox 4">
            <a:extLst>
              <a:ext uri="{FF2B5EF4-FFF2-40B4-BE49-F238E27FC236}">
                <a16:creationId xmlns:a16="http://schemas.microsoft.com/office/drawing/2014/main" id="{6138E29B-F21E-EF19-1CE9-473B5D1ED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6200"/>
            <a:ext cx="9144000" cy="1446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4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Fundraising as long term investment  vs fundraising as a one year expense</a:t>
            </a:r>
          </a:p>
        </p:txBody>
      </p:sp>
      <p:graphicFrame>
        <p:nvGraphicFramePr>
          <p:cNvPr id="68613" name="Chart 16">
            <a:extLst>
              <a:ext uri="{FF2B5EF4-FFF2-40B4-BE49-F238E27FC236}">
                <a16:creationId xmlns:a16="http://schemas.microsoft.com/office/drawing/2014/main" id="{560BB8C0-D3BB-EF46-5A87-92D5CF129D43}"/>
              </a:ext>
            </a:extLst>
          </p:cNvPr>
          <p:cNvGraphicFramePr>
            <a:graphicFrameLocks/>
          </p:cNvGraphicFramePr>
          <p:nvPr/>
        </p:nvGraphicFramePr>
        <p:xfrm>
          <a:off x="581025" y="1349375"/>
          <a:ext cx="8399463" cy="41592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2" imgW="9102117" imgH="4517528" progId="Excel.Chart.8">
                  <p:embed/>
                </p:oleObj>
              </mc:Choice>
              <mc:Fallback>
                <p:oleObj name="Chart" r:id="rId2" imgW="9102117" imgH="4517528" progId="Excel.Chart.8">
                  <p:embed/>
                  <p:pic>
                    <p:nvPicPr>
                      <p:cNvPr id="0" name="Char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1349375"/>
                        <a:ext cx="8399463" cy="415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TextBox 17">
            <a:extLst>
              <a:ext uri="{FF2B5EF4-FFF2-40B4-BE49-F238E27FC236}">
                <a16:creationId xmlns:a16="http://schemas.microsoft.com/office/drawing/2014/main" id="{B45A22FA-7EEF-C48F-BB9E-1A29903FEC66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141288" y="5113338"/>
            <a:ext cx="8861425" cy="433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215" b="1" dirty="0">
                <a:solidFill>
                  <a:srgbClr val="FF0000"/>
                </a:solidFill>
              </a:rPr>
              <a:t>Fundraising as a one year expense = hope, argue, then fight and quit.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6B0E50-8234-1617-6878-A131B2F2CA8D}"/>
              </a:ext>
            </a:extLst>
          </p:cNvPr>
          <p:cNvSpPr txBox="1"/>
          <p:nvPr/>
        </p:nvSpPr>
        <p:spPr>
          <a:xfrm rot="9463952" flipH="1" flipV="1">
            <a:off x="68263" y="2906713"/>
            <a:ext cx="6999287" cy="773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>
                <a:solidFill>
                  <a:schemeClr val="accent6">
                    <a:lumMod val="75%"/>
                  </a:schemeClr>
                </a:solidFill>
              </a:rPr>
              <a:t>Fundraising as long term investment grows the results = 			Celebrate!</a:t>
            </a:r>
          </a:p>
        </p:txBody>
      </p:sp>
      <p:sp>
        <p:nvSpPr>
          <p:cNvPr id="68616" name="Footer Placeholder 3">
            <a:extLst>
              <a:ext uri="{FF2B5EF4-FFF2-40B4-BE49-F238E27FC236}">
                <a16:creationId xmlns:a16="http://schemas.microsoft.com/office/drawing/2014/main" id="{27FAC76B-E75F-ADDE-141B-E824A10DC7C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Chart 4">
            <a:extLst>
              <a:ext uri="{FF2B5EF4-FFF2-40B4-BE49-F238E27FC236}">
                <a16:creationId xmlns:a16="http://schemas.microsoft.com/office/drawing/2014/main" id="{55486471-1F67-2E3C-EE32-248051D3A419}"/>
              </a:ext>
            </a:extLst>
          </p:cNvPr>
          <p:cNvGraphicFramePr>
            <a:graphicFrameLocks/>
          </p:cNvGraphicFramePr>
          <p:nvPr/>
        </p:nvGraphicFramePr>
        <p:xfrm>
          <a:off x="-47625" y="217488"/>
          <a:ext cx="9239250" cy="5797550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016596" imgH="6291617" progId="Excel.Chart.8">
                  <p:embed/>
                </p:oleObj>
              </mc:Choice>
              <mc:Fallback>
                <p:oleObj name="Chart" r:id="rId3" imgW="10016596" imgH="6291617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7625" y="217488"/>
                        <a:ext cx="9239250" cy="579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39" name="TextBox 5">
            <a:extLst>
              <a:ext uri="{FF2B5EF4-FFF2-40B4-BE49-F238E27FC236}">
                <a16:creationId xmlns:a16="http://schemas.microsoft.com/office/drawing/2014/main" id="{6119C5F0-5EBB-B2EF-2AB8-EFF844949844}"/>
              </a:ext>
            </a:extLst>
          </p:cNvPr>
          <p:cNvSpPr txBox="1">
            <a:spLocks noChangeArrowheads="1"/>
          </p:cNvSpPr>
          <p:nvPr/>
        </p:nvSpPr>
        <p:spPr bwMode="auto">
          <a:xfrm rot="-419006">
            <a:off x="201613" y="1404938"/>
            <a:ext cx="1547812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Weak Values</a:t>
            </a:r>
          </a:p>
        </p:txBody>
      </p:sp>
      <p:sp>
        <p:nvSpPr>
          <p:cNvPr id="91140" name="TextBox 6">
            <a:extLst>
              <a:ext uri="{FF2B5EF4-FFF2-40B4-BE49-F238E27FC236}">
                <a16:creationId xmlns:a16="http://schemas.microsoft.com/office/drawing/2014/main" id="{B01E653D-622D-6BB5-4BF6-A02728245CB2}"/>
              </a:ext>
            </a:extLst>
          </p:cNvPr>
          <p:cNvSpPr txBox="1">
            <a:spLocks noChangeArrowheads="1"/>
          </p:cNvSpPr>
          <p:nvPr/>
        </p:nvSpPr>
        <p:spPr bwMode="auto">
          <a:xfrm rot="280958">
            <a:off x="7483475" y="1303338"/>
            <a:ext cx="1477963" cy="1116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 err="1"/>
              <a:t>WrongCulture</a:t>
            </a:r>
            <a:endParaRPr lang="en-US" altLang="en-US" sz="3323" b="1" dirty="0"/>
          </a:p>
        </p:txBody>
      </p:sp>
      <p:sp>
        <p:nvSpPr>
          <p:cNvPr id="91141" name="TextBox 7">
            <a:extLst>
              <a:ext uri="{FF2B5EF4-FFF2-40B4-BE49-F238E27FC236}">
                <a16:creationId xmlns:a16="http://schemas.microsoft.com/office/drawing/2014/main" id="{D82E9948-0662-4A56-21DA-77941D30E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3676650"/>
            <a:ext cx="133667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Goals</a:t>
            </a:r>
          </a:p>
        </p:txBody>
      </p:sp>
      <p:sp>
        <p:nvSpPr>
          <p:cNvPr id="91142" name="TextBox 8">
            <a:extLst>
              <a:ext uri="{FF2B5EF4-FFF2-40B4-BE49-F238E27FC236}">
                <a16:creationId xmlns:a16="http://schemas.microsoft.com/office/drawing/2014/main" id="{0B7B87B4-4247-D2F7-911B-5921EC3D5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046663"/>
            <a:ext cx="146526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Impact</a:t>
            </a:r>
          </a:p>
        </p:txBody>
      </p:sp>
      <p:sp>
        <p:nvSpPr>
          <p:cNvPr id="91143" name="TextBox 9">
            <a:extLst>
              <a:ext uri="{FF2B5EF4-FFF2-40B4-BE49-F238E27FC236}">
                <a16:creationId xmlns:a16="http://schemas.microsoft.com/office/drawing/2014/main" id="{43685698-85DE-A845-44C7-9DEA471A8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388" y="5046663"/>
            <a:ext cx="1262062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Trust</a:t>
            </a:r>
          </a:p>
        </p:txBody>
      </p:sp>
      <p:sp>
        <p:nvSpPr>
          <p:cNvPr id="91144" name="TextBox 10">
            <a:extLst>
              <a:ext uri="{FF2B5EF4-FFF2-40B4-BE49-F238E27FC236}">
                <a16:creationId xmlns:a16="http://schemas.microsoft.com/office/drawing/2014/main" id="{B610F228-7814-D746-0F84-D1940B267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9450" y="3676650"/>
            <a:ext cx="197326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Strategies</a:t>
            </a:r>
          </a:p>
        </p:txBody>
      </p:sp>
      <p:sp>
        <p:nvSpPr>
          <p:cNvPr id="91145" name="TextBox 11">
            <a:extLst>
              <a:ext uri="{FF2B5EF4-FFF2-40B4-BE49-F238E27FC236}">
                <a16:creationId xmlns:a16="http://schemas.microsoft.com/office/drawing/2014/main" id="{B7A06B87-8862-8B5C-4F19-4F1E47ED3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04813"/>
            <a:ext cx="162242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Mission</a:t>
            </a:r>
          </a:p>
        </p:txBody>
      </p:sp>
      <p:sp>
        <p:nvSpPr>
          <p:cNvPr id="91146" name="TextBox 12">
            <a:extLst>
              <a:ext uri="{FF2B5EF4-FFF2-40B4-BE49-F238E27FC236}">
                <a16:creationId xmlns:a16="http://schemas.microsoft.com/office/drawing/2014/main" id="{9C768B32-C5AE-E96A-F295-1E9097F90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063" y="404813"/>
            <a:ext cx="133667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/>
              <a:t>Vision</a:t>
            </a:r>
          </a:p>
        </p:txBody>
      </p:sp>
      <p:sp>
        <p:nvSpPr>
          <p:cNvPr id="91147" name="TextBox 6">
            <a:extLst>
              <a:ext uri="{FF2B5EF4-FFF2-40B4-BE49-F238E27FC236}">
                <a16:creationId xmlns:a16="http://schemas.microsoft.com/office/drawing/2014/main" id="{99499194-3A09-3EB5-AEBD-137AE3204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" y="5599113"/>
            <a:ext cx="8439150" cy="1001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2954" b="1"/>
              <a:t>Wrong culture undercuts vision, mission, and values. Weak values sabotages goals, strategies, and image.</a:t>
            </a:r>
          </a:p>
        </p:txBody>
      </p:sp>
      <p:sp>
        <p:nvSpPr>
          <p:cNvPr id="69644" name="TextBox 11">
            <a:extLst>
              <a:ext uri="{FF2B5EF4-FFF2-40B4-BE49-F238E27FC236}">
                <a16:creationId xmlns:a16="http://schemas.microsoft.com/office/drawing/2014/main" id="{1F067D04-388E-4092-06E9-AF4FCAC05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0"/>
            <a:ext cx="68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II</a:t>
            </a:r>
          </a:p>
        </p:txBody>
      </p:sp>
      <p:sp>
        <p:nvSpPr>
          <p:cNvPr id="69645" name="Footer Placeholder 3">
            <a:extLst>
              <a:ext uri="{FF2B5EF4-FFF2-40B4-BE49-F238E27FC236}">
                <a16:creationId xmlns:a16="http://schemas.microsoft.com/office/drawing/2014/main" id="{9D9E2B09-E0D6-EB13-521B-6D0C91F1C9B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492875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D6EBD-75B6-9B03-C97A-CCDA09BE8AB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5C9CAA-3887-7C95-1B13-8CC9F31109F7}"/>
              </a:ext>
            </a:extLst>
          </p:cNvPr>
          <p:cNvSpPr/>
          <p:nvPr/>
        </p:nvSpPr>
        <p:spPr>
          <a:xfrm>
            <a:off x="581025" y="152400"/>
            <a:ext cx="8029575" cy="464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Strong Values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23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32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Commitment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Challenge</a:t>
            </a:r>
            <a:r>
              <a:rPr lang="en-US" sz="4062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Stand up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Fight for Right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Excitement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Involvement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Activity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Impact</a:t>
            </a: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684" name="Footer Placeholder 3">
            <a:extLst>
              <a:ext uri="{FF2B5EF4-FFF2-40B4-BE49-F238E27FC236}">
                <a16:creationId xmlns:a16="http://schemas.microsoft.com/office/drawing/2014/main" id="{C198F886-2025-BD3E-605E-E9ED143FA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F38ECF-327D-E0D0-253F-3F457394D8D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4851AB-734A-9D0A-5D88-C1341D9A26A5}"/>
              </a:ext>
            </a:extLst>
          </p:cNvPr>
          <p:cNvSpPr/>
          <p:nvPr/>
        </p:nvSpPr>
        <p:spPr>
          <a:xfrm>
            <a:off x="352425" y="173038"/>
            <a:ext cx="8510588" cy="4765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%"/>
              </a:lnSpc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Energizing “CAN DO” Culture </a:t>
            </a:r>
          </a:p>
          <a:p>
            <a:pPr algn="ctr" eaLnBrk="1" hangingPunct="1">
              <a:lnSpc>
                <a:spcPct val="90%"/>
              </a:lnSpc>
              <a:defRPr/>
            </a:pPr>
            <a:r>
              <a:rPr lang="en-US" sz="4800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                   </a:t>
            </a:r>
            <a:r>
              <a:rPr lang="en-US" sz="3323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32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Disunity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Challenge</a:t>
            </a:r>
            <a:r>
              <a:rPr lang="en-US" sz="4062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         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Unify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Cooperate</a:t>
            </a: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%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Excitement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Involvement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Activity 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4062" b="1" dirty="0">
                <a:ea typeface="Calibri" panose="020F0502020204030204" pitchFamily="34" charset="0"/>
                <a:cs typeface="Times New Roman" panose="02020603050405020304" pitchFamily="18" charset="0"/>
              </a:rPr>
              <a:t> Impact</a:t>
            </a:r>
            <a:endParaRPr lang="en-US" sz="4062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708" name="Footer Placeholder 3">
            <a:extLst>
              <a:ext uri="{FF2B5EF4-FFF2-40B4-BE49-F238E27FC236}">
                <a16:creationId xmlns:a16="http://schemas.microsoft.com/office/drawing/2014/main" id="{53F597D8-419B-1730-549A-BFC1799BA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3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3508ABED-AF6E-3EF8-1DFA-DB7EF701D2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3413" y="228600"/>
            <a:ext cx="7877175" cy="1266825"/>
          </a:xfrm>
        </p:spPr>
        <p:txBody>
          <a:bodyPr lIns="78454" tIns="39228" rIns="78454" bIns="39228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West Broadway </a:t>
            </a:r>
            <a:r>
              <a:rPr lang="en-GB" altLang="en-US" sz="5100" b="1" dirty="0" err="1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Neighborhood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Association</a:t>
            </a:r>
          </a:p>
        </p:txBody>
      </p:sp>
      <p:sp>
        <p:nvSpPr>
          <p:cNvPr id="2173955" name="Rectangle 3">
            <a:extLst>
              <a:ext uri="{FF2B5EF4-FFF2-40B4-BE49-F238E27FC236}">
                <a16:creationId xmlns:a16="http://schemas.microsoft.com/office/drawing/2014/main" id="{2CC5D4C3-B977-6DA9-D9C8-C5A0BA2541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0988" y="1781175"/>
            <a:ext cx="8863012" cy="4460875"/>
          </a:xfrm>
        </p:spPr>
        <p:txBody>
          <a:bodyPr lIns="78454" tIns="39228" rIns="78454" bIns="39228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   </a:t>
            </a:r>
            <a:r>
              <a:rPr lang="en-GB" altLang="en-US" b="1" u="sng" dirty="0">
                <a:solidFill>
                  <a:srgbClr val="0070C0"/>
                </a:solidFill>
              </a:rPr>
              <a:t>Year</a:t>
            </a:r>
            <a:r>
              <a:rPr lang="en-GB" altLang="en-US" b="1" dirty="0"/>
              <a:t>			</a:t>
            </a:r>
            <a:r>
              <a:rPr lang="en-GB" altLang="en-US" b="1" u="sng" dirty="0">
                <a:solidFill>
                  <a:srgbClr val="FF0000"/>
                </a:solidFill>
              </a:rPr>
              <a:t>1992</a:t>
            </a:r>
            <a:r>
              <a:rPr lang="en-GB" altLang="en-US" b="1" dirty="0"/>
              <a:t>		       </a:t>
            </a:r>
            <a:r>
              <a:rPr lang="en-GB" altLang="en-US" b="1" u="sng" dirty="0">
                <a:solidFill>
                  <a:srgbClr val="00B050"/>
                </a:solidFill>
              </a:rPr>
              <a:t>1993</a:t>
            </a:r>
            <a:r>
              <a:rPr lang="en-GB" altLang="en-US" b="1" dirty="0"/>
              <a:t>			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Culture		</a:t>
            </a:r>
            <a:r>
              <a:rPr lang="en-GB" altLang="en-US" b="1" dirty="0">
                <a:solidFill>
                  <a:srgbClr val="FF0000"/>
                </a:solidFill>
              </a:rPr>
              <a:t>Negative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Positive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Planning		</a:t>
            </a:r>
            <a:r>
              <a:rPr lang="en-GB" altLang="en-US" b="1" dirty="0">
                <a:solidFill>
                  <a:srgbClr val="FF0000"/>
                </a:solidFill>
              </a:rPr>
              <a:t>Ad hoc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3 year strategic plan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Participation	</a:t>
            </a:r>
            <a:r>
              <a:rPr lang="en-GB" altLang="en-US" b="1" dirty="0">
                <a:solidFill>
                  <a:srgbClr val="FF0000"/>
                </a:solidFill>
              </a:rPr>
              <a:t>Limited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Open / Extensive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Activities		</a:t>
            </a:r>
            <a:r>
              <a:rPr lang="en-GB" altLang="en-US" b="1" dirty="0">
                <a:solidFill>
                  <a:srgbClr val="FF0000"/>
                </a:solidFill>
              </a:rPr>
              <a:t>Complaining</a:t>
            </a:r>
            <a:r>
              <a:rPr lang="en-GB" altLang="en-US" b="1" dirty="0">
                <a:solidFill>
                  <a:srgbClr val="0070C0"/>
                </a:solidFill>
              </a:rPr>
              <a:t>       </a:t>
            </a:r>
            <a:r>
              <a:rPr lang="en-GB" altLang="en-US" b="1" dirty="0">
                <a:solidFill>
                  <a:srgbClr val="00B050"/>
                </a:solidFill>
              </a:rPr>
              <a:t>Doing / Getting results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Influence		</a:t>
            </a:r>
            <a:r>
              <a:rPr lang="en-GB" altLang="en-US" b="1" dirty="0">
                <a:solidFill>
                  <a:srgbClr val="FF0000"/>
                </a:solidFill>
              </a:rPr>
              <a:t>Little</a:t>
            </a:r>
            <a:r>
              <a:rPr lang="en-GB" altLang="en-US" b="1" dirty="0">
                <a:solidFill>
                  <a:srgbClr val="0070C0"/>
                </a:solidFill>
              </a:rPr>
              <a:t>		       </a:t>
            </a:r>
            <a:r>
              <a:rPr lang="en-GB" altLang="en-US" b="1" dirty="0">
                <a:solidFill>
                  <a:srgbClr val="00B050"/>
                </a:solidFill>
              </a:rPr>
              <a:t>Significant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Members		</a:t>
            </a:r>
            <a:r>
              <a:rPr lang="en-GB" altLang="en-US" b="1" dirty="0">
                <a:solidFill>
                  <a:srgbClr val="FF0000"/>
                </a:solidFill>
              </a:rPr>
              <a:t>25</a:t>
            </a:r>
            <a:r>
              <a:rPr lang="en-GB" altLang="en-US" b="1" dirty="0">
                <a:solidFill>
                  <a:srgbClr val="0070C0"/>
                </a:solidFill>
              </a:rPr>
              <a:t>	 	       </a:t>
            </a:r>
            <a:r>
              <a:rPr lang="en-GB" altLang="en-US" b="1" dirty="0">
                <a:solidFill>
                  <a:srgbClr val="00B050"/>
                </a:solidFill>
              </a:rPr>
              <a:t>200+</a:t>
            </a:r>
          </a:p>
          <a:p>
            <a:pPr eaLnBrk="1" hangingPunct="1">
              <a:defRPr/>
            </a:pPr>
            <a:r>
              <a:rPr lang="en-GB" altLang="en-US" b="1" dirty="0">
                <a:solidFill>
                  <a:srgbClr val="0070C0"/>
                </a:solidFill>
              </a:rPr>
              <a:t>Revenues		</a:t>
            </a:r>
            <a:r>
              <a:rPr lang="en-GB" altLang="en-US" b="1" dirty="0">
                <a:solidFill>
                  <a:srgbClr val="FF0000"/>
                </a:solidFill>
              </a:rPr>
              <a:t>$3,000</a:t>
            </a:r>
            <a:r>
              <a:rPr lang="en-GB" altLang="en-US" b="1" dirty="0">
                <a:solidFill>
                  <a:srgbClr val="0070C0"/>
                </a:solidFill>
              </a:rPr>
              <a:t>	       </a:t>
            </a:r>
            <a:r>
              <a:rPr lang="en-GB" altLang="en-US" b="1" dirty="0">
                <a:solidFill>
                  <a:srgbClr val="00B050"/>
                </a:solidFill>
              </a:rPr>
              <a:t>$200,000+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1292" b="1" dirty="0"/>
              <a:t>  </a:t>
            </a:r>
            <a:r>
              <a:rPr lang="en-GB" altLang="en-US" sz="2400" b="1" dirty="0"/>
              <a:t>Now it is changing the city of Providence with millions of dollars! </a:t>
            </a:r>
          </a:p>
        </p:txBody>
      </p:sp>
      <p:sp>
        <p:nvSpPr>
          <p:cNvPr id="82948" name="TextBox 1">
            <a:extLst>
              <a:ext uri="{FF2B5EF4-FFF2-40B4-BE49-F238E27FC236}">
                <a16:creationId xmlns:a16="http://schemas.microsoft.com/office/drawing/2014/main" id="{BFEA4802-36F0-9829-E673-9930B65B3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6434138"/>
            <a:ext cx="2039937" cy="3476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GB" altLang="en-US" sz="1662" b="1" dirty="0">
                <a:cs typeface="Times New Roman" panose="02020603050405020304" pitchFamily="18" charset="0"/>
              </a:rPr>
              <a:t>https:www.wbna.org</a:t>
            </a:r>
            <a:endParaRPr lang="en-US" altLang="en-US" sz="1662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7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7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7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2DA78C4E-00F9-21C1-C862-C395E7489F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84138"/>
            <a:ext cx="8616950" cy="830262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Culture at Plan International USA</a:t>
            </a:r>
          </a:p>
        </p:txBody>
      </p:sp>
      <p:sp>
        <p:nvSpPr>
          <p:cNvPr id="1836035" name="Rectangle 3">
            <a:extLst>
              <a:ext uri="{FF2B5EF4-FFF2-40B4-BE49-F238E27FC236}">
                <a16:creationId xmlns:a16="http://schemas.microsoft.com/office/drawing/2014/main" id="{8B467B49-4343-1713-6421-1007F5FF3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58913"/>
            <a:ext cx="7772400" cy="4637087"/>
          </a:xfrm>
        </p:spPr>
        <p:txBody>
          <a:bodyPr lIns="84992" tIns="42497" rIns="84992" bIns="42497"/>
          <a:lstStyle/>
          <a:p>
            <a:pPr eaLnBrk="1" hangingPunct="1"/>
            <a:r>
              <a:rPr lang="en-GB" altLang="en-US" sz="3200"/>
              <a:t>Identifying and creating a “can do” culture</a:t>
            </a:r>
          </a:p>
          <a:p>
            <a:pPr lvl="1" eaLnBrk="1" hangingPunct="1"/>
            <a:r>
              <a:rPr lang="en-GB" altLang="en-US" sz="3200"/>
              <a:t>Passion for the Mission</a:t>
            </a:r>
          </a:p>
          <a:p>
            <a:pPr lvl="1" eaLnBrk="1" hangingPunct="1"/>
            <a:r>
              <a:rPr lang="en-GB" altLang="en-US" sz="3200"/>
              <a:t>Obsession with Growth</a:t>
            </a:r>
          </a:p>
          <a:p>
            <a:pPr lvl="1" eaLnBrk="1" hangingPunct="1"/>
            <a:r>
              <a:rPr lang="en-GB" altLang="en-US" sz="3200"/>
              <a:t>Commitment to Customer Service</a:t>
            </a:r>
          </a:p>
          <a:p>
            <a:pPr lvl="1" eaLnBrk="1" hangingPunct="1"/>
            <a:r>
              <a:rPr lang="en-GB" altLang="en-US" sz="3200"/>
              <a:t>Let everyone shine</a:t>
            </a:r>
          </a:p>
          <a:p>
            <a:pPr eaLnBrk="1" hangingPunct="1"/>
            <a:r>
              <a:rPr lang="en-GB" altLang="en-US" sz="3200"/>
              <a:t>Good results</a:t>
            </a:r>
          </a:p>
          <a:p>
            <a:pPr lvl="1" eaLnBrk="1" hangingPunct="1"/>
            <a:r>
              <a:rPr lang="en-GB" altLang="en-US" sz="3200"/>
              <a:t>30,000 donors to 100,000 donors</a:t>
            </a:r>
          </a:p>
          <a:p>
            <a:pPr lvl="1" eaLnBrk="1" hangingPunct="1"/>
            <a:r>
              <a:rPr lang="en-GB" altLang="en-US" sz="3200"/>
              <a:t>$10 to $30 million income</a:t>
            </a:r>
          </a:p>
          <a:p>
            <a:pPr lvl="1" eaLnBrk="1" hangingPunct="1"/>
            <a:r>
              <a:rPr lang="en-GB" altLang="en-US" sz="3200"/>
              <a:t>100 staff to 75 staff</a:t>
            </a:r>
          </a:p>
        </p:txBody>
      </p:sp>
      <p:graphicFrame>
        <p:nvGraphicFramePr>
          <p:cNvPr id="75780" name="Object 4">
            <a:extLst>
              <a:ext uri="{FF2B5EF4-FFF2-40B4-BE49-F238E27FC236}">
                <a16:creationId xmlns:a16="http://schemas.microsoft.com/office/drawing/2014/main" id="{2026800F-8BAC-D66F-EA7A-294B444D72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62700" y="1828800"/>
          <a:ext cx="2781300" cy="274796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lip" r:id="rId3" imgW="766267" imgH="758038" progId="MS_ClipArt_Gallery.2">
                  <p:embed/>
                </p:oleObj>
              </mc:Choice>
              <mc:Fallback>
                <p:oleObj name="Clip" r:id="rId3" imgW="766267" imgH="758038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700" y="1828800"/>
                        <a:ext cx="2781300" cy="274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1" name="Footer Placeholder 3">
            <a:extLst>
              <a:ext uri="{FF2B5EF4-FFF2-40B4-BE49-F238E27FC236}">
                <a16:creationId xmlns:a16="http://schemas.microsoft.com/office/drawing/2014/main" id="{B0D42635-2993-4891-E86B-9A5331B5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6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6035" grpId="0" build="p" autoUpdateAnimBg="0"/>
    </p:bldLst>
  </p:timing>
</p:sld>
</file>

<file path=ppt/slides/slide3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B7F2C4-4C7B-9740-2798-E76640F2A7BB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B8241D-18C5-DCE5-C111-254030F4909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77828" name="Footer Placeholder 3">
            <a:extLst>
              <a:ext uri="{FF2B5EF4-FFF2-40B4-BE49-F238E27FC236}">
                <a16:creationId xmlns:a16="http://schemas.microsoft.com/office/drawing/2014/main" id="{1591DF09-BC34-E18D-63C6-5FE8FB0A997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77829" name="Picture 4">
            <a:extLst>
              <a:ext uri="{FF2B5EF4-FFF2-40B4-BE49-F238E27FC236}">
                <a16:creationId xmlns:a16="http://schemas.microsoft.com/office/drawing/2014/main" id="{41253799-69E1-8828-0350-A2D684AAE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.222%" b="7.313%"/>
          <a:stretch>
            <a:fillRect/>
          </a:stretch>
        </p:blipFill>
        <p:spPr bwMode="auto">
          <a:xfrm>
            <a:off x="1455738" y="762000"/>
            <a:ext cx="6232525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</p:transition>
</p:sld>
</file>

<file path=ppt/slides/slide3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Chart 4">
            <a:extLst>
              <a:ext uri="{FF2B5EF4-FFF2-40B4-BE49-F238E27FC236}">
                <a16:creationId xmlns:a16="http://schemas.microsoft.com/office/drawing/2014/main" id="{7D7E6DDE-35D5-A62E-FA49-8B5DD5575897}"/>
              </a:ext>
            </a:extLst>
          </p:cNvPr>
          <p:cNvGraphicFramePr>
            <a:graphicFrameLocks/>
          </p:cNvGraphicFramePr>
          <p:nvPr/>
        </p:nvGraphicFramePr>
        <p:xfrm>
          <a:off x="0" y="-439738"/>
          <a:ext cx="9144000" cy="611981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Worksheet" r:id="rId3" imgW="8763124" imgH="6048553" progId="Excel.Sheet.8">
                  <p:embed/>
                </p:oleObj>
              </mc:Choice>
              <mc:Fallback>
                <p:oleObj name="Worksheet" r:id="rId3" imgW="8763124" imgH="6048553" progId="Excel.Shee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439738"/>
                        <a:ext cx="9144000" cy="611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Box 5">
            <a:extLst>
              <a:ext uri="{FF2B5EF4-FFF2-40B4-BE49-F238E27FC236}">
                <a16:creationId xmlns:a16="http://schemas.microsoft.com/office/drawing/2014/main" id="{94E26D44-9C5A-47D5-F34F-69B8A124B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88" y="1600200"/>
            <a:ext cx="1427162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Values</a:t>
            </a:r>
          </a:p>
        </p:txBody>
      </p:sp>
      <p:sp>
        <p:nvSpPr>
          <p:cNvPr id="14340" name="TextBox 6">
            <a:extLst>
              <a:ext uri="{FF2B5EF4-FFF2-40B4-BE49-F238E27FC236}">
                <a16:creationId xmlns:a16="http://schemas.microsoft.com/office/drawing/2014/main" id="{F355BCA2-572F-F086-5C8A-A2A73601A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1325" y="1600200"/>
            <a:ext cx="1508125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Culture</a:t>
            </a:r>
          </a:p>
        </p:txBody>
      </p:sp>
      <p:sp>
        <p:nvSpPr>
          <p:cNvPr id="14341" name="TextBox 7">
            <a:extLst>
              <a:ext uri="{FF2B5EF4-FFF2-40B4-BE49-F238E27FC236}">
                <a16:creationId xmlns:a16="http://schemas.microsoft.com/office/drawing/2014/main" id="{2365B406-4D24-A18D-3FC5-A12A30E4A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3076575"/>
            <a:ext cx="1233487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Goals</a:t>
            </a:r>
          </a:p>
        </p:txBody>
      </p:sp>
      <p:sp>
        <p:nvSpPr>
          <p:cNvPr id="14342" name="TextBox 8">
            <a:extLst>
              <a:ext uri="{FF2B5EF4-FFF2-40B4-BE49-F238E27FC236}">
                <a16:creationId xmlns:a16="http://schemas.microsoft.com/office/drawing/2014/main" id="{4056E0B9-D916-2C63-B17A-AF97E9FF2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062" y="4273062"/>
            <a:ext cx="1881912" cy="717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62" b="1" strike="sngStrike" dirty="0">
                <a:solidFill>
                  <a:schemeClr val="accent5"/>
                </a:solidFill>
              </a:rPr>
              <a:t>Impact</a:t>
            </a:r>
          </a:p>
        </p:txBody>
      </p:sp>
      <p:sp>
        <p:nvSpPr>
          <p:cNvPr id="14343" name="TextBox 9">
            <a:extLst>
              <a:ext uri="{FF2B5EF4-FFF2-40B4-BE49-F238E27FC236}">
                <a16:creationId xmlns:a16="http://schemas.microsoft.com/office/drawing/2014/main" id="{EEB058FC-57A9-8E32-91D8-881F2598C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816" y="4273062"/>
            <a:ext cx="1406769" cy="717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62" b="1" strike="sngStrike" dirty="0">
                <a:solidFill>
                  <a:schemeClr val="accent5"/>
                </a:solidFill>
              </a:rPr>
              <a:t>Trust</a:t>
            </a:r>
            <a:endParaRPr lang="en-US" altLang="en-US" sz="3323" b="1" dirty="0">
              <a:solidFill>
                <a:schemeClr val="accent5"/>
              </a:solidFill>
            </a:endParaRPr>
          </a:p>
        </p:txBody>
      </p:sp>
      <p:sp>
        <p:nvSpPr>
          <p:cNvPr id="14344" name="TextBox 10">
            <a:extLst>
              <a:ext uri="{FF2B5EF4-FFF2-40B4-BE49-F238E27FC236}">
                <a16:creationId xmlns:a16="http://schemas.microsoft.com/office/drawing/2014/main" id="{C9209A98-0D39-F573-0722-4CFB451DC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8" y="3076575"/>
            <a:ext cx="1951037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Strategies</a:t>
            </a:r>
          </a:p>
        </p:txBody>
      </p:sp>
      <p:sp>
        <p:nvSpPr>
          <p:cNvPr id="14345" name="TextBox 11">
            <a:extLst>
              <a:ext uri="{FF2B5EF4-FFF2-40B4-BE49-F238E27FC236}">
                <a16:creationId xmlns:a16="http://schemas.microsoft.com/office/drawing/2014/main" id="{5E6B9C57-C1EC-75A0-EDC1-273C213DD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474663"/>
            <a:ext cx="1798638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Mission</a:t>
            </a:r>
          </a:p>
        </p:txBody>
      </p:sp>
      <p:sp>
        <p:nvSpPr>
          <p:cNvPr id="14346" name="TextBox 12">
            <a:extLst>
              <a:ext uri="{FF2B5EF4-FFF2-40B4-BE49-F238E27FC236}">
                <a16:creationId xmlns:a16="http://schemas.microsoft.com/office/drawing/2014/main" id="{151A62E9-634B-C663-FD65-F6BBC01B4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8650" y="474663"/>
            <a:ext cx="1370013" cy="603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3323" b="1" dirty="0"/>
              <a:t>Vision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5649CB-3D86-354C-BEF5-8D0CE841EF23}"/>
              </a:ext>
            </a:extLst>
          </p:cNvPr>
          <p:cNvSpPr/>
          <p:nvPr/>
        </p:nvSpPr>
        <p:spPr>
          <a:xfrm>
            <a:off x="0" y="5372100"/>
            <a:ext cx="9144000" cy="122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3692" b="1" dirty="0">
                <a:latin typeface="+mn-lt"/>
              </a:rPr>
              <a:t>Poor trust and poor impact sabotage your     vision, mission, values, goals, and strategies.</a:t>
            </a:r>
          </a:p>
        </p:txBody>
      </p:sp>
      <p:sp>
        <p:nvSpPr>
          <p:cNvPr id="78860" name="TextBox 11">
            <a:extLst>
              <a:ext uri="{FF2B5EF4-FFF2-40B4-BE49-F238E27FC236}">
                <a16:creationId xmlns:a16="http://schemas.microsoft.com/office/drawing/2014/main" id="{92DB5953-E27F-392B-1C12-D3E2C79AE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0"/>
            <a:ext cx="83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III</a:t>
            </a:r>
          </a:p>
        </p:txBody>
      </p:sp>
      <p:sp>
        <p:nvSpPr>
          <p:cNvPr id="78861" name="Footer Placeholder 3">
            <a:extLst>
              <a:ext uri="{FF2B5EF4-FFF2-40B4-BE49-F238E27FC236}">
                <a16:creationId xmlns:a16="http://schemas.microsoft.com/office/drawing/2014/main" id="{76FFE2AF-0A54-F796-D216-7FCBD57B9FB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47700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30B86-55DA-BD81-D0A4-E0415835A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76200"/>
            <a:ext cx="7886700" cy="8445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Trust and Impact for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F4A02-8D26-5004-331D-D64625C23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" y="1670050"/>
            <a:ext cx="2474913" cy="3165475"/>
          </a:xfrm>
          <a:ln>
            <a:solidFill>
              <a:schemeClr val="accent4"/>
            </a:solidFill>
          </a:ln>
        </p:spPr>
        <p:txBody>
          <a:bodyPr>
            <a:normAutofit fontScale="92.5%" lnSpcReduction="10%"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endParaRPr lang="en-US" sz="831" b="1" dirty="0"/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Ethics for Trust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Evaluation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062" b="1" dirty="0"/>
              <a:t>for Impact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72A1B-D07F-BA6A-3CD3-A2B0126EB3F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39EF8-CC5E-6454-3AF5-BA92575DE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D151CA-B978-877B-B8A3-94F75D69D700}"/>
              </a:ext>
            </a:extLst>
          </p:cNvPr>
          <p:cNvSpPr txBox="1">
            <a:spLocks/>
          </p:cNvSpPr>
          <p:nvPr/>
        </p:nvSpPr>
        <p:spPr>
          <a:xfrm>
            <a:off x="3868738" y="1670050"/>
            <a:ext cx="1828800" cy="3165475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lIns="84406" tIns="42203" rIns="84406" bIns="42203">
            <a:normAutofit lnSpcReduction="10%"/>
          </a:bodyPr>
          <a:lstStyle>
            <a:lvl1pPr marL="228600" indent="-228600" algn="l" defTabSz="914400" rtl="0" eaLnBrk="1" latinLnBrk="0" hangingPunct="1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923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 err="1"/>
              <a:t>Helpingbetter</a:t>
            </a:r>
            <a:endParaRPr lang="en-US" sz="4062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 err="1"/>
              <a:t>Raisingmore</a:t>
            </a:r>
            <a:endParaRPr lang="en-US" sz="4062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4985" b="1" dirty="0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37103637-4E08-78AB-51E6-00B74E51F1BE}"/>
              </a:ext>
            </a:extLst>
          </p:cNvPr>
          <p:cNvSpPr/>
          <p:nvPr/>
        </p:nvSpPr>
        <p:spPr>
          <a:xfrm>
            <a:off x="2813050" y="3709988"/>
            <a:ext cx="839788" cy="774700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3E525EB-450C-A27B-2198-700FDBCE8178}"/>
              </a:ext>
            </a:extLst>
          </p:cNvPr>
          <p:cNvSpPr txBox="1">
            <a:spLocks/>
          </p:cNvSpPr>
          <p:nvPr/>
        </p:nvSpPr>
        <p:spPr>
          <a:xfrm>
            <a:off x="6892925" y="1670050"/>
            <a:ext cx="1898650" cy="3165475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lIns="84406" tIns="42203" rIns="84406" bIns="42203">
            <a:normAutofit lnSpcReduction="10%"/>
          </a:bodyPr>
          <a:lstStyle>
            <a:lvl1pPr marL="228600" indent="-228600" algn="l" defTabSz="914400" rtl="0" eaLnBrk="1" latinLnBrk="0" hangingPunct="1"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923" b="1" dirty="0"/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Raising more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+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62" b="1" dirty="0"/>
              <a:t>Helping more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4985" b="1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5B7AEC19-3B2C-8D33-A562-AC6EA94822EC}"/>
              </a:ext>
            </a:extLst>
          </p:cNvPr>
          <p:cNvSpPr/>
          <p:nvPr/>
        </p:nvSpPr>
        <p:spPr>
          <a:xfrm>
            <a:off x="2851150" y="2022475"/>
            <a:ext cx="839788" cy="773113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888D0E34-BD42-693C-9610-1DAC71F0CEFA}"/>
              </a:ext>
            </a:extLst>
          </p:cNvPr>
          <p:cNvSpPr/>
          <p:nvPr/>
        </p:nvSpPr>
        <p:spPr>
          <a:xfrm>
            <a:off x="5908675" y="3709988"/>
            <a:ext cx="839788" cy="774700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71F3151B-A4FB-FAC6-29D8-DF78B340AF5E}"/>
              </a:ext>
            </a:extLst>
          </p:cNvPr>
          <p:cNvSpPr/>
          <p:nvPr/>
        </p:nvSpPr>
        <p:spPr>
          <a:xfrm>
            <a:off x="5908675" y="2022475"/>
            <a:ext cx="839788" cy="773113"/>
          </a:xfrm>
          <a:prstGeom prst="rightArrow">
            <a:avLst/>
          </a:prstGeom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15"/>
          </a:p>
        </p:txBody>
      </p:sp>
      <p:sp>
        <p:nvSpPr>
          <p:cNvPr id="80908" name="Footer Placeholder 3">
            <a:extLst>
              <a:ext uri="{FF2B5EF4-FFF2-40B4-BE49-F238E27FC236}">
                <a16:creationId xmlns:a16="http://schemas.microsoft.com/office/drawing/2014/main" id="{E2C58588-ECDF-B355-725F-4185B1D0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CFEED-F4DB-A564-5C2B-8530A831A30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19459" name="Slide Number Placeholder 5">
            <a:extLst>
              <a:ext uri="{FF2B5EF4-FFF2-40B4-BE49-F238E27FC236}">
                <a16:creationId xmlns:a16="http://schemas.microsoft.com/office/drawing/2014/main" id="{DAF1D1F4-AC2A-645E-152B-5CAE1D698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71499346-06F0-4310-9DB2-5E1C6BFF9FA5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7941" name="Rectangle 2">
            <a:extLst>
              <a:ext uri="{FF2B5EF4-FFF2-40B4-BE49-F238E27FC236}">
                <a16:creationId xmlns:a16="http://schemas.microsoft.com/office/drawing/2014/main" id="{918B3514-EF88-48D5-31DB-EAA59A44E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01000" cy="13208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Why Are Organizations Not Raising More Money?</a:t>
            </a:r>
          </a:p>
        </p:txBody>
      </p:sp>
      <p:sp>
        <p:nvSpPr>
          <p:cNvPr id="1397763" name="Rectangle 3">
            <a:extLst>
              <a:ext uri="{FF2B5EF4-FFF2-40B4-BE49-F238E27FC236}">
                <a16:creationId xmlns:a16="http://schemas.microsoft.com/office/drawing/2014/main" id="{B3F43981-6737-F2AB-BB4D-3DE4BFA85E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2092325"/>
            <a:ext cx="8405813" cy="3798888"/>
          </a:xfrm>
        </p:spPr>
        <p:txBody>
          <a:bodyPr/>
          <a:lstStyle/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Unproven Results to Participants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Questions of Trust and Reliability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Weak Value to Donors</a:t>
            </a:r>
          </a:p>
          <a:p>
            <a:pPr marL="562722" indent="-562722" eaLnBrk="1" hangingPunct="1">
              <a:buFont typeface="Marlett" pitchFamily="2" charset="2"/>
              <a:buAutoNum type="arabicPeriod"/>
              <a:defRPr/>
            </a:pPr>
            <a:r>
              <a:rPr lang="en-US" altLang="en-US" sz="3600" dirty="0"/>
              <a:t>Lack of Total Organizational Fundraising</a:t>
            </a:r>
          </a:p>
          <a:p>
            <a:pPr marL="369286" lvl="1" indent="0" eaLnBrk="1" hangingPunct="1">
              <a:buFont typeface="Arial" panose="020B0604020202020204" pitchFamily="34" charset="0"/>
              <a:buNone/>
              <a:defRPr/>
            </a:pPr>
            <a:endParaRPr lang="en-US" altLang="en-US" sz="2215" dirty="0"/>
          </a:p>
          <a:p>
            <a:pPr marL="369286" lvl="1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215" dirty="0"/>
              <a:t>Findings from a Study by NGO Futures for the </a:t>
            </a:r>
            <a:r>
              <a:rPr lang="en-US" altLang="en-US" sz="2215" dirty="0" err="1"/>
              <a:t>Sasakawa</a:t>
            </a:r>
            <a:r>
              <a:rPr lang="en-US" altLang="en-US" sz="2215" dirty="0"/>
              <a:t> Peace Foundation</a:t>
            </a:r>
          </a:p>
        </p:txBody>
      </p:sp>
      <p:sp>
        <p:nvSpPr>
          <p:cNvPr id="19462" name="Footer Placeholder 3">
            <a:extLst>
              <a:ext uri="{FF2B5EF4-FFF2-40B4-BE49-F238E27FC236}">
                <a16:creationId xmlns:a16="http://schemas.microsoft.com/office/drawing/2014/main" id="{C75036C4-AE73-7288-C5D4-BFDEDC1D1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3" grpId="0" build="p" autoUpdateAnimBg="0"/>
    </p:bldLst>
  </p:timing>
</p:sld>
</file>

<file path=ppt/slides/slide4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850A01EA-3EBD-76E8-C08F-384BCB1FA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665913" cy="565150"/>
          </a:xfrm>
        </p:spPr>
        <p:txBody>
          <a:bodyPr lIns="84992" tIns="42497" rIns="84992" bIns="42497" rtlCol="0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Trust?</a:t>
            </a:r>
          </a:p>
        </p:txBody>
      </p:sp>
      <p:sp>
        <p:nvSpPr>
          <p:cNvPr id="43012" name="TextBox 2">
            <a:extLst>
              <a:ext uri="{FF2B5EF4-FFF2-40B4-BE49-F238E27FC236}">
                <a16:creationId xmlns:a16="http://schemas.microsoft.com/office/drawing/2014/main" id="{627AB2B7-D614-DF58-AA69-8CA6F0AFF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1066800"/>
            <a:ext cx="7948612" cy="451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TRUST</a:t>
            </a:r>
            <a:r>
              <a:rPr lang="en-US" sz="4431" dirty="0"/>
              <a:t> = Assured reliance on the character, ability, strength, or truth of someone or something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sz="923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4708" b="1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ASSURED</a:t>
            </a:r>
            <a:r>
              <a:rPr lang="en-US" sz="4431" dirty="0"/>
              <a:t> = characterized by certainty or security; guaranteed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sz="923" dirty="0"/>
          </a:p>
          <a:p>
            <a:pPr algn="r">
              <a:buFont typeface="Arial" panose="020B0604020202020204" pitchFamily="34" charset="0"/>
              <a:buNone/>
              <a:defRPr/>
            </a:pPr>
            <a:r>
              <a:rPr lang="en-US" sz="3692" dirty="0"/>
              <a:t>Merriam-Webster dictionary</a:t>
            </a:r>
          </a:p>
        </p:txBody>
      </p:sp>
    </p:spTree>
  </p:cSld>
  <p:clrMapOvr>
    <a:masterClrMapping/>
  </p:clrMapOvr>
  <p:transition>
    <p:random/>
  </p:transition>
</p:sld>
</file>

<file path=ppt/slides/slide4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A5482E29-A964-0553-FC2B-031CED728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7875" y="152400"/>
            <a:ext cx="7616825" cy="709613"/>
          </a:xfrm>
        </p:spPr>
        <p:txBody>
          <a:bodyPr lIns="84992" tIns="42497" rIns="84992" bIns="42497" rtlCol="0" anchor="b">
            <a:noAutofit/>
          </a:bodyPr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Meaningful Ethics for Trust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C6D60827-5B5E-9EBA-D7B7-271A85788E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288" y="1290638"/>
            <a:ext cx="8861425" cy="4924425"/>
          </a:xfrm>
        </p:spPr>
        <p:txBody>
          <a:bodyPr lIns="84992" tIns="42497" rIns="84992" bIns="42497" rtlCol="0">
            <a:noAutofit/>
          </a:bodyPr>
          <a:lstStyle/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A code of ethics with rules and expectations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Operational explanations of the obligations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Assessing compliance on a regular basis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Procedures for complaints of non-compliance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Reliable verification by relevant experts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Procedures for sanctions for non-compliance </a:t>
            </a:r>
          </a:p>
          <a:p>
            <a:pPr marL="685817" indent="-685817"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sz="3323" b="1" dirty="0">
                <a:solidFill>
                  <a:srgbClr val="0033CC"/>
                </a:solidFill>
              </a:rPr>
              <a:t>Communication of all this to constituents</a:t>
            </a:r>
            <a:endParaRPr lang="en-GB" sz="3323" b="1" dirty="0">
              <a:solidFill>
                <a:srgbClr val="0033CC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en-US" sz="100" b="1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3323" b="1" dirty="0"/>
              <a:t>These seven imperatives make ethics meaningful.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6FE5D5-7E4E-5107-8168-22E0A158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257925"/>
            <a:ext cx="3086100" cy="33655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NGO Futures LLC © 2021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0E0E8D8-CD40-1674-063F-FE6399E759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8950" y="134938"/>
            <a:ext cx="5556250" cy="70326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Are Results?</a:t>
            </a:r>
          </a:p>
        </p:txBody>
      </p:sp>
      <p:sp>
        <p:nvSpPr>
          <p:cNvPr id="1511427" name="Rectangle 3">
            <a:extLst>
              <a:ext uri="{FF2B5EF4-FFF2-40B4-BE49-F238E27FC236}">
                <a16:creationId xmlns:a16="http://schemas.microsoft.com/office/drawing/2014/main" id="{9474DB78-34DA-4AE3-E084-0ABC09E5B4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2275" y="1247775"/>
            <a:ext cx="8721725" cy="4883150"/>
          </a:xfrm>
          <a:ln>
            <a:solidFill>
              <a:schemeClr val="folHlink"/>
            </a:solidFill>
            <a:miter lim="800%"/>
            <a:headEnd/>
            <a:tailEnd/>
          </a:ln>
        </p:spPr>
        <p:txBody>
          <a:bodyPr rtlCol="0">
            <a:normAutofit fontScale="85%" lnSpcReduction="10%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Donors  </a:t>
            </a:r>
            <a:r>
              <a:rPr lang="en-US" altLang="en-US" sz="3323" b="1" dirty="0"/>
              <a:t>                     </a:t>
            </a:r>
            <a:r>
              <a:rPr lang="en-US" altLang="en-US" sz="3323" b="1" u="sng" dirty="0">
                <a:solidFill>
                  <a:srgbClr val="33CC33"/>
                </a:solidFill>
              </a:rPr>
              <a:t>Organization</a:t>
            </a:r>
            <a:r>
              <a:rPr lang="en-US" altLang="en-US" sz="3323" b="1" dirty="0"/>
              <a:t>                     </a:t>
            </a:r>
            <a:r>
              <a:rPr lang="en-US" altLang="en-US" sz="3323" b="1" u="sng" dirty="0">
                <a:solidFill>
                  <a:srgbClr val="0033CC"/>
                </a:solidFill>
              </a:rPr>
              <a:t>Beneficiaries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b="1" dirty="0">
                <a:solidFill>
                  <a:srgbClr val="FF0000"/>
                </a:solidFill>
              </a:rPr>
              <a:t>Money</a:t>
            </a:r>
            <a:r>
              <a:rPr lang="en-US" altLang="en-US" sz="3323" b="1" dirty="0"/>
              <a:t>	                  </a:t>
            </a:r>
            <a:r>
              <a:rPr lang="en-US" altLang="en-US" sz="3323" b="1" dirty="0">
                <a:solidFill>
                  <a:srgbClr val="33CC33"/>
                </a:solidFill>
              </a:rPr>
              <a:t>Value added</a:t>
            </a:r>
            <a:r>
              <a:rPr lang="en-US" altLang="en-US" sz="3323" b="1" dirty="0"/>
              <a:t>                  </a:t>
            </a:r>
            <a:r>
              <a:rPr lang="en-US" altLang="en-US" sz="3323" b="1" dirty="0">
                <a:solidFill>
                  <a:srgbClr val="0033CC"/>
                </a:solidFill>
              </a:rPr>
              <a:t>Life Changes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                     </a:t>
            </a:r>
            <a:r>
              <a:rPr lang="en-US" altLang="en-US" sz="3323" b="1" dirty="0">
                <a:solidFill>
                  <a:srgbClr val="33CC33"/>
                </a:solidFill>
              </a:rPr>
              <a:t>Activities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                        </a:t>
            </a:r>
            <a:r>
              <a:rPr lang="en-US" altLang="en-US" sz="3323" b="1" dirty="0">
                <a:solidFill>
                  <a:srgbClr val="FF0000"/>
                </a:solidFill>
              </a:rPr>
              <a:t>Inputs</a:t>
            </a:r>
            <a:r>
              <a:rPr lang="en-US" altLang="en-US" sz="3323" dirty="0">
                <a:solidFill>
                  <a:srgbClr val="33CC33"/>
                </a:solidFill>
              </a:rPr>
              <a:t> 	     </a:t>
            </a:r>
            <a:r>
              <a:rPr lang="en-US" altLang="en-US" sz="3323" b="1" dirty="0">
                <a:solidFill>
                  <a:srgbClr val="33CC33"/>
                </a:solidFill>
              </a:rPr>
              <a:t>Processes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      </a:t>
            </a:r>
            <a:r>
              <a:rPr lang="en-US" altLang="en-US" sz="3323" b="1" dirty="0">
                <a:solidFill>
                  <a:srgbClr val="33CC33"/>
                </a:solidFill>
              </a:rPr>
              <a:t>Outputs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	         </a:t>
            </a:r>
            <a:r>
              <a:rPr lang="en-US" altLang="en-US" sz="3323" b="1" dirty="0">
                <a:solidFill>
                  <a:srgbClr val="0070C0"/>
                </a:solidFill>
              </a:rPr>
              <a:t>Outcomes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3323" dirty="0"/>
              <a:t> 									                              							            </a:t>
            </a:r>
            <a:r>
              <a:rPr lang="en-US" altLang="en-US" sz="3323" b="1" dirty="0">
                <a:solidFill>
                  <a:srgbClr val="0033CC"/>
                </a:solidFill>
              </a:rPr>
              <a:t>Results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954" dirty="0"/>
              <a:t> 		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954" dirty="0"/>
              <a:t>			                                              always with indicators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1662" dirty="0"/>
              <a:t>Source: USAID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CA197A7-F524-50A4-B170-75389ABF9F6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C180900C-B132-3A40-FA65-4793FBB08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87046" name="Slide Number Placeholder 5">
            <a:extLst>
              <a:ext uri="{FF2B5EF4-FFF2-40B4-BE49-F238E27FC236}">
                <a16:creationId xmlns:a16="http://schemas.microsoft.com/office/drawing/2014/main" id="{5F3546FA-C5E9-0A93-B613-F1C442CA85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526338" y="2890838"/>
            <a:ext cx="2057400" cy="338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1F2A551-4AE9-4F14-8982-EDB6D094092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42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5" name="AutoShape 4">
            <a:extLst>
              <a:ext uri="{FF2B5EF4-FFF2-40B4-BE49-F238E27FC236}">
                <a16:creationId xmlns:a16="http://schemas.microsoft.com/office/drawing/2014/main" id="{BBE8DCCD-3C58-1F02-1584-EE8CE66F7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667000"/>
            <a:ext cx="838200" cy="350838"/>
          </a:xfrm>
          <a:prstGeom prst="rightArrow">
            <a:avLst>
              <a:gd name="adj1" fmla="val 50000"/>
              <a:gd name="adj2" fmla="val 59583"/>
            </a:avLst>
          </a:prstGeom>
          <a:solidFill>
            <a:srgbClr val="00B050"/>
          </a:solidFill>
          <a:ln w="28575">
            <a:solidFill>
              <a:srgbClr val="FF0000"/>
            </a:solidFill>
            <a:miter lim="800%"/>
            <a:headEnd type="none" w="sm" len="sm"/>
            <a:tailEnd type="none" w="sm" len="sm"/>
          </a:ln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68616" name="Line 8">
            <a:extLst>
              <a:ext uri="{FF2B5EF4-FFF2-40B4-BE49-F238E27FC236}">
                <a16:creationId xmlns:a16="http://schemas.microsoft.com/office/drawing/2014/main" id="{5B4C471F-D799-E33F-E98C-4C4EFDCA16BE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695825"/>
            <a:ext cx="21145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7" name="Line 9">
            <a:extLst>
              <a:ext uri="{FF2B5EF4-FFF2-40B4-BE49-F238E27FC236}">
                <a16:creationId xmlns:a16="http://schemas.microsoft.com/office/drawing/2014/main" id="{F38156F3-53CD-8C29-0783-E59F8A97EE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400" y="2198688"/>
            <a:ext cx="22225" cy="2425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8" name="Line 8">
            <a:extLst>
              <a:ext uri="{FF2B5EF4-FFF2-40B4-BE49-F238E27FC236}">
                <a16:creationId xmlns:a16="http://schemas.microsoft.com/office/drawing/2014/main" id="{2182AD30-D4F5-3B22-FA9E-562A3F1D6B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38825" y="4695825"/>
            <a:ext cx="1054100" cy="0"/>
          </a:xfrm>
          <a:prstGeom prst="line">
            <a:avLst/>
          </a:prstGeom>
          <a:noFill/>
          <a:ln w="76200">
            <a:solidFill>
              <a:srgbClr val="0070C0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68619" name="Line 8">
            <a:extLst>
              <a:ext uri="{FF2B5EF4-FFF2-40B4-BE49-F238E27FC236}">
                <a16:creationId xmlns:a16="http://schemas.microsoft.com/office/drawing/2014/main" id="{F476E3EA-D256-CEFE-DE13-D80BAD82D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4188" y="4695825"/>
            <a:ext cx="2814637" cy="0"/>
          </a:xfrm>
          <a:prstGeom prst="line">
            <a:avLst/>
          </a:prstGeom>
          <a:noFill/>
          <a:ln w="76200">
            <a:solidFill>
              <a:srgbClr val="33CC33"/>
            </a:solidFill>
            <a:prstDash val="sysDot"/>
            <a:round/>
            <a:headEnd type="none" w="sm" len="sm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 sz="2215"/>
          </a:p>
        </p:txBody>
      </p:sp>
      <p:sp>
        <p:nvSpPr>
          <p:cNvPr id="21" name="AutoShape 6">
            <a:extLst>
              <a:ext uri="{FF2B5EF4-FFF2-40B4-BE49-F238E27FC236}">
                <a16:creationId xmlns:a16="http://schemas.microsoft.com/office/drawing/2014/main" id="{F1AD9106-AA92-3574-63C1-2DFC94AA4D3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697538" y="3498850"/>
            <a:ext cx="931862" cy="463550"/>
          </a:xfrm>
          <a:prstGeom prst="bentArrow">
            <a:avLst/>
          </a:prstGeom>
          <a:solidFill>
            <a:srgbClr val="92D050"/>
          </a:solidFill>
          <a:ln w="57150">
            <a:solidFill>
              <a:srgbClr val="0070C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22" name="AutoShape 6">
            <a:extLst>
              <a:ext uri="{FF2B5EF4-FFF2-40B4-BE49-F238E27FC236}">
                <a16:creationId xmlns:a16="http://schemas.microsoft.com/office/drawing/2014/main" id="{74D723BF-AF04-40EC-F63D-2501BC63672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132638" y="3962400"/>
            <a:ext cx="630237" cy="758825"/>
          </a:xfrm>
          <a:prstGeom prst="bentArrow">
            <a:avLst/>
          </a:prstGeom>
          <a:solidFill>
            <a:srgbClr val="0070C0"/>
          </a:solidFill>
          <a:ln w="57150">
            <a:solidFill>
              <a:srgbClr val="00206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  <p:sp>
        <p:nvSpPr>
          <p:cNvPr id="23" name="AutoShape 6">
            <a:extLst>
              <a:ext uri="{FF2B5EF4-FFF2-40B4-BE49-F238E27FC236}">
                <a16:creationId xmlns:a16="http://schemas.microsoft.com/office/drawing/2014/main" id="{992FF282-2081-DBB9-81DD-1F0C0377650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783138" y="3076575"/>
            <a:ext cx="638175" cy="422275"/>
          </a:xfrm>
          <a:prstGeom prst="bentArrow">
            <a:avLst/>
          </a:prstGeom>
          <a:solidFill>
            <a:srgbClr val="00B050"/>
          </a:solidFill>
          <a:ln w="12700">
            <a:solidFill>
              <a:srgbClr val="00B050"/>
            </a:solidFill>
            <a:miter lim="800%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1662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1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1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1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1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1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1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1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1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1427" grpId="0" build="p" autoUpdateAnimBg="0"/>
    </p:bldLst>
  </p:timing>
</p:sld>
</file>

<file path=ppt/slides/slide43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426" name="Rectangle 2">
            <a:extLst>
              <a:ext uri="{FF2B5EF4-FFF2-40B4-BE49-F238E27FC236}">
                <a16:creationId xmlns:a16="http://schemas.microsoft.com/office/drawing/2014/main" id="{F197658D-8618-DD4D-C251-0C6B347076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8763" y="152400"/>
            <a:ext cx="8580437" cy="704850"/>
          </a:xfrm>
        </p:spPr>
        <p:txBody>
          <a:bodyPr>
            <a:noAutofit/>
          </a:bodyPr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Evaluation </a:t>
            </a: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for Results</a:t>
            </a:r>
            <a:endParaRPr lang="en-US" altLang="en-US" sz="5100" b="1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19817B68-FF39-1D00-CD24-2B4BBAEF551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628650" y="6186488"/>
            <a:ext cx="2057400" cy="338137"/>
          </a:xfrm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D91D39B2-8E21-A038-B23A-F86298DA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257925"/>
            <a:ext cx="3086100" cy="33655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NGO Futures LLC © 2021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8583E19A-D792-7943-7F0B-DE3EAED23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32563" y="6186488"/>
            <a:ext cx="2057400" cy="338137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1895441" name="Text Box 17">
            <a:extLst>
              <a:ext uri="{FF2B5EF4-FFF2-40B4-BE49-F238E27FC236}">
                <a16:creationId xmlns:a16="http://schemas.microsoft.com/office/drawing/2014/main" id="{DEB0DE52-0EFB-C598-E397-B9FE0AC09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914400"/>
            <a:ext cx="8861425" cy="53832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527552" indent="-527552"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buFont typeface="Wingdings" panose="05000000000000000000" pitchFamily="2" charset="2"/>
              <a:buChar char="è"/>
              <a:defRPr/>
            </a:pPr>
            <a:endParaRPr lang="en-US" altLang="en-US" sz="3692" b="1" dirty="0">
              <a:latin typeface="+mn-lt"/>
            </a:endParaRP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Establish the Policy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Implement the Strategy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Create a Learning Culture 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Monitor/Mentor and Evaluate/Learn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Test and Prove Program Strategy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Verify Long-Term Program Impacts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Conduct Self-Assessments Internally</a:t>
            </a:r>
          </a:p>
          <a:p>
            <a:pPr marL="685817" lvl="1" indent="-685817">
              <a:lnSpc>
                <a:spcPct val="90%"/>
              </a:lnSpc>
              <a:spcBef>
                <a:spcPts val="923"/>
              </a:spcBef>
              <a:buClr>
                <a:schemeClr val="tx1"/>
              </a:buClr>
              <a:buSzPct val="95%"/>
              <a:buFont typeface="+mj-lt"/>
              <a:buAutoNum type="arabicPeriod"/>
              <a:defRPr/>
            </a:pPr>
            <a:r>
              <a:rPr lang="en-US" altLang="en-US" sz="3323" b="1" dirty="0">
                <a:solidFill>
                  <a:srgbClr val="0033CC"/>
                </a:solidFill>
                <a:latin typeface="+mn-lt"/>
              </a:rPr>
              <a:t>Assess Accountability with Partners</a:t>
            </a:r>
            <a:endParaRPr lang="en-US" altLang="en-US" sz="969" dirty="0">
              <a:latin typeface="+mn-lt"/>
            </a:endParaRPr>
          </a:p>
          <a:p>
            <a:pPr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defRPr/>
            </a:pPr>
            <a:endParaRPr lang="en-US" altLang="en-US" sz="100" b="1" dirty="0">
              <a:latin typeface="+mn-lt"/>
            </a:endParaRPr>
          </a:p>
          <a:p>
            <a:pPr>
              <a:lnSpc>
                <a:spcPts val="1108"/>
              </a:lnSpc>
              <a:spcBef>
                <a:spcPct val="50%"/>
              </a:spcBef>
              <a:buClr>
                <a:schemeClr val="accent4">
                  <a:lumMod val="75%"/>
                </a:schemeClr>
              </a:buClr>
              <a:buSzPct val="80%"/>
              <a:defRPr/>
            </a:pPr>
            <a:r>
              <a:rPr lang="en-US" altLang="en-US" sz="3323" b="1" dirty="0">
                <a:latin typeface="+mn-lt"/>
              </a:rPr>
              <a:t>These eight disciplines make evaluation strategic.</a:t>
            </a:r>
          </a:p>
        </p:txBody>
      </p:sp>
    </p:spTree>
  </p:cSld>
  <p:clrMapOvr>
    <a:masterClrMapping/>
  </p:clrMapOvr>
  <p:transition>
    <p:random/>
  </p:transition>
</p:sld>
</file>

<file path=ppt/slides/slide4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>
            <a:extLst>
              <a:ext uri="{FF2B5EF4-FFF2-40B4-BE49-F238E27FC236}">
                <a16:creationId xmlns:a16="http://schemas.microsoft.com/office/drawing/2014/main" id="{5803C0A1-C767-AA4F-B17A-B4006D1DB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143000"/>
            <a:ext cx="9015412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557DBF-DD49-E57A-8B86-25F0EFC02585}"/>
              </a:ext>
            </a:extLst>
          </p:cNvPr>
          <p:cNvSpPr/>
          <p:nvPr/>
        </p:nvSpPr>
        <p:spPr>
          <a:xfrm>
            <a:off x="371475" y="152400"/>
            <a:ext cx="8420100" cy="798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ctr" defTabSz="422041">
              <a:lnSpc>
                <a:spcPct val="90%"/>
              </a:lnSpc>
              <a:tabLst>
                <a:tab pos="2771745" algn="l"/>
                <a:tab pos="2821796" algn="l"/>
              </a:tabLst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The Oil of Learning</a:t>
            </a:r>
          </a:p>
        </p:txBody>
      </p:sp>
      <p:sp>
        <p:nvSpPr>
          <p:cNvPr id="91140" name="Footer Placeholder 3">
            <a:extLst>
              <a:ext uri="{FF2B5EF4-FFF2-40B4-BE49-F238E27FC236}">
                <a16:creationId xmlns:a16="http://schemas.microsoft.com/office/drawing/2014/main" id="{512B0AA0-4D7F-126E-EA30-245E3881B2A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>
            <a:extLst>
              <a:ext uri="{FF2B5EF4-FFF2-40B4-BE49-F238E27FC236}">
                <a16:creationId xmlns:a16="http://schemas.microsoft.com/office/drawing/2014/main" id="{886EBBD0-255D-4557-3D0E-933F5E4D0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.34%" t="13.084%" r="29.484%" b="5.126%"/>
          <a:stretch>
            <a:fillRect/>
          </a:stretch>
        </p:blipFill>
        <p:spPr bwMode="auto">
          <a:xfrm rot="330102">
            <a:off x="5354638" y="1917700"/>
            <a:ext cx="3132137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44038" name="Rectangle 3">
            <a:extLst>
              <a:ext uri="{FF2B5EF4-FFF2-40B4-BE49-F238E27FC236}">
                <a16:creationId xmlns:a16="http://schemas.microsoft.com/office/drawing/2014/main" id="{2F4ACD10-716E-4FDD-71E1-55D246800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382000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Chief Fundraiser Steps Up to Lead for Donor Attractiveness</a:t>
            </a:r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4D4DE8AC-1964-58D0-B311-3373C1F28C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2125" y="1981200"/>
            <a:ext cx="5486400" cy="4095750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Excellent results 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Superior reports 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Total accountability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Quality performance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Professional fundraising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Demands accountability</a:t>
            </a:r>
          </a:p>
          <a:p>
            <a:pPr marL="562722" indent="-562722"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Demands everyone helping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C0FB8-B49D-053E-AB4A-5F3A754E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8850" y="6130925"/>
            <a:ext cx="2198688" cy="463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>
            <a:extLst>
              <a:ext uri="{FF2B5EF4-FFF2-40B4-BE49-F238E27FC236}">
                <a16:creationId xmlns:a16="http://schemas.microsoft.com/office/drawing/2014/main" id="{6E635929-72F3-5016-C130-27981FC13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187325"/>
            <a:ext cx="6924675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Enable Donors to Make 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Their Dreams Come True</a:t>
            </a:r>
          </a:p>
        </p:txBody>
      </p:sp>
      <p:pic>
        <p:nvPicPr>
          <p:cNvPr id="94211" name="Picture 3">
            <a:extLst>
              <a:ext uri="{FF2B5EF4-FFF2-40B4-BE49-F238E27FC236}">
                <a16:creationId xmlns:a16="http://schemas.microsoft.com/office/drawing/2014/main" id="{8CF0ACBB-0FB0-CC70-5D7C-2AE1C1D3D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4443413"/>
            <a:ext cx="2305050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271235" name="Rectangle 3">
            <a:extLst>
              <a:ext uri="{FF2B5EF4-FFF2-40B4-BE49-F238E27FC236}">
                <a16:creationId xmlns:a16="http://schemas.microsoft.com/office/drawing/2014/main" id="{093642D9-6911-1F3B-1EC7-72AEF9650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75" y="1881188"/>
            <a:ext cx="8510588" cy="3798887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Find donors who share your dreams.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Get to know them better.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Know more about what they dream of doing.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Enable them to achieve their dreams.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Exceed their expectations.</a:t>
            </a:r>
          </a:p>
        </p:txBody>
      </p:sp>
      <p:pic>
        <p:nvPicPr>
          <p:cNvPr id="94213" name="Picture 1">
            <a:extLst>
              <a:ext uri="{FF2B5EF4-FFF2-40B4-BE49-F238E27FC236}">
                <a16:creationId xmlns:a16="http://schemas.microsoft.com/office/drawing/2014/main" id="{790F12B3-7EEB-9A93-C5FF-BF790E3343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5111750"/>
            <a:ext cx="12477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94214" name="Picture 2">
            <a:extLst>
              <a:ext uri="{FF2B5EF4-FFF2-40B4-BE49-F238E27FC236}">
                <a16:creationId xmlns:a16="http://schemas.microsoft.com/office/drawing/2014/main" id="{3D9DC305-D2BB-9643-F760-3D46F09A83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5145088"/>
            <a:ext cx="105727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94215" name="Footer Placeholder 3">
            <a:extLst>
              <a:ext uri="{FF2B5EF4-FFF2-40B4-BE49-F238E27FC236}">
                <a16:creationId xmlns:a16="http://schemas.microsoft.com/office/drawing/2014/main" id="{317F91D4-73B8-68EF-FF12-2F27D700B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4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1" descr="C:\Users\Ken\Pictures\2015 Kyiv\Leadership 2.JPG">
            <a:extLst>
              <a:ext uri="{FF2B5EF4-FFF2-40B4-BE49-F238E27FC236}">
                <a16:creationId xmlns:a16="http://schemas.microsoft.com/office/drawing/2014/main" id="{BC5A9D22-E347-7660-4A09-C8C8A48C6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33600"/>
            <a:ext cx="29845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6387" name="TextBox 2">
            <a:extLst>
              <a:ext uri="{FF2B5EF4-FFF2-40B4-BE49-F238E27FC236}">
                <a16:creationId xmlns:a16="http://schemas.microsoft.com/office/drawing/2014/main" id="{BD2612CA-610C-9273-9824-8DC83F8F7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5630863"/>
            <a:ext cx="2133600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Synergy</a:t>
            </a:r>
          </a:p>
        </p:txBody>
      </p:sp>
      <p:pic>
        <p:nvPicPr>
          <p:cNvPr id="96260" name="Picture 1" descr="C:\Users\Ken\Downloads\photo 1 (1).JPG">
            <a:extLst>
              <a:ext uri="{FF2B5EF4-FFF2-40B4-BE49-F238E27FC236}">
                <a16:creationId xmlns:a16="http://schemas.microsoft.com/office/drawing/2014/main" id="{B80B80E2-1356-5039-3095-1E28D874F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44713"/>
            <a:ext cx="3017838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96261" name="Picture 1" descr="C:\Users\Ken\Pictures\photo 1.JPG">
            <a:extLst>
              <a:ext uri="{FF2B5EF4-FFF2-40B4-BE49-F238E27FC236}">
                <a16:creationId xmlns:a16="http://schemas.microsoft.com/office/drawing/2014/main" id="{644E75CA-86DD-7703-371B-0D583E599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2144713"/>
            <a:ext cx="3025775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6391" name="TextBox 2">
            <a:extLst>
              <a:ext uri="{FF2B5EF4-FFF2-40B4-BE49-F238E27FC236}">
                <a16:creationId xmlns:a16="http://schemas.microsoft.com/office/drawing/2014/main" id="{50DED186-168E-C3D5-F166-EC5E60019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630863"/>
            <a:ext cx="2819400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Being open</a:t>
            </a:r>
          </a:p>
        </p:txBody>
      </p:sp>
      <p:sp>
        <p:nvSpPr>
          <p:cNvPr id="16392" name="TextBox 1">
            <a:extLst>
              <a:ext uri="{FF2B5EF4-FFF2-40B4-BE49-F238E27FC236}">
                <a16:creationId xmlns:a16="http://schemas.microsoft.com/office/drawing/2014/main" id="{2F8D02A4-233F-C555-28FE-4D7E67912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5630863"/>
            <a:ext cx="2417762" cy="7699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400" b="1" dirty="0">
                <a:solidFill>
                  <a:srgbClr val="003399"/>
                </a:solidFill>
                <a:latin typeface="+mj-lt"/>
              </a:rPr>
              <a:t>Nurturing</a:t>
            </a:r>
          </a:p>
        </p:txBody>
      </p:sp>
      <p:sp>
        <p:nvSpPr>
          <p:cNvPr id="166921" name="TextBox 1">
            <a:extLst>
              <a:ext uri="{FF2B5EF4-FFF2-40B4-BE49-F238E27FC236}">
                <a16:creationId xmlns:a16="http://schemas.microsoft.com/office/drawing/2014/main" id="{F16DDF3E-59AE-870F-92E5-99C4429E9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15875"/>
            <a:ext cx="8915400" cy="1662113"/>
          </a:xfrm>
          <a:prstGeom prst="rect">
            <a:avLst/>
          </a:prstGeom>
          <a:noFill/>
          <a:ln w="19050">
            <a:solidFill>
              <a:schemeClr val="bg1"/>
            </a:solidFill>
            <a:miter lim="800%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Designs from a Fundraising and Leadership Workshop in Kyiv</a:t>
            </a:r>
          </a:p>
        </p:txBody>
      </p:sp>
      <p:sp>
        <p:nvSpPr>
          <p:cNvPr id="96265" name="Footer Placeholder 3">
            <a:extLst>
              <a:ext uri="{FF2B5EF4-FFF2-40B4-BE49-F238E27FC236}">
                <a16:creationId xmlns:a16="http://schemas.microsoft.com/office/drawing/2014/main" id="{D42DA7EC-0C6C-3729-F00B-6A6A62FE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15D4143-643B-9C04-1B48-9E3FC1333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800"/>
            <a:ext cx="9067800" cy="5940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Building Blocks for a Better World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endParaRPr lang="en-US" altLang="en-US" sz="3200" b="1" dirty="0">
              <a:latin typeface="Times New Roman" panose="02020603050405020304" pitchFamily="18" charset="0"/>
            </a:endParaRPr>
          </a:p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  <a:defRPr/>
            </a:pPr>
            <a:r>
              <a:rPr lang="en-US" altLang="en-US" sz="4000" b="1" dirty="0">
                <a:latin typeface="Times New Roman" panose="02020603050405020304" pitchFamily="18" charset="0"/>
              </a:rPr>
              <a:t> 			      </a:t>
            </a:r>
            <a:r>
              <a:rPr lang="en-US" altLang="en-US" sz="6000" b="1" u="sng" dirty="0">
                <a:solidFill>
                  <a:srgbClr val="003399"/>
                </a:solidFill>
                <a:latin typeface="+mn-lt"/>
                <a:ea typeface="+mj-ea"/>
                <a:cs typeface="Times New Roman" panose="02020603050405020304" pitchFamily="18" charset="0"/>
              </a:rPr>
              <a:t>YOU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Values    Caring    Character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Integrity    Leadership   Excellence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Self-aware    Solutions    Empowering </a:t>
            </a:r>
          </a:p>
          <a:p>
            <a:pPr algn="ctr">
              <a:lnSpc>
                <a:spcPct val="150%"/>
              </a:lnSpc>
              <a:spcBef>
                <a:spcPct val="0%"/>
              </a:spcBef>
              <a:buFont typeface="Arial" panose="020B0604020202020204" pitchFamily="34" charset="0"/>
              <a:buNone/>
              <a:defRPr/>
            </a:pPr>
            <a:r>
              <a:rPr lang="en-US" altLang="en-US" sz="4000" dirty="0">
                <a:latin typeface="Times New Roman" panose="02020603050405020304" pitchFamily="18" charset="0"/>
              </a:rPr>
              <a:t>Participation    Diversity     Sustainability</a:t>
            </a:r>
          </a:p>
        </p:txBody>
      </p:sp>
      <p:sp>
        <p:nvSpPr>
          <p:cNvPr id="98307" name="Footer Placeholder 3">
            <a:extLst>
              <a:ext uri="{FF2B5EF4-FFF2-40B4-BE49-F238E27FC236}">
                <a16:creationId xmlns:a16="http://schemas.microsoft.com/office/drawing/2014/main" id="{ADE1C186-D694-D6AC-A923-B8C6523BEFC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4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1932A-E652-FB6C-381A-734B0418EAF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99331" name="Slide Number Placeholder 5">
            <a:extLst>
              <a:ext uri="{FF2B5EF4-FFF2-40B4-BE49-F238E27FC236}">
                <a16:creationId xmlns:a16="http://schemas.microsoft.com/office/drawing/2014/main" id="{30D7F903-0EB3-0E21-767C-7BD7120756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F399D686-881E-4742-8D77-93D48F6EB88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49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7" name="Rectangle 2">
            <a:extLst>
              <a:ext uri="{FF2B5EF4-FFF2-40B4-BE49-F238E27FC236}">
                <a16:creationId xmlns:a16="http://schemas.microsoft.com/office/drawing/2014/main" id="{5470844C-70D7-2EDF-1F16-9AAC084836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Leadership Development</a:t>
            </a:r>
          </a:p>
        </p:txBody>
      </p:sp>
      <p:sp>
        <p:nvSpPr>
          <p:cNvPr id="59398" name="Rectangle 3">
            <a:extLst>
              <a:ext uri="{FF2B5EF4-FFF2-40B4-BE49-F238E27FC236}">
                <a16:creationId xmlns:a16="http://schemas.microsoft.com/office/drawing/2014/main" id="{4BE89E6A-1E7D-D57A-69C9-C6BC2F58F7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1143000"/>
            <a:ext cx="7524750" cy="48006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4000" dirty="0"/>
              <a:t>Key among leadership capacities are the ability to…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Develop self-awareness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Increase self-confidence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Take a broad, systemic view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Think creatively</a:t>
            </a:r>
          </a:p>
          <a:p>
            <a:pPr marL="1066800" lvl="1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GB" altLang="en-US" sz="3600" b="1" dirty="0">
                <a:solidFill>
                  <a:schemeClr val="accent5">
                    <a:lumMod val="75%"/>
                  </a:schemeClr>
                </a:solidFill>
              </a:rPr>
              <a:t>Learn from experience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en-US" sz="300" dirty="0">
              <a:solidFill>
                <a:schemeClr val="tx2"/>
              </a:solidFill>
            </a:endParaRPr>
          </a:p>
          <a:p>
            <a:pPr marL="1752600" lvl="3" indent="-381000" eaLnBrk="1" hangingPunct="1">
              <a:defRPr/>
            </a:pPr>
            <a:r>
              <a:rPr lang="en-GB" altLang="en-US" sz="2800" dirty="0" err="1"/>
              <a:t>Center</a:t>
            </a:r>
            <a:r>
              <a:rPr lang="en-GB" altLang="en-US" sz="2800" dirty="0"/>
              <a:t> for Creative Leadership</a:t>
            </a:r>
          </a:p>
        </p:txBody>
      </p:sp>
    </p:spTree>
  </p:cSld>
  <p:clrMapOvr>
    <a:masterClrMapping/>
  </p:clrMapOvr>
</p:sld>
</file>

<file path=ppt/slides/slide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42121-4954-0B77-D40D-58F1C80F07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5B960-169B-DDCE-BA8E-45158A0F4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67463"/>
            <a:ext cx="3086100" cy="338137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© NGO Futures LLC 2021</a:t>
            </a:r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18813332-9F5F-62F9-F517-F5A5F59584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8E98D05A-CF60-4D6F-AD9B-827F1D8B23AD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3746" name="Rectangle 2">
            <a:extLst>
              <a:ext uri="{FF2B5EF4-FFF2-40B4-BE49-F238E27FC236}">
                <a16:creationId xmlns:a16="http://schemas.microsoft.com/office/drawing/2014/main" id="{2E4E1490-BAFA-71CC-10FB-2D2D832E3A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-152400"/>
            <a:ext cx="78867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Surveys of Public Opinion</a:t>
            </a:r>
          </a:p>
        </p:txBody>
      </p:sp>
      <p:sp>
        <p:nvSpPr>
          <p:cNvPr id="543747" name="Rectangle 3">
            <a:extLst>
              <a:ext uri="{FF2B5EF4-FFF2-40B4-BE49-F238E27FC236}">
                <a16:creationId xmlns:a16="http://schemas.microsoft.com/office/drawing/2014/main" id="{1BDA7AB3-3347-B171-D70F-972017F88C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3413" y="1389063"/>
            <a:ext cx="8158162" cy="37988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2954" dirty="0"/>
              <a:t>Do you think the money gets to beneficiaries?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56% of donors said No!</a:t>
            </a:r>
          </a:p>
          <a:p>
            <a:pPr>
              <a:defRPr/>
            </a:pPr>
            <a:r>
              <a:rPr lang="en-US" altLang="en-US" sz="2954" dirty="0"/>
              <a:t>Do you think there are serious violations of ethics in the NGO community?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42% of NGO executives said Yes!</a:t>
            </a:r>
          </a:p>
          <a:p>
            <a:pPr>
              <a:defRPr/>
            </a:pPr>
            <a:r>
              <a:rPr lang="en-US" altLang="en-US" sz="2954" dirty="0"/>
              <a:t>Do you believe we have adequate whistle blowing procedures? </a:t>
            </a:r>
          </a:p>
          <a:p>
            <a:pPr>
              <a:buFont typeface="Marlett" pitchFamily="2" charset="2"/>
              <a:buNone/>
              <a:defRPr/>
            </a:pPr>
            <a:r>
              <a:rPr lang="en-US" altLang="en-US" sz="2954" dirty="0"/>
              <a:t>		76% of NGO executives said No!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8059265-2255-6615-35DE-37D9D128A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107B6-87FD-06A7-0156-B87EFBCC98B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54914"/>
      </p:ext>
    </p:extLst>
  </p:cSld>
  <p:clrMapOvr>
    <a:masterClrMapping/>
  </p:clrMapOvr>
  <p:transition spd="med">
    <p:wipe/>
  </p:transition>
</p:sld>
</file>

<file path=ppt/slides/slide5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F4C23C30-FD37-39DA-9964-797E19F4B7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171450"/>
            <a:ext cx="7848600" cy="12001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Close to Stakeholders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b="1" dirty="0">
                <a:solidFill>
                  <a:srgbClr val="0070C0"/>
                </a:solidFill>
                <a:cs typeface="Times New Roman" panose="02020603050405020304" pitchFamily="18" charset="0"/>
              </a:rPr>
              <a:t>Where Does Leadership Flourish?</a:t>
            </a: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99191856-C1D0-2E1E-042C-6128025AD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609600"/>
          </a:xfrm>
        </p:spPr>
        <p:txBody>
          <a:bodyPr/>
          <a:lstStyle/>
          <a:p>
            <a:pPr marL="0" indent="0" eaLnBrk="1" hangingPunct="1">
              <a:lnSpc>
                <a:spcPct val="80%"/>
              </a:lnSpc>
              <a:buFont typeface="Arial" panose="020B0604020202020204" pitchFamily="34" charset="0"/>
              <a:buNone/>
            </a:pP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   </a:t>
            </a:r>
            <a:r>
              <a:rPr lang="en-US" altLang="en-US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TRADITIONAL	       </a:t>
            </a: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    </a:t>
            </a:r>
            <a:r>
              <a:rPr lang="en-US" altLang="en-US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STAKEHOLDER</a:t>
            </a:r>
            <a:r>
              <a:rPr lang="en-US" altLang="en-US" sz="4000" b="1">
                <a:latin typeface="Mongolian Baiti" panose="03000500000000000000" pitchFamily="66" charset="0"/>
                <a:ea typeface="Mongolian Baiti" panose="03000500000000000000" pitchFamily="66" charset="0"/>
                <a:cs typeface="Mongolian Baiti" panose="03000500000000000000" pitchFamily="66" charset="0"/>
              </a:rPr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DD7F7-8CE0-B0CD-D374-F58BC520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algn="l">
              <a:defRPr/>
            </a:pPr>
            <a:r>
              <a:rPr lang="en-US" altLang="en-US"/>
              <a:t>NgoFutures@gmail.com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D191160-6FFE-69D0-FFB3-3138563D403A}"/>
              </a:ext>
            </a:extLst>
          </p:cNvPr>
          <p:cNvSpPr/>
          <p:nvPr/>
        </p:nvSpPr>
        <p:spPr>
          <a:xfrm>
            <a:off x="0" y="1981200"/>
            <a:ext cx="4419600" cy="4745038"/>
          </a:xfrm>
          <a:prstGeom prst="triangle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D997459B-D0AE-1F21-50DB-6400FF015967}"/>
              </a:ext>
            </a:extLst>
          </p:cNvPr>
          <p:cNvSpPr/>
          <p:nvPr/>
        </p:nvSpPr>
        <p:spPr>
          <a:xfrm rot="10800000">
            <a:off x="4495800" y="1981200"/>
            <a:ext cx="4419600" cy="4745038"/>
          </a:xfrm>
          <a:prstGeom prst="triangle">
            <a:avLst/>
          </a:prstGeom>
          <a:solidFill>
            <a:schemeClr val="accent1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31" name="TextBox 2">
            <a:extLst>
              <a:ext uri="{FF2B5EF4-FFF2-40B4-BE49-F238E27FC236}">
                <a16:creationId xmlns:a16="http://schemas.microsoft.com/office/drawing/2014/main" id="{AEDCACA1-A894-C319-1427-D473252D6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2514600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u="sng">
                <a:latin typeface="Times New Roman" panose="02020603050405020304" pitchFamily="18" charset="0"/>
              </a:rPr>
              <a:t>Board</a:t>
            </a:r>
          </a:p>
        </p:txBody>
      </p:sp>
      <p:sp>
        <p:nvSpPr>
          <p:cNvPr id="103432" name="TextBox 6">
            <a:extLst>
              <a:ext uri="{FF2B5EF4-FFF2-40B4-BE49-F238E27FC236}">
                <a16:creationId xmlns:a16="http://schemas.microsoft.com/office/drawing/2014/main" id="{90451E0F-3FF9-633A-405C-9A73BC295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905000"/>
            <a:ext cx="2895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Staff in contact with </a:t>
            </a:r>
            <a:r>
              <a:rPr lang="en-US" altLang="en-US" sz="4000" u="sng">
                <a:latin typeface="Times New Roman" panose="02020603050405020304" pitchFamily="18" charset="0"/>
              </a:rPr>
              <a:t>Stakeholders</a:t>
            </a:r>
          </a:p>
        </p:txBody>
      </p:sp>
      <p:sp>
        <p:nvSpPr>
          <p:cNvPr id="103433" name="TextBox 10">
            <a:extLst>
              <a:ext uri="{FF2B5EF4-FFF2-40B4-BE49-F238E27FC236}">
                <a16:creationId xmlns:a16="http://schemas.microsoft.com/office/drawing/2014/main" id="{4950B19F-404B-29A1-2ACF-814A8BD86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5464175"/>
            <a:ext cx="152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Board</a:t>
            </a:r>
          </a:p>
        </p:txBody>
      </p:sp>
      <p:sp>
        <p:nvSpPr>
          <p:cNvPr id="103434" name="TextBox 8">
            <a:extLst>
              <a:ext uri="{FF2B5EF4-FFF2-40B4-BE49-F238E27FC236}">
                <a16:creationId xmlns:a16="http://schemas.microsoft.com/office/drawing/2014/main" id="{A210DED4-A54A-8A9B-68F6-22ECF92DB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810000"/>
            <a:ext cx="2362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 u="sng">
                <a:latin typeface="Times New Roman" panose="02020603050405020304" pitchFamily="18" charset="0"/>
              </a:rPr>
              <a:t>Executive Director</a:t>
            </a:r>
          </a:p>
        </p:txBody>
      </p:sp>
      <p:sp>
        <p:nvSpPr>
          <p:cNvPr id="103435" name="TextBox 12">
            <a:extLst>
              <a:ext uri="{FF2B5EF4-FFF2-40B4-BE49-F238E27FC236}">
                <a16:creationId xmlns:a16="http://schemas.microsoft.com/office/drawing/2014/main" id="{E400AD96-E627-1A16-7CCE-18DE647A7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3933825"/>
            <a:ext cx="2286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Executive Director</a:t>
            </a:r>
          </a:p>
        </p:txBody>
      </p:sp>
      <p:sp>
        <p:nvSpPr>
          <p:cNvPr id="103436" name="TextBox 9">
            <a:extLst>
              <a:ext uri="{FF2B5EF4-FFF2-40B4-BE49-F238E27FC236}">
                <a16:creationId xmlns:a16="http://schemas.microsoft.com/office/drawing/2014/main" id="{75376506-FAF9-D9B2-DD18-32BB7DCFF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5605463"/>
            <a:ext cx="3190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 typeface="Arial" panose="020B0604020202020204" pitchFamily="34" charset="0"/>
              <a:buNone/>
            </a:pPr>
            <a:r>
              <a:rPr lang="en-US" altLang="en-US" sz="4000">
                <a:latin typeface="Times New Roman" panose="02020603050405020304" pitchFamily="18" charset="0"/>
              </a:rPr>
              <a:t>Staff</a:t>
            </a:r>
          </a:p>
        </p:txBody>
      </p:sp>
      <p:sp>
        <p:nvSpPr>
          <p:cNvPr id="103437" name="TextBox 2">
            <a:extLst>
              <a:ext uri="{FF2B5EF4-FFF2-40B4-BE49-F238E27FC236}">
                <a16:creationId xmlns:a16="http://schemas.microsoft.com/office/drawing/2014/main" id="{7FB9BC8D-B6F3-0843-A7EF-8C96B42D2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2743200"/>
            <a:ext cx="1536700" cy="175418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Which are you?</a:t>
            </a:r>
          </a:p>
        </p:txBody>
      </p:sp>
      <p:sp>
        <p:nvSpPr>
          <p:cNvPr id="103438" name="Footer Placeholder 3">
            <a:extLst>
              <a:ext uri="{FF2B5EF4-FFF2-40B4-BE49-F238E27FC236}">
                <a16:creationId xmlns:a16="http://schemas.microsoft.com/office/drawing/2014/main" id="{9CE2F40A-7244-9105-E754-E409ADFC28D1}"/>
              </a:ext>
            </a:extLst>
          </p:cNvPr>
          <p:cNvSpPr txBox="1">
            <a:spLocks/>
          </p:cNvSpPr>
          <p:nvPr/>
        </p:nvSpPr>
        <p:spPr bwMode="auto">
          <a:xfrm>
            <a:off x="3581400" y="6356350"/>
            <a:ext cx="1943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pull dir="rd"/>
  </p:transition>
</p:sld>
</file>

<file path=ppt/slides/slide5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56EDBEDD-2100-2877-3BD9-8E9B91DED1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55688" y="231775"/>
            <a:ext cx="6978650" cy="6064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Everyone Is Responsible! 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0DC4ACF-2C6E-2D34-3F12-3C8A93705DA6}"/>
              </a:ext>
            </a:extLst>
          </p:cNvPr>
          <p:cNvGraphicFramePr/>
          <p:nvPr/>
        </p:nvGraphicFramePr>
        <p:xfrm>
          <a:off x="0" y="896815"/>
          <a:ext cx="9144000" cy="5627077"/>
        </p:xfrm>
        <a:graphic>
          <a:graphicData uri="http://purl.oclc.org/ooxml/drawingml/diagram">
            <dgm:relIds xmlns:dgm="http://purl.oclc.org/ooxml/drawingml/diagram" xmlns:r="http://purl.oclc.org/ooxml/officeDocument/relationships" r:dm="rId3" r:lo="rId4" r:qs="rId5" r:cs="rId6"/>
          </a:graphicData>
        </a:graphic>
      </p:graphicFrame>
      <p:sp>
        <p:nvSpPr>
          <p:cNvPr id="4" name="Trapezoid 3">
            <a:extLst>
              <a:ext uri="{FF2B5EF4-FFF2-40B4-BE49-F238E27FC236}">
                <a16:creationId xmlns:a16="http://schemas.microsoft.com/office/drawing/2014/main" id="{CDE500F5-38A9-367E-3041-0A0830BA5BDB}"/>
              </a:ext>
            </a:extLst>
          </p:cNvPr>
          <p:cNvSpPr/>
          <p:nvPr/>
        </p:nvSpPr>
        <p:spPr>
          <a:xfrm>
            <a:off x="3024188" y="2078038"/>
            <a:ext cx="3024187" cy="3249612"/>
          </a:xfrm>
          <a:prstGeom prst="trapezoid">
            <a:avLst/>
          </a:prstGeom>
          <a:solidFill>
            <a:schemeClr val="accent6">
              <a:lumMod val="60%"/>
              <a:lumOff val="40%"/>
            </a:schemeClr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215"/>
          </a:p>
          <a:p>
            <a:pPr>
              <a:defRPr/>
            </a:pPr>
            <a:endParaRPr lang="en-US" sz="2215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889C9E-7AB2-08B1-7B42-5DFE6380DE80}"/>
              </a:ext>
            </a:extLst>
          </p:cNvPr>
          <p:cNvSpPr txBox="1"/>
          <p:nvPr/>
        </p:nvSpPr>
        <p:spPr>
          <a:xfrm>
            <a:off x="2954338" y="2022475"/>
            <a:ext cx="3235325" cy="3373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046" b="1" dirty="0">
                <a:latin typeface="+mj-lt"/>
              </a:rPr>
              <a:t>Board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Executives      Managers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Program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 Fundraising </a:t>
            </a:r>
          </a:p>
          <a:p>
            <a:pPr algn="ctr">
              <a:defRPr/>
            </a:pPr>
            <a:r>
              <a:rPr lang="en-US" sz="3046" b="1" dirty="0">
                <a:latin typeface="+mj-lt"/>
              </a:rPr>
              <a:t>PR, Finance, HR    Staff &amp; Volunteers </a:t>
            </a:r>
          </a:p>
        </p:txBody>
      </p:sp>
      <p:sp>
        <p:nvSpPr>
          <p:cNvPr id="105478" name="Footer Placeholder 3">
            <a:extLst>
              <a:ext uri="{FF2B5EF4-FFF2-40B4-BE49-F238E27FC236}">
                <a16:creationId xmlns:a16="http://schemas.microsoft.com/office/drawing/2014/main" id="{885F6C67-1B73-DA87-0394-F0246D72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2907116-EE09-AE05-F8B9-A8BA4B56C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200" b="1">
                <a:solidFill>
                  <a:schemeClr val="accent5"/>
                </a:solidFill>
                <a:latin typeface="+mn-lt"/>
              </a:rPr>
              <a:t>Six Realistic Steps to Leadership</a:t>
            </a:r>
            <a:br>
              <a:rPr lang="en-US" sz="5200" b="1">
                <a:solidFill>
                  <a:schemeClr val="accent5"/>
                </a:solidFill>
                <a:latin typeface="+mn-lt"/>
              </a:rPr>
            </a:br>
            <a:r>
              <a:rPr lang="en-US" sz="2800" b="1">
                <a:latin typeface="+mn-lt"/>
              </a:rPr>
              <a:t>Simple steps to lead that everyone can take (2024 update)</a:t>
            </a:r>
            <a:endParaRPr lang="en-US" sz="5200" b="1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C4A522-D483-0153-6C70-0C5F9B7E08F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46888"/>
      </p:ext>
    </p:extLst>
  </p:cSld>
  <p:clrMapOvr>
    <a:masterClrMapping/>
  </p:clrMapOvr>
  <p:transition spd="med">
    <p:wipe/>
  </p:transition>
</p:sld>
</file>

<file path=ppt/slides/slide5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459FEA-33E0-E1DF-7A2A-043AC3EC3A5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23240-6649-B274-C2A0-7B668AB85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898989"/>
                </a:solidFill>
                <a:cs typeface="Arial" panose="020B0604020202020204" pitchFamily="34" charset="0"/>
              </a:rPr>
              <a:t>© NGO Futures LLC 2021</a:t>
            </a:r>
            <a:r>
              <a:rPr lang="en-US" altLang="en-US" dirty="0"/>
              <a:t> </a:t>
            </a:r>
          </a:p>
        </p:txBody>
      </p:sp>
      <p:sp>
        <p:nvSpPr>
          <p:cNvPr id="109572" name="Slide Number Placeholder 6">
            <a:extLst>
              <a:ext uri="{FF2B5EF4-FFF2-40B4-BE49-F238E27FC236}">
                <a16:creationId xmlns:a16="http://schemas.microsoft.com/office/drawing/2014/main" id="{B8822BE8-98F4-5977-6037-3699F1C4DE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2A4C0806-A7DA-4A06-AE57-10C9BF4323E1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54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5" name="Rectangle 2">
            <a:extLst>
              <a:ext uri="{FF2B5EF4-FFF2-40B4-BE49-F238E27FC236}">
                <a16:creationId xmlns:a16="http://schemas.microsoft.com/office/drawing/2014/main" id="{809BC9FD-8BF1-5F24-14BA-1E953961AD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6200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     Roles in Change for                                                                        </a:t>
            </a:r>
            <a:r>
              <a:rPr lang="en-US" altLang="en-US" sz="5100" b="1" u="sng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Leaders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   and    </a:t>
            </a:r>
            <a:r>
              <a:rPr lang="en-US" altLang="en-US" sz="5100" b="1" u="sng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Managers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86179" name="Rectangle 3">
            <a:extLst>
              <a:ext uri="{FF2B5EF4-FFF2-40B4-BE49-F238E27FC236}">
                <a16:creationId xmlns:a16="http://schemas.microsoft.com/office/drawing/2014/main" id="{B1AC1BEC-4C36-9CC1-C7DD-5FEAA30C870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800600" y="2130425"/>
            <a:ext cx="4191000" cy="4225925"/>
          </a:xfrm>
        </p:spPr>
        <p:txBody>
          <a:bodyPr/>
          <a:lstStyle/>
          <a:p>
            <a:pPr eaLnBrk="1" hangingPunct="1"/>
            <a:r>
              <a:rPr lang="en-US" altLang="en-US" sz="3200"/>
              <a:t>Plans and budgets</a:t>
            </a:r>
          </a:p>
          <a:p>
            <a:pPr eaLnBrk="1" hangingPunct="1"/>
            <a:r>
              <a:rPr lang="en-US" altLang="en-US" sz="3200"/>
              <a:t>Produces results, solves problems</a:t>
            </a:r>
          </a:p>
          <a:p>
            <a:pPr eaLnBrk="1" hangingPunct="1"/>
            <a:r>
              <a:rPr lang="en-US" altLang="en-US" sz="3200"/>
              <a:t>Organizes people</a:t>
            </a:r>
          </a:p>
          <a:p>
            <a:pPr eaLnBrk="1" hangingPunct="1"/>
            <a:r>
              <a:rPr lang="en-US" altLang="en-US" sz="3200"/>
              <a:t>Supervises and monitors others</a:t>
            </a:r>
          </a:p>
          <a:p>
            <a:pPr eaLnBrk="1" hangingPunct="1"/>
            <a:r>
              <a:rPr lang="en-US" altLang="en-US" sz="3200"/>
              <a:t>Focuses on short-term results</a:t>
            </a:r>
          </a:p>
        </p:txBody>
      </p:sp>
      <p:sp>
        <p:nvSpPr>
          <p:cNvPr id="1586180" name="Rectangle 4">
            <a:extLst>
              <a:ext uri="{FF2B5EF4-FFF2-40B4-BE49-F238E27FC236}">
                <a16:creationId xmlns:a16="http://schemas.microsoft.com/office/drawing/2014/main" id="{D8FE16AA-DAC8-0981-9894-20AE0F752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4038" y="2133600"/>
            <a:ext cx="4017962" cy="4222750"/>
          </a:xfrm>
        </p:spPr>
        <p:txBody>
          <a:bodyPr/>
          <a:lstStyle/>
          <a:p>
            <a:pPr eaLnBrk="1" hangingPunct="1"/>
            <a:r>
              <a:rPr lang="en-US" altLang="en-US" sz="3200"/>
              <a:t>Establishes direction</a:t>
            </a:r>
          </a:p>
          <a:p>
            <a:pPr eaLnBrk="1" hangingPunct="1"/>
            <a:r>
              <a:rPr lang="en-US" altLang="en-US" sz="3200"/>
              <a:t>Produces change, often challenging</a:t>
            </a:r>
          </a:p>
          <a:p>
            <a:pPr eaLnBrk="1" hangingPunct="1"/>
            <a:r>
              <a:rPr lang="en-US" altLang="en-US" sz="3200"/>
              <a:t>Aligns people</a:t>
            </a:r>
          </a:p>
          <a:p>
            <a:pPr eaLnBrk="1" hangingPunct="1"/>
            <a:r>
              <a:rPr lang="en-US" altLang="en-US" sz="3200"/>
              <a:t>Motivates and inspires others</a:t>
            </a:r>
          </a:p>
          <a:p>
            <a:pPr eaLnBrk="1" hangingPunct="1"/>
            <a:r>
              <a:rPr lang="en-US" altLang="en-US" sz="3200"/>
              <a:t>Focuses on long-term results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8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86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86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86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86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8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86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8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86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%" y="250%"/>
                                      <p:to x="100%" y="100%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%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86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Number Placeholder 5">
            <a:extLst>
              <a:ext uri="{FF2B5EF4-FFF2-40B4-BE49-F238E27FC236}">
                <a16:creationId xmlns:a16="http://schemas.microsoft.com/office/drawing/2014/main" id="{7758FAE3-40CF-5064-183E-C86D554EE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0B186046-FB60-4E2E-AF28-7D53A1E3B0D4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55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1925" name="Rectangle 2">
            <a:extLst>
              <a:ext uri="{FF2B5EF4-FFF2-40B4-BE49-F238E27FC236}">
                <a16:creationId xmlns:a16="http://schemas.microsoft.com/office/drawing/2014/main" id="{24E1A8DE-2E31-A9B5-D1DC-A8D0567C26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016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Status Quo and Change</a:t>
            </a:r>
          </a:p>
        </p:txBody>
      </p:sp>
      <p:sp>
        <p:nvSpPr>
          <p:cNvPr id="13318" name="Rectangle 3">
            <a:extLst>
              <a:ext uri="{FF2B5EF4-FFF2-40B4-BE49-F238E27FC236}">
                <a16:creationId xmlns:a16="http://schemas.microsoft.com/office/drawing/2014/main" id="{2F132B75-25C4-BA70-8708-5D57BD078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996950"/>
            <a:ext cx="6681788" cy="1157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%"/>
              </a:spcBef>
              <a:buClrTx/>
              <a:buSzTx/>
              <a:buFontTx/>
              <a:buNone/>
              <a:defRPr/>
            </a:pPr>
            <a:r>
              <a:rPr lang="en-GB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to Change and What to Keep</a:t>
            </a:r>
          </a:p>
          <a:p>
            <a:pPr>
              <a:spcBef>
                <a:spcPct val="0%"/>
              </a:spcBef>
              <a:buClrTx/>
              <a:buSzTx/>
              <a:buFontTx/>
              <a:buNone/>
              <a:defRPr/>
            </a:pPr>
            <a:endParaRPr lang="en-GB" altLang="en-US" sz="3323" dirty="0">
              <a:latin typeface="Times New Roman" panose="02020603050405020304" pitchFamily="18" charset="0"/>
            </a:endParaRPr>
          </a:p>
        </p:txBody>
      </p:sp>
      <p:grpSp>
        <p:nvGrpSpPr>
          <p:cNvPr id="111621" name="Group 4">
            <a:extLst>
              <a:ext uri="{FF2B5EF4-FFF2-40B4-BE49-F238E27FC236}">
                <a16:creationId xmlns:a16="http://schemas.microsoft.com/office/drawing/2014/main" id="{4DCB4264-2B53-6471-ABDA-E6890C562DFE}"/>
              </a:ext>
            </a:extLst>
          </p:cNvPr>
          <p:cNvGrpSpPr>
            <a:grpSpLocks/>
          </p:cNvGrpSpPr>
          <p:nvPr/>
        </p:nvGrpSpPr>
        <p:grpSpPr bwMode="auto">
          <a:xfrm>
            <a:off x="561975" y="2584450"/>
            <a:ext cx="8301038" cy="3446463"/>
            <a:chOff x="-3" y="400"/>
            <a:chExt cx="3720" cy="812"/>
          </a:xfrm>
        </p:grpSpPr>
        <p:grpSp>
          <p:nvGrpSpPr>
            <p:cNvPr id="111626" name="Group 5">
              <a:extLst>
                <a:ext uri="{FF2B5EF4-FFF2-40B4-BE49-F238E27FC236}">
                  <a16:creationId xmlns:a16="http://schemas.microsoft.com/office/drawing/2014/main" id="{38D14399-4C98-9E08-73C8-6AF5CF14ED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"/>
              <a:ext cx="3714" cy="806"/>
              <a:chOff x="0" y="403"/>
              <a:chExt cx="3714" cy="806"/>
            </a:xfrm>
          </p:grpSpPr>
          <p:grpSp>
            <p:nvGrpSpPr>
              <p:cNvPr id="111628" name="Group 6">
                <a:extLst>
                  <a:ext uri="{FF2B5EF4-FFF2-40B4-BE49-F238E27FC236}">
                    <a16:creationId xmlns:a16="http://schemas.microsoft.com/office/drawing/2014/main" id="{82DC89EE-8790-6364-763D-F962C18E6D9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03"/>
                <a:ext cx="1857" cy="403"/>
                <a:chOff x="0" y="403"/>
                <a:chExt cx="1857" cy="403"/>
              </a:xfrm>
            </p:grpSpPr>
            <p:sp>
              <p:nvSpPr>
                <p:cNvPr id="13335" name="Rectangle 7">
                  <a:extLst>
                    <a:ext uri="{FF2B5EF4-FFF2-40B4-BE49-F238E27FC236}">
                      <a16:creationId xmlns:a16="http://schemas.microsoft.com/office/drawing/2014/main" id="{91182920-686B-14ED-1855-5C76279BF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403"/>
                  <a:ext cx="1793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Best of status quo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Keep and expand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954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6" name="Rectangle 8">
                  <a:extLst>
                    <a:ext uri="{FF2B5EF4-FFF2-40B4-BE49-F238E27FC236}">
                      <a16:creationId xmlns:a16="http://schemas.microsoft.com/office/drawing/2014/main" id="{A77F0C13-3F5D-C094-6A82-AC3E10DF74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1858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29" name="Group 9">
                <a:extLst>
                  <a:ext uri="{FF2B5EF4-FFF2-40B4-BE49-F238E27FC236}">
                    <a16:creationId xmlns:a16="http://schemas.microsoft.com/office/drawing/2014/main" id="{3E666D0E-38C5-FEE8-D583-5FDE72F07A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57" y="403"/>
                <a:ext cx="1857" cy="403"/>
                <a:chOff x="1857" y="403"/>
                <a:chExt cx="1857" cy="403"/>
              </a:xfrm>
            </p:grpSpPr>
            <p:sp>
              <p:nvSpPr>
                <p:cNvPr id="13333" name="Rectangle 10">
                  <a:extLst>
                    <a:ext uri="{FF2B5EF4-FFF2-40B4-BE49-F238E27FC236}">
                      <a16:creationId xmlns:a16="http://schemas.microsoft.com/office/drawing/2014/main" id="{80ED1134-D0CE-3784-11C2-572BCF01D6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00" y="403"/>
                  <a:ext cx="1771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Best of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Adopt and expand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4" name="Rectangle 11">
                  <a:extLst>
                    <a:ext uri="{FF2B5EF4-FFF2-40B4-BE49-F238E27FC236}">
                      <a16:creationId xmlns:a16="http://schemas.microsoft.com/office/drawing/2014/main" id="{3623C328-E871-4324-7FD3-65082E92CC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57" y="403"/>
                  <a:ext cx="1857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30" name="Group 12">
                <a:extLst>
                  <a:ext uri="{FF2B5EF4-FFF2-40B4-BE49-F238E27FC236}">
                    <a16:creationId xmlns:a16="http://schemas.microsoft.com/office/drawing/2014/main" id="{1119FD45-D670-FC14-2B8E-554DF322AF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806"/>
                <a:ext cx="1857" cy="403"/>
                <a:chOff x="0" y="806"/>
                <a:chExt cx="1857" cy="403"/>
              </a:xfrm>
            </p:grpSpPr>
            <p:sp>
              <p:nvSpPr>
                <p:cNvPr id="13331" name="Rectangle 13">
                  <a:extLst>
                    <a:ext uri="{FF2B5EF4-FFF2-40B4-BE49-F238E27FC236}">
                      <a16:creationId xmlns:a16="http://schemas.microsoft.com/office/drawing/2014/main" id="{E85DA079-F0D6-E4B9-824E-369B7CFE7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" y="806"/>
                  <a:ext cx="1793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Worst of status quo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b="1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2" name="Rectangle 14">
                  <a:extLst>
                    <a:ext uri="{FF2B5EF4-FFF2-40B4-BE49-F238E27FC236}">
                      <a16:creationId xmlns:a16="http://schemas.microsoft.com/office/drawing/2014/main" id="{B09154EF-5260-8B72-2AF0-6B3DD3EEBF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806"/>
                  <a:ext cx="1858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1631" name="Group 15">
                <a:extLst>
                  <a:ext uri="{FF2B5EF4-FFF2-40B4-BE49-F238E27FC236}">
                    <a16:creationId xmlns:a16="http://schemas.microsoft.com/office/drawing/2014/main" id="{CA52B9FE-960B-7382-47B3-3DF0696B43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57" y="806"/>
                <a:ext cx="1857" cy="403"/>
                <a:chOff x="1857" y="806"/>
                <a:chExt cx="1857" cy="403"/>
              </a:xfrm>
            </p:grpSpPr>
            <p:sp>
              <p:nvSpPr>
                <p:cNvPr id="13329" name="Rectangle 16">
                  <a:extLst>
                    <a:ext uri="{FF2B5EF4-FFF2-40B4-BE49-F238E27FC236}">
                      <a16:creationId xmlns:a16="http://schemas.microsoft.com/office/drawing/2014/main" id="{8F874AC8-210F-FCA5-8DB3-90F1A7B645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00" y="806"/>
                  <a:ext cx="1771" cy="4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GB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Worst of change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Char char="•"/>
                    <a:defRPr/>
                  </a:pPr>
                  <a:r>
                    <a:rPr lang="en-GB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Avoid</a:t>
                  </a:r>
                </a:p>
                <a:p>
                  <a:pPr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GB" altLang="en-US" sz="2215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30" name="Rectangle 17">
                  <a:extLst>
                    <a:ext uri="{FF2B5EF4-FFF2-40B4-BE49-F238E27FC236}">
                      <a16:creationId xmlns:a16="http://schemas.microsoft.com/office/drawing/2014/main" id="{10AE6E77-968D-5BAB-BCA4-AE0219526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57" y="806"/>
                  <a:ext cx="1857" cy="403"/>
                </a:xfrm>
                <a:prstGeom prst="rect">
                  <a:avLst/>
                </a:prstGeom>
                <a:noFill/>
                <a:ln w="25400">
                  <a:solidFill>
                    <a:srgbClr val="A0A0A0"/>
                  </a:solidFill>
                  <a:miter lim="800%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spcBef>
                      <a:spcPct val="20%"/>
                    </a:spcBef>
                    <a:buClr>
                      <a:srgbClr val="6699FF"/>
                    </a:buClr>
                    <a:buSzPct val="65%"/>
                    <a:buFont typeface="Marlett" pitchFamily="2" charset="2"/>
                    <a:buBlip>
                      <a:blip r:embed="rId3"/>
                    </a:buBlip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%"/>
                    </a:spcBef>
                    <a:buClr>
                      <a:schemeClr val="tx2"/>
                    </a:buClr>
                    <a:buSzPct val="70%"/>
                    <a:buFont typeface="Wingdings" panose="05000000000000000000" pitchFamily="2" charset="2"/>
                    <a:buChar char="l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%"/>
                    </a:spcBef>
                    <a:buClr>
                      <a:schemeClr val="hlink"/>
                    </a:buClr>
                    <a:buSzPct val="65%"/>
                    <a:buFont typeface="Wingdings" panose="05000000000000000000" pitchFamily="2" charset="2"/>
                    <a:buChar char="l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%"/>
                    </a:spcBef>
                    <a:buClr>
                      <a:schemeClr val="accent1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%"/>
                    </a:spcBef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%"/>
                    </a:spcBef>
                    <a:spcAft>
                      <a:spcPct val="0%"/>
                    </a:spcAft>
                    <a:buClr>
                      <a:schemeClr val="accent2"/>
                    </a:buClr>
                    <a:buSzPct val="60%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%"/>
                    </a:spcBef>
                    <a:buClrTx/>
                    <a:buSzTx/>
                    <a:buFontTx/>
                    <a:buNone/>
                    <a:defRPr/>
                  </a:pPr>
                  <a:endParaRPr lang="en-US" altLang="en-US" sz="2215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324" name="Rectangle 18">
              <a:extLst>
                <a:ext uri="{FF2B5EF4-FFF2-40B4-BE49-F238E27FC236}">
                  <a16:creationId xmlns:a16="http://schemas.microsoft.com/office/drawing/2014/main" id="{DA5F1CDE-6D55-E76A-48D7-59FF62C68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400"/>
              <a:ext cx="3720" cy="812"/>
            </a:xfrm>
            <a:prstGeom prst="rect">
              <a:avLst/>
            </a:prstGeom>
            <a:noFill/>
            <a:ln w="25400">
              <a:solidFill>
                <a:srgbClr val="A0A0A0"/>
              </a:solidFill>
              <a:miter lim="800%"/>
              <a:headEnd/>
              <a:tailEnd/>
            </a:ln>
            <a:effectLst/>
          </p:spPr>
          <p:txBody>
            <a:bodyPr/>
            <a:lstStyle>
              <a:lvl1pPr>
                <a:spcBef>
                  <a:spcPct val="20%"/>
                </a:spcBef>
                <a:buClr>
                  <a:srgbClr val="6699FF"/>
                </a:buClr>
                <a:buSzPct val="65%"/>
                <a:buFont typeface="Marlett" pitchFamily="2" charset="2"/>
                <a:buBlip>
                  <a:blip r:embed="rId3"/>
                </a:buBlip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%"/>
                </a:spcBef>
                <a:buClr>
                  <a:schemeClr val="tx2"/>
                </a:buClr>
                <a:buSzPct val="70%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%"/>
                </a:spcBef>
                <a:buClr>
                  <a:schemeClr val="hlink"/>
                </a:buClr>
                <a:buSzPct val="65%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%"/>
                </a:spcBef>
                <a:buClr>
                  <a:schemeClr val="accent1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%"/>
                </a:spcBef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%"/>
                </a:spcBef>
                <a:spcAft>
                  <a:spcPct val="0%"/>
                </a:spcAft>
                <a:buClr>
                  <a:schemeClr val="accent2"/>
                </a:buClr>
                <a:buSzPct val="60%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%"/>
                </a:spcBef>
                <a:buClrTx/>
                <a:buSzTx/>
                <a:buFontTx/>
                <a:buNone/>
                <a:defRPr/>
              </a:pPr>
              <a:endParaRPr lang="en-US" altLang="en-US" sz="2215">
                <a:latin typeface="Times New Roman" panose="02020603050405020304" pitchFamily="18" charset="0"/>
              </a:endParaRPr>
            </a:p>
          </p:txBody>
        </p:sp>
      </p:grpSp>
      <p:sp>
        <p:nvSpPr>
          <p:cNvPr id="13320" name="Rectangle 19">
            <a:extLst>
              <a:ext uri="{FF2B5EF4-FFF2-40B4-BE49-F238E27FC236}">
                <a16:creationId xmlns:a16="http://schemas.microsoft.com/office/drawing/2014/main" id="{31D093A5-E8D1-39F1-0A2E-AAE819465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4168775"/>
            <a:ext cx="9144000" cy="3063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%"/>
              </a:spcBef>
              <a:buClrTx/>
              <a:buSzTx/>
              <a:buFontTx/>
              <a:buNone/>
              <a:defRPr/>
            </a:pPr>
            <a:r>
              <a:rPr lang="en-US" altLang="en-US" sz="1108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1385">
                <a:latin typeface="Times New Roman" panose="02020603050405020304" pitchFamily="18" charset="0"/>
              </a:rPr>
              <a:t> </a:t>
            </a:r>
            <a:endParaRPr lang="en-GB" altLang="en-US" sz="2215">
              <a:latin typeface="Times New Roman" panose="02020603050405020304" pitchFamily="18" charset="0"/>
            </a:endParaRPr>
          </a:p>
        </p:txBody>
      </p:sp>
      <p:sp>
        <p:nvSpPr>
          <p:cNvPr id="13321" name="Oval 20">
            <a:extLst>
              <a:ext uri="{FF2B5EF4-FFF2-40B4-BE49-F238E27FC236}">
                <a16:creationId xmlns:a16="http://schemas.microsoft.com/office/drawing/2014/main" id="{3C93BBF4-E0D7-1B5D-28C1-F8DC232DB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388" y="2725738"/>
            <a:ext cx="8510587" cy="2251075"/>
          </a:xfrm>
          <a:prstGeom prst="ellipse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%"/>
              </a:spcBef>
              <a:buClrTx/>
              <a:buSzTx/>
              <a:buFontTx/>
              <a:buNone/>
              <a:defRPr/>
            </a:pPr>
            <a:endParaRPr lang="en-US" altLang="en-US" sz="2215">
              <a:latin typeface="Times New Roman" panose="02020603050405020304" pitchFamily="18" charset="0"/>
            </a:endParaRPr>
          </a:p>
        </p:txBody>
      </p:sp>
      <p:sp>
        <p:nvSpPr>
          <p:cNvPr id="13322" name="Oval 21">
            <a:extLst>
              <a:ext uri="{FF2B5EF4-FFF2-40B4-BE49-F238E27FC236}">
                <a16:creationId xmlns:a16="http://schemas.microsoft.com/office/drawing/2014/main" id="{31E1B110-419D-B4D4-43A1-D4F0154CE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39925"/>
            <a:ext cx="8440738" cy="2251075"/>
          </a:xfrm>
          <a:prstGeom prst="ellipse">
            <a:avLst/>
          </a:prstGeom>
          <a:noFill/>
          <a:ln w="76200">
            <a:solidFill>
              <a:schemeClr val="folHlink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%"/>
              </a:spcBef>
              <a:buClrTx/>
              <a:buSzTx/>
              <a:buFontTx/>
              <a:buNone/>
              <a:defRPr/>
            </a:pPr>
            <a:endParaRPr lang="en-US" altLang="en-US" sz="2215" dirty="0">
              <a:latin typeface="Times New Roman" panose="02020603050405020304" pitchFamily="18" charset="0"/>
            </a:endParaRPr>
          </a:p>
        </p:txBody>
      </p:sp>
      <p:sp>
        <p:nvSpPr>
          <p:cNvPr id="111625" name="Footer Placeholder 3">
            <a:extLst>
              <a:ext uri="{FF2B5EF4-FFF2-40B4-BE49-F238E27FC236}">
                <a16:creationId xmlns:a16="http://schemas.microsoft.com/office/drawing/2014/main" id="{F1A16DA0-2540-E647-D388-542A0F37C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008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5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E7141-4F5C-F8C6-6E36-38E5AFF1B6D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January 2008</a:t>
            </a:r>
          </a:p>
        </p:txBody>
      </p:sp>
      <p:sp>
        <p:nvSpPr>
          <p:cNvPr id="113667" name="Slide Number Placeholder 5">
            <a:extLst>
              <a:ext uri="{FF2B5EF4-FFF2-40B4-BE49-F238E27FC236}">
                <a16:creationId xmlns:a16="http://schemas.microsoft.com/office/drawing/2014/main" id="{2E698748-A356-F0E8-4EBD-D314805D3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175B91D0-72D8-4B63-AA0D-A0CB9449151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56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9093" name="Rectangle 2">
            <a:extLst>
              <a:ext uri="{FF2B5EF4-FFF2-40B4-BE49-F238E27FC236}">
                <a16:creationId xmlns:a16="http://schemas.microsoft.com/office/drawing/2014/main" id="{0D9E2CB5-BEA8-6B8F-E32D-47C30106C4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01613"/>
            <a:ext cx="7772400" cy="13223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Key Strategies to </a:t>
            </a:r>
            <a:b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‘Lead and Manage’ Change</a:t>
            </a:r>
          </a:p>
        </p:txBody>
      </p:sp>
      <p:sp>
        <p:nvSpPr>
          <p:cNvPr id="113669" name="Rectangle 3">
            <a:extLst>
              <a:ext uri="{FF2B5EF4-FFF2-40B4-BE49-F238E27FC236}">
                <a16:creationId xmlns:a16="http://schemas.microsoft.com/office/drawing/2014/main" id="{F2511F2B-C8C5-A0D4-5170-65D70B2A1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" y="1717675"/>
            <a:ext cx="8839200" cy="4638675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Articulate a vision that motivates 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Incorporate the vision in real strategic planning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Develop strategy that makes you stand out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Build a learning approach in your NGO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Convey why it is important (again and again)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Set individual responsibility to achieve objectives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Focus on results not change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 sz="3200"/>
              <a:t>Lead for the vision and manage for results</a:t>
            </a:r>
          </a:p>
        </p:txBody>
      </p:sp>
      <p:sp>
        <p:nvSpPr>
          <p:cNvPr id="113670" name="Footer Placeholder 3">
            <a:extLst>
              <a:ext uri="{FF2B5EF4-FFF2-40B4-BE49-F238E27FC236}">
                <a16:creationId xmlns:a16="http://schemas.microsoft.com/office/drawing/2014/main" id="{FF5F6336-97E3-6458-3A6F-C3BD3039E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cover dir="r"/>
  </p:transition>
</p:sld>
</file>

<file path=ppt/slides/slide5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80121FB-9210-E87D-C75F-F9D1239FA699}"/>
              </a:ext>
            </a:extLst>
          </p:cNvPr>
          <p:cNvGraphicFramePr/>
          <p:nvPr/>
        </p:nvGraphicFramePr>
        <p:xfrm>
          <a:off x="533400" y="1371600"/>
          <a:ext cx="8229600" cy="2283779"/>
        </p:xfrm>
        <a:graphic>
          <a:graphicData uri="http://purl.oclc.org/ooxml/drawingml/diagram">
            <dgm:relIds xmlns:dgm="http://purl.oclc.org/ooxml/drawingml/diagram" xmlns:r="http://purl.oclc.org/ooxml/officeDocument/relationships" r:dm="rId2" r:lo="rId3" r:qs="rId4" r:cs="rId5"/>
          </a:graphicData>
        </a:graphic>
      </p:graphicFrame>
      <p:sp>
        <p:nvSpPr>
          <p:cNvPr id="5" name="Curved Up Arrow 4">
            <a:extLst>
              <a:ext uri="{FF2B5EF4-FFF2-40B4-BE49-F238E27FC236}">
                <a16:creationId xmlns:a16="http://schemas.microsoft.com/office/drawing/2014/main" id="{15F13D0C-A76B-413B-D63C-D1A7C091BC8A}"/>
              </a:ext>
            </a:extLst>
          </p:cNvPr>
          <p:cNvSpPr/>
          <p:nvPr/>
        </p:nvSpPr>
        <p:spPr>
          <a:xfrm>
            <a:off x="1371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>
            <a:extLst>
              <a:ext uri="{FF2B5EF4-FFF2-40B4-BE49-F238E27FC236}">
                <a16:creationId xmlns:a16="http://schemas.microsoft.com/office/drawing/2014/main" id="{9F805DC6-33AE-09BA-A7ED-8B23D5752895}"/>
              </a:ext>
            </a:extLst>
          </p:cNvPr>
          <p:cNvSpPr/>
          <p:nvPr/>
        </p:nvSpPr>
        <p:spPr>
          <a:xfrm>
            <a:off x="59436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>
            <a:extLst>
              <a:ext uri="{FF2B5EF4-FFF2-40B4-BE49-F238E27FC236}">
                <a16:creationId xmlns:a16="http://schemas.microsoft.com/office/drawing/2014/main" id="{B9A5087F-52D3-0F8D-FAAE-E31C7BD519D8}"/>
              </a:ext>
            </a:extLst>
          </p:cNvPr>
          <p:cNvSpPr/>
          <p:nvPr/>
        </p:nvSpPr>
        <p:spPr>
          <a:xfrm>
            <a:off x="3810000" y="2971800"/>
            <a:ext cx="1752600" cy="106680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362A52-5AE8-F8A7-9F04-79675D49D66A}"/>
              </a:ext>
            </a:extLst>
          </p:cNvPr>
          <p:cNvSpPr txBox="1"/>
          <p:nvPr/>
        </p:nvSpPr>
        <p:spPr>
          <a:xfrm>
            <a:off x="1219200" y="0"/>
            <a:ext cx="7391400" cy="877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ea typeface="+mj-ea"/>
                <a:cs typeface="Times New Roman" panose="02020603050405020304" pitchFamily="18" charset="0"/>
              </a:rPr>
              <a:t>No Money = No Program</a:t>
            </a:r>
          </a:p>
        </p:txBody>
      </p:sp>
      <p:sp>
        <p:nvSpPr>
          <p:cNvPr id="115719" name="TextBox 3">
            <a:extLst>
              <a:ext uri="{FF2B5EF4-FFF2-40B4-BE49-F238E27FC236}">
                <a16:creationId xmlns:a16="http://schemas.microsoft.com/office/drawing/2014/main" id="{F30FB651-51FB-6F29-0CA5-3321BD12B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19600"/>
            <a:ext cx="8534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How to become a donor-attractive NGO?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It will require your leadership for change!</a:t>
            </a:r>
          </a:p>
          <a:p>
            <a:pPr algn="ctr"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3600" b="1">
                <a:latin typeface="Times New Roman" panose="02020603050405020304" pitchFamily="18" charset="0"/>
              </a:rPr>
              <a:t>You need to communicate these realities!</a:t>
            </a:r>
          </a:p>
        </p:txBody>
      </p:sp>
      <p:sp>
        <p:nvSpPr>
          <p:cNvPr id="115720" name="Footer Placeholder 3">
            <a:extLst>
              <a:ext uri="{FF2B5EF4-FFF2-40B4-BE49-F238E27FC236}">
                <a16:creationId xmlns:a16="http://schemas.microsoft.com/office/drawing/2014/main" id="{F7818771-9CED-5A70-7376-4573C79EC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5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57E8E-25C6-8999-CBEB-13BF298EC03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6739" name="Slide Number Placeholder 5">
            <a:extLst>
              <a:ext uri="{FF2B5EF4-FFF2-40B4-BE49-F238E27FC236}">
                <a16:creationId xmlns:a16="http://schemas.microsoft.com/office/drawing/2014/main" id="{6593137E-9324-BF85-96F3-2D4537CB41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72C24D3-9892-456E-A0E8-8FAD0490985F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58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85" name="Rectangle 2">
            <a:extLst>
              <a:ext uri="{FF2B5EF4-FFF2-40B4-BE49-F238E27FC236}">
                <a16:creationId xmlns:a16="http://schemas.microsoft.com/office/drawing/2014/main" id="{C0C2CBD8-8F4D-0BDD-0112-25983971F2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30163"/>
            <a:ext cx="9144000" cy="106521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Roles of the Strategic Fundraiser</a:t>
            </a:r>
          </a:p>
        </p:txBody>
      </p:sp>
      <p:sp>
        <p:nvSpPr>
          <p:cNvPr id="143366" name="Rectangle 3">
            <a:extLst>
              <a:ext uri="{FF2B5EF4-FFF2-40B4-BE49-F238E27FC236}">
                <a16:creationId xmlns:a16="http://schemas.microsoft.com/office/drawing/2014/main" id="{C0169431-B7F1-848B-6F41-A4493A733A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295400"/>
            <a:ext cx="8763000" cy="4800600"/>
          </a:xfrm>
        </p:spPr>
        <p:txBody>
          <a:bodyPr/>
          <a:lstStyle/>
          <a:p>
            <a:pPr marL="457200" indent="-457200" eaLnBrk="1" hangingPunct="1">
              <a:buFont typeface="Marlett" pitchFamily="2" charset="2"/>
              <a:buNone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The strategic fundraiser has three essential roles to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Shape all elements of organizational development especially around accountability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Bring the donor perspectives into the organization especially around results</a:t>
            </a:r>
          </a:p>
          <a:p>
            <a:pPr marL="914400" lvl="1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Raise the resources needed 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3200" dirty="0">
                <a:cs typeface="Times New Roman" panose="02020603050405020304" pitchFamily="18" charset="0"/>
              </a:rPr>
              <a:t>Only when a fundraiser plays the first 2 risky roles will he/she be able to succeed in the 3</a:t>
            </a:r>
            <a:r>
              <a:rPr lang="en-US" altLang="en-US" sz="3200" baseline="30%" dirty="0">
                <a:cs typeface="Times New Roman" panose="02020603050405020304" pitchFamily="18" charset="0"/>
              </a:rPr>
              <a:t>rd</a:t>
            </a:r>
            <a:r>
              <a:rPr lang="en-US" altLang="en-US" sz="3200" dirty="0">
                <a:cs typeface="Times New Roman" panose="02020603050405020304" pitchFamily="18" charset="0"/>
              </a:rPr>
              <a:t> role.</a:t>
            </a:r>
            <a:endParaRPr lang="en-US" altLang="en-US" sz="3200" dirty="0"/>
          </a:p>
        </p:txBody>
      </p:sp>
      <p:sp>
        <p:nvSpPr>
          <p:cNvPr id="116742" name="Footer Placeholder 3">
            <a:extLst>
              <a:ext uri="{FF2B5EF4-FFF2-40B4-BE49-F238E27FC236}">
                <a16:creationId xmlns:a16="http://schemas.microsoft.com/office/drawing/2014/main" id="{628136CF-1B02-AA9D-1C8E-FF5DA3C3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5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1D9FB-AE11-BAE0-28F0-06D143F72D1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7763" name="Slide Number Placeholder 5">
            <a:extLst>
              <a:ext uri="{FF2B5EF4-FFF2-40B4-BE49-F238E27FC236}">
                <a16:creationId xmlns:a16="http://schemas.microsoft.com/office/drawing/2014/main" id="{C0F028D0-31EC-26DF-889B-ECC9C65E4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3273320-79EA-4780-8F86-9558135CD02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59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3" name="Rectangle 2">
            <a:extLst>
              <a:ext uri="{FF2B5EF4-FFF2-40B4-BE49-F238E27FC236}">
                <a16:creationId xmlns:a16="http://schemas.microsoft.com/office/drawing/2014/main" id="{250B69DD-309A-1072-F50F-6D880ACA36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9650" y="198438"/>
            <a:ext cx="7067550" cy="132556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Responsibilities of           Strategic Fundraisers</a:t>
            </a:r>
          </a:p>
        </p:txBody>
      </p:sp>
      <p:sp>
        <p:nvSpPr>
          <p:cNvPr id="117765" name="Rectangle 3">
            <a:extLst>
              <a:ext uri="{FF2B5EF4-FFF2-40B4-BE49-F238E27FC236}">
                <a16:creationId xmlns:a16="http://schemas.microsoft.com/office/drawing/2014/main" id="{C8A6A429-851E-2C28-D7E3-F5E25175C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8177213" cy="4724400"/>
          </a:xfrm>
        </p:spPr>
        <p:txBody>
          <a:bodyPr/>
          <a:lstStyle/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Research what donors like and don’t like about the organization and its work</a:t>
            </a:r>
            <a:endParaRPr lang="en-AU" altLang="en-US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Determine your value added and strategic positioning in the market place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Plan strategically with assessment and stakeholder analysis from a fundraising view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Assure an organizational fundraising culture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Develop a code of ethics for your organization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Assure evaluations with lessons learned</a:t>
            </a:r>
          </a:p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Develop new ways to provide value to donors</a:t>
            </a:r>
            <a:endParaRPr lang="en-US" altLang="en-US"/>
          </a:p>
        </p:txBody>
      </p:sp>
      <p:sp>
        <p:nvSpPr>
          <p:cNvPr id="117766" name="Footer Placeholder 3">
            <a:extLst>
              <a:ext uri="{FF2B5EF4-FFF2-40B4-BE49-F238E27FC236}">
                <a16:creationId xmlns:a16="http://schemas.microsoft.com/office/drawing/2014/main" id="{B633B210-E860-03EE-AE68-BC04C939C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B5438-9FE7-80A7-6FB8-EF0784A0E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190500"/>
            <a:ext cx="8299450" cy="647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Fundraisers Tell Us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56CA80E8-3E83-9519-FB2D-02171EC1A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54125"/>
            <a:ext cx="8089900" cy="4994275"/>
          </a:xfrm>
        </p:spPr>
        <p:txBody>
          <a:bodyPr/>
          <a:lstStyle/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I don’t get support from within the organization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We don’t have a strong fundraising strategy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Our executive director has other priorities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finance director says to work harder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program director says it’s not his job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Our culture doesn't value fundraising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Staff don’t want to be donor driven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The board doesn’t help enough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r>
              <a:rPr lang="en-US" altLang="en-US" sz="2954" dirty="0"/>
              <a:t>We don’t prioritize being attractive to donors </a:t>
            </a:r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endParaRPr lang="en-US" altLang="en-US" sz="2954" dirty="0"/>
          </a:p>
          <a:p>
            <a:pPr marL="474796" indent="-474796">
              <a:buSzPct val="90%"/>
              <a:buFont typeface="Calibri Light" panose="020F0302020204030204" pitchFamily="34" charset="0"/>
              <a:buAutoNum type="arabicPeriod"/>
              <a:defRPr/>
            </a:pPr>
            <a:endParaRPr lang="en-US" altLang="en-US" sz="2954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218F3-09EA-A3A4-4BAC-E140B7A68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 dirty="0">
              <a:solidFill>
                <a:schemeClr val="tx1">
                  <a:tint val="75%"/>
                </a:schemeClr>
              </a:solidFill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E41AE79-19C8-F999-E7EF-399DF5AF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48013" y="6367463"/>
            <a:ext cx="2847975" cy="338137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24628-584A-A220-64F7-9028FDE426C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118787" name="Slide Number Placeholder 5">
            <a:extLst>
              <a:ext uri="{FF2B5EF4-FFF2-40B4-BE49-F238E27FC236}">
                <a16:creationId xmlns:a16="http://schemas.microsoft.com/office/drawing/2014/main" id="{47985F43-F91E-9285-15CC-8AB1E4984F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50F3FFD0-64EC-4D2F-BDD0-EFD41967388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60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7157" name="Rectangle 2">
            <a:extLst>
              <a:ext uri="{FF2B5EF4-FFF2-40B4-BE49-F238E27FC236}">
                <a16:creationId xmlns:a16="http://schemas.microsoft.com/office/drawing/2014/main" id="{3142BD9E-E703-604C-A361-A6DF3AA2F9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Strategic Fundraisers</a:t>
            </a:r>
          </a:p>
        </p:txBody>
      </p:sp>
      <p:sp>
        <p:nvSpPr>
          <p:cNvPr id="118789" name="Rectangle 3">
            <a:extLst>
              <a:ext uri="{FF2B5EF4-FFF2-40B4-BE49-F238E27FC236}">
                <a16:creationId xmlns:a16="http://schemas.microsoft.com/office/drawing/2014/main" id="{7A000515-6D19-4028-C3D6-D54AE2A6C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7981950" cy="4114800"/>
          </a:xfrm>
        </p:spPr>
        <p:txBody>
          <a:bodyPr/>
          <a:lstStyle/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Do not get isolated as “the fundraiser”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Bring donors’ perspectives to all key discussions in the organization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Press for accountability and transparency to donors and beneficiaries</a:t>
            </a:r>
          </a:p>
          <a:p>
            <a:pPr marL="609600" indent="-609600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3200">
                <a:cs typeface="Times New Roman" panose="02020603050405020304" pitchFamily="18" charset="0"/>
              </a:rPr>
              <a:t>Help lead in shaping organizational purpose, values, ethics, culture, program, services, advocacy, budget, and reporting</a:t>
            </a:r>
          </a:p>
        </p:txBody>
      </p:sp>
      <p:sp>
        <p:nvSpPr>
          <p:cNvPr id="118790" name="Footer Placeholder 3">
            <a:extLst>
              <a:ext uri="{FF2B5EF4-FFF2-40B4-BE49-F238E27FC236}">
                <a16:creationId xmlns:a16="http://schemas.microsoft.com/office/drawing/2014/main" id="{FC61B65D-5A17-6AF2-047C-8801A88CD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6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Footer Placeholder 4">
            <a:extLst>
              <a:ext uri="{FF2B5EF4-FFF2-40B4-BE49-F238E27FC236}">
                <a16:creationId xmlns:a16="http://schemas.microsoft.com/office/drawing/2014/main" id="{36D92F65-B0F2-8BDE-C2E0-31C893101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028950" y="6477000"/>
            <a:ext cx="3086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</a:t>
            </a:r>
            <a:r>
              <a:rPr kumimoji="1" lang="en-US" altLang="es-MX" sz="1200">
                <a:cs typeface="Arial" panose="020B0604020202020204" pitchFamily="34" charset="0"/>
              </a:rPr>
              <a:t>NGO Futures LLC 2021</a:t>
            </a:r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9811" name="Slide Number Placeholder 5">
            <a:extLst>
              <a:ext uri="{FF2B5EF4-FFF2-40B4-BE49-F238E27FC236}">
                <a16:creationId xmlns:a16="http://schemas.microsoft.com/office/drawing/2014/main" id="{8ECEEA93-9EC2-721C-2B79-1040C0727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BF3F684A-CC4B-473E-A850-BEF9DA3E8FF8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61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40997" name="Rectangle 2">
            <a:extLst>
              <a:ext uri="{FF2B5EF4-FFF2-40B4-BE49-F238E27FC236}">
                <a16:creationId xmlns:a16="http://schemas.microsoft.com/office/drawing/2014/main" id="{EFA08AF0-0544-791B-5975-5229EC5D60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3914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 Strategic Fundraiser = Influential Ambassador</a:t>
            </a:r>
          </a:p>
        </p:txBody>
      </p:sp>
      <p:sp>
        <p:nvSpPr>
          <p:cNvPr id="226310" name="Rectangle 3">
            <a:extLst>
              <a:ext uri="{FF2B5EF4-FFF2-40B4-BE49-F238E27FC236}">
                <a16:creationId xmlns:a16="http://schemas.microsoft.com/office/drawing/2014/main" id="{FF6952AA-5F03-DAA3-E658-9C1976674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725613"/>
            <a:ext cx="8458200" cy="4979987"/>
          </a:xfrm>
        </p:spPr>
        <p:txBody>
          <a:bodyPr/>
          <a:lstStyle/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Represents the organization with current and new donors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Represents donors in staff and board meetings and plans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Steps up to a leadership role in support of fundraising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Knows what donors and non-donors want and don’t like 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Assures strategic planning from a fundraising perspective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Insists on a fundraising culture and commitments by all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Takes steps to assure accountability and trustworthiness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Demands evaluations, lessons learned, and improvements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Includes board strengthening in the strategic planning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Reminds everyone regularly of the need to be attractive</a:t>
            </a:r>
          </a:p>
          <a:p>
            <a:pPr marL="514350" indent="-514350" eaLnBrk="1" hangingPunct="1">
              <a:lnSpc>
                <a:spcPct val="80%"/>
              </a:lnSpc>
              <a:buFont typeface="+mj-lt"/>
              <a:buAutoNum type="arabicPeriod"/>
              <a:defRPr/>
            </a:pPr>
            <a:r>
              <a:rPr lang="en-US" altLang="en-US" sz="2585" dirty="0">
                <a:cs typeface="Times New Roman" panose="02020603050405020304" pitchFamily="18" charset="0"/>
              </a:rPr>
              <a:t>Excels in fundraising &amp; marketing and raises more funding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C8F72-0EAF-2FDA-3F77-FCE3CD809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412875"/>
          </a:xfrm>
        </p:spPr>
        <p:txBody>
          <a:bodyPr>
            <a:normAutofit fontScale="90%"/>
          </a:bodyPr>
          <a:lstStyle/>
          <a:p>
            <a:pPr algn="ctr">
              <a:defRPr/>
            </a:pPr>
            <a:r>
              <a:rPr lang="en-US" sz="5700" dirty="0">
                <a:solidFill>
                  <a:srgbClr val="0033CC"/>
                </a:solidFill>
                <a:cs typeface="Times New Roman" panose="02020603050405020304" pitchFamily="18" charset="0"/>
              </a:rPr>
              <a:t>Optimizing Total Social Value</a:t>
            </a:r>
            <a:br>
              <a:rPr lang="en-US" sz="5700" dirty="0">
                <a:solidFill>
                  <a:srgbClr val="0033CC"/>
                </a:solidFill>
                <a:cs typeface="Times New Roman" panose="02020603050405020304" pitchFamily="18" charset="0"/>
              </a:rPr>
            </a:br>
            <a:r>
              <a:rPr lang="en-US" sz="3323" dirty="0">
                <a:solidFill>
                  <a:srgbClr val="009900"/>
                </a:solidFill>
                <a:cs typeface="Times New Roman" panose="02020603050405020304" pitchFamily="18" charset="0"/>
              </a:rPr>
              <a:t>The richer you are, the less value of money – dashes</a:t>
            </a:r>
            <a:br>
              <a:rPr lang="en-US" sz="3323" dirty="0">
                <a:solidFill>
                  <a:srgbClr val="009900"/>
                </a:solidFill>
                <a:cs typeface="Times New Roman" panose="02020603050405020304" pitchFamily="18" charset="0"/>
              </a:rPr>
            </a:br>
            <a:r>
              <a:rPr lang="en-US" sz="3323" dirty="0">
                <a:cs typeface="Times New Roman" panose="02020603050405020304" pitchFamily="18" charset="0"/>
              </a:rPr>
              <a:t>The more you give, the greater value to society – solid </a:t>
            </a:r>
          </a:p>
        </p:txBody>
      </p:sp>
      <p:graphicFrame>
        <p:nvGraphicFramePr>
          <p:cNvPr id="121859" name="Content Placeholder 21">
            <a:extLst>
              <a:ext uri="{FF2B5EF4-FFF2-40B4-BE49-F238E27FC236}">
                <a16:creationId xmlns:a16="http://schemas.microsoft.com/office/drawing/2014/main" id="{D5536E67-C478-D9EF-478B-6AD31CB06C5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-895350" y="1704975"/>
          <a:ext cx="10442575" cy="44481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10449450" imgH="4456562" progId="Excel.Chart.8">
                  <p:embed/>
                </p:oleObj>
              </mc:Choice>
              <mc:Fallback>
                <p:oleObj name="Chart" r:id="rId3" imgW="10449450" imgH="4456562" progId="Excel.Chart.8">
                  <p:embed/>
                  <p:pic>
                    <p:nvPicPr>
                      <p:cNvPr id="0" name="Content Placeholder 2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95350" y="1704975"/>
                        <a:ext cx="10442575" cy="444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D9E7C-E1E8-8B41-DB52-C30DBEE56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81200" y="6445250"/>
            <a:ext cx="3962400" cy="336550"/>
          </a:xfrm>
        </p:spPr>
        <p:txBody>
          <a:bodyPr/>
          <a:lstStyle/>
          <a:p>
            <a:pPr lvl="4">
              <a:defRPr/>
            </a:pPr>
            <a:r>
              <a:rPr lang="en-GB" altLang="en-US" sz="1292" dirty="0"/>
              <a:t>NGO Futures © 2021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52813-E190-2799-AE49-CB5D6D6505A6}"/>
              </a:ext>
            </a:extLst>
          </p:cNvPr>
          <p:cNvSpPr txBox="1"/>
          <p:nvPr/>
        </p:nvSpPr>
        <p:spPr>
          <a:xfrm rot="1038571">
            <a:off x="4576763" y="4346575"/>
            <a:ext cx="2954337" cy="490538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585" dirty="0">
                <a:solidFill>
                  <a:srgbClr val="009900"/>
                </a:solidFill>
              </a:rPr>
              <a:t>Value of $100,000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AAA7FD-4548-4CAA-DFF2-E87B3604C25E}"/>
              </a:ext>
            </a:extLst>
          </p:cNvPr>
          <p:cNvSpPr txBox="1"/>
          <p:nvPr/>
        </p:nvSpPr>
        <p:spPr>
          <a:xfrm rot="20497829">
            <a:off x="4579938" y="2465388"/>
            <a:ext cx="2655887" cy="49053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585" dirty="0">
                <a:solidFill>
                  <a:srgbClr val="0070C0"/>
                </a:solidFill>
              </a:rPr>
              <a:t>Able to give more</a:t>
            </a:r>
          </a:p>
        </p:txBody>
      </p:sp>
    </p:spTree>
  </p:cSld>
  <p:clrMapOvr>
    <a:masterClrMapping/>
  </p:clrMapOvr>
  <p:transition spd="med">
    <p:wipe/>
  </p:transition>
</p:sld>
</file>

<file path=ppt/slides/slide6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8A2D7-8F51-8A10-0718-3E43DD10E85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November 2013</a:t>
            </a:r>
          </a:p>
        </p:txBody>
      </p:sp>
      <p:sp>
        <p:nvSpPr>
          <p:cNvPr id="123907" name="Slide Number Placeholder 5">
            <a:extLst>
              <a:ext uri="{FF2B5EF4-FFF2-40B4-BE49-F238E27FC236}">
                <a16:creationId xmlns:a16="http://schemas.microsoft.com/office/drawing/2014/main" id="{100DFEF2-F219-150B-0048-D015EB572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9EE16DE2-AB12-4FC4-B3DC-0476FD69648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63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5541" name="Rectangle 2">
            <a:extLst>
              <a:ext uri="{FF2B5EF4-FFF2-40B4-BE49-F238E27FC236}">
                <a16:creationId xmlns:a16="http://schemas.microsoft.com/office/drawing/2014/main" id="{B3786A4D-8E46-111D-022B-CCCA824F9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863" y="152400"/>
            <a:ext cx="9067800" cy="7048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Activity:</a:t>
            </a: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Fundraising Development</a:t>
            </a:r>
          </a:p>
        </p:txBody>
      </p:sp>
      <p:sp>
        <p:nvSpPr>
          <p:cNvPr id="123909" name="Rectangle 3">
            <a:extLst>
              <a:ext uri="{FF2B5EF4-FFF2-40B4-BE49-F238E27FC236}">
                <a16:creationId xmlns:a16="http://schemas.microsoft.com/office/drawing/2014/main" id="{81A23940-48AC-0E85-E654-4B2466826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125" y="1319213"/>
            <a:ext cx="8423275" cy="5157787"/>
          </a:xfrm>
        </p:spPr>
        <p:txBody>
          <a:bodyPr/>
          <a:lstStyle/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Create your planning team for fundraising success.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Identify three year fundraising goals with the team.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Do the work necessary for fundraising success.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‘step up’ to the leadership needed?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What will you do for the Seven Fundamental Principles?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apply the Fifteen Iron Rules of fundraising?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do you overcome the Four Reasons Fundraising Fails?</a:t>
            </a:r>
          </a:p>
          <a:p>
            <a:pPr marL="1019175" lvl="1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How will you become the Ambassador for Donors?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Select the fundraising strategies you must have.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r>
              <a:rPr lang="en-US" altLang="en-US"/>
              <a:t>Develop your fundraising plan of action of year one.</a:t>
            </a:r>
          </a:p>
          <a:p>
            <a:pPr marL="561975" indent="-561975" eaLnBrk="1" hangingPunct="1">
              <a:buFont typeface="Marlett" pitchFamily="2" charset="2"/>
              <a:buAutoNum type="arabicPeriod"/>
            </a:pPr>
            <a:endParaRPr lang="en-US" altLang="en-US"/>
          </a:p>
        </p:txBody>
      </p:sp>
      <p:sp>
        <p:nvSpPr>
          <p:cNvPr id="123910" name="Footer Placeholder 3">
            <a:extLst>
              <a:ext uri="{FF2B5EF4-FFF2-40B4-BE49-F238E27FC236}">
                <a16:creationId xmlns:a16="http://schemas.microsoft.com/office/drawing/2014/main" id="{263886BA-12BC-644B-E2DF-18805DCB3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>
    <p:strips dir="ld"/>
  </p:transition>
</p:sld>
</file>

<file path=ppt/slides/slide6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2">
            <a:extLst>
              <a:ext uri="{FF2B5EF4-FFF2-40B4-BE49-F238E27FC236}">
                <a16:creationId xmlns:a16="http://schemas.microsoft.com/office/drawing/2014/main" id="{A90FFC18-9FD3-01C3-091F-6CC900658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" y="142875"/>
            <a:ext cx="9029700" cy="7794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sz="48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Total Organization Fundraising</a:t>
            </a:r>
          </a:p>
        </p:txBody>
      </p:sp>
      <p:sp>
        <p:nvSpPr>
          <p:cNvPr id="1767427" name="Rectangle 3">
            <a:extLst>
              <a:ext uri="{FF2B5EF4-FFF2-40B4-BE49-F238E27FC236}">
                <a16:creationId xmlns:a16="http://schemas.microsoft.com/office/drawing/2014/main" id="{B55A8FC5-F948-B414-6501-F02A8531A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5562600"/>
          </a:xfrm>
        </p:spPr>
        <p:txBody>
          <a:bodyPr/>
          <a:lstStyle/>
          <a:p>
            <a:pPr marL="0" indent="0" eaLnBrk="1" hangingPunct="1">
              <a:lnSpc>
                <a:spcPct val="80%"/>
              </a:lnSpc>
              <a:buFont typeface="Marlett" pitchFamily="2" charset="2"/>
              <a:buNone/>
            </a:pPr>
            <a:r>
              <a:rPr lang="en-US" altLang="en-US">
                <a:cs typeface="Times New Roman" panose="02020603050405020304" pitchFamily="18" charset="0"/>
              </a:rPr>
              <a:t>Ten steps to get everyone working together for effective fundraising to achieve the organization’s vision and mission</a:t>
            </a:r>
          </a:p>
          <a:p>
            <a:pPr marL="842963" lvl="1" indent="-454025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Stepping up to Leadership for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Fundamental Principles of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Excellent Strategic and Operational Planning</a:t>
            </a:r>
          </a:p>
          <a:p>
            <a:pPr marL="842963" lvl="1" indent="-454025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Strong Values and Culture for Fundraising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Proven Strategies for Fundraising</a:t>
            </a:r>
            <a:endParaRPr lang="en-US" altLang="en-US" sz="800">
              <a:cs typeface="Times New Roman" panose="02020603050405020304" pitchFamily="18" charset="0"/>
            </a:endParaRP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Organizational Ethics for Trustworthiness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Organizational Learning for Development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Governance and Management for Results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Personal and Team Effectiveness for Success</a:t>
            </a:r>
          </a:p>
          <a:p>
            <a:pPr marL="842963" lvl="1" indent="-454025" eaLnBrk="1" hangingPunct="1">
              <a:lnSpc>
                <a:spcPct val="80%"/>
              </a:lnSpc>
              <a:buClr>
                <a:srgbClr val="6699FF"/>
              </a:buClr>
              <a:buFont typeface="Wingdings" panose="05000000000000000000" pitchFamily="2" charset="2"/>
              <a:buAutoNum type="arabicPeriod"/>
            </a:pPr>
            <a:r>
              <a:rPr lang="en-US" altLang="en-US" sz="2800">
                <a:cs typeface="Times New Roman" panose="02020603050405020304" pitchFamily="18" charset="0"/>
              </a:rPr>
              <a:t>Strengthening Civil Society and Philanthropy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16007B-40C8-9F6F-8A75-771423302D4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6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6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6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67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67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67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67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767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767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%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767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%">
                                          <p:val>
                                            <p:strVal val="#ppt_y"/>
                                          </p:val>
                                        </p:tav>
                                        <p:tav tm="100%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purl.oclc.org/ooxml/drawingml/main" xmlns:r="http://purl.oclc.org/ooxml/officeDocument/relationships" xmlns:p="http://purl.oclc.org/ooxml/presentationml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2">
            <a:extLst>
              <a:ext uri="{FF2B5EF4-FFF2-40B4-BE49-F238E27FC236}">
                <a16:creationId xmlns:a16="http://schemas.microsoft.com/office/drawing/2014/main" id="{3608A250-67B9-5836-215F-CA80D27DF6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4425" y="263525"/>
            <a:ext cx="6924675" cy="1336675"/>
          </a:xfrm>
        </p:spPr>
        <p:txBody>
          <a:bodyPr lIns="84992" tIns="42497" rIns="84992" bIns="42497" rtlCol="0" anchor="b">
            <a:noAutofit/>
          </a:bodyPr>
          <a:lstStyle/>
          <a:p>
            <a:pPr algn="ctr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How to Support Ken’s</a:t>
            </a:r>
            <a:b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Civil Society Series</a:t>
            </a:r>
          </a:p>
        </p:txBody>
      </p:sp>
      <p:pic>
        <p:nvPicPr>
          <p:cNvPr id="128003" name="Picture 3">
            <a:extLst>
              <a:ext uri="{FF2B5EF4-FFF2-40B4-BE49-F238E27FC236}">
                <a16:creationId xmlns:a16="http://schemas.microsoft.com/office/drawing/2014/main" id="{05E02B73-D1CD-5F88-DC40-22C450075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4443413"/>
            <a:ext cx="2305050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2271235" name="Rectangle 3">
            <a:extLst>
              <a:ext uri="{FF2B5EF4-FFF2-40B4-BE49-F238E27FC236}">
                <a16:creationId xmlns:a16="http://schemas.microsoft.com/office/drawing/2014/main" id="{223A07D3-86A0-BAA5-7EAB-EC77418F5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600200"/>
            <a:ext cx="8510588" cy="3798888"/>
          </a:xfrm>
        </p:spPr>
        <p:txBody>
          <a:bodyPr lIns="84992" tIns="42497" rIns="84992" bIns="42497" rtlCol="0">
            <a:normAutofit/>
          </a:bodyPr>
          <a:lstStyle/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Buy and read his paperbacks or e-books on leadership, strategic planning, and strategies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Go to </a:t>
            </a:r>
            <a:r>
              <a:rPr lang="en-GB" altLang="en-US" sz="3323" dirty="0">
                <a:hlinkClick r:id="rId4"/>
              </a:rPr>
              <a:t>www.NGOFutures.com</a:t>
            </a:r>
            <a:r>
              <a:rPr lang="en-GB" altLang="en-US" sz="3323" dirty="0"/>
              <a:t> for other resources and worksheets</a:t>
            </a:r>
          </a:p>
          <a:p>
            <a:pPr marL="562722" indent="-562722">
              <a:lnSpc>
                <a:spcPct val="100%"/>
              </a:lnSpc>
              <a:buSzPct val="90%"/>
              <a:buFont typeface="Marlett" pitchFamily="2" charset="2"/>
              <a:buAutoNum type="arabicPeriod"/>
              <a:defRPr/>
            </a:pPr>
            <a:r>
              <a:rPr lang="en-GB" altLang="en-US" sz="3323" dirty="0"/>
              <a:t>Implement his recommendations in these three essential areas of responsibility</a:t>
            </a:r>
          </a:p>
          <a:p>
            <a:pPr marL="0" indent="0">
              <a:lnSpc>
                <a:spcPct val="100%"/>
              </a:lnSpc>
              <a:buSzPct val="90%"/>
              <a:buFont typeface="Arial" panose="020B0604020202020204" pitchFamily="34" charset="0"/>
              <a:buNone/>
              <a:defRPr/>
            </a:pPr>
            <a:endParaRPr lang="en-GB" altLang="en-US" sz="3323" dirty="0"/>
          </a:p>
        </p:txBody>
      </p:sp>
      <p:pic>
        <p:nvPicPr>
          <p:cNvPr id="128005" name="Picture 1">
            <a:extLst>
              <a:ext uri="{FF2B5EF4-FFF2-40B4-BE49-F238E27FC236}">
                <a16:creationId xmlns:a16="http://schemas.microsoft.com/office/drawing/2014/main" id="{35B1470E-FC18-0512-6AAC-4EE7C1BA4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5111750"/>
            <a:ext cx="124777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128006" name="Picture 2">
            <a:extLst>
              <a:ext uri="{FF2B5EF4-FFF2-40B4-BE49-F238E27FC236}">
                <a16:creationId xmlns:a16="http://schemas.microsoft.com/office/drawing/2014/main" id="{DC1B0ACC-0754-E50E-1CE7-06EC126C7D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5145088"/>
            <a:ext cx="105727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28007" name="Footer Placeholder 3">
            <a:extLst>
              <a:ext uri="{FF2B5EF4-FFF2-40B4-BE49-F238E27FC236}">
                <a16:creationId xmlns:a16="http://schemas.microsoft.com/office/drawing/2014/main" id="{12FD56C7-9344-BA0B-43B9-BCF9DEE0B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235" grpId="0" build="p" autoUpdateAnimBg="0"/>
    </p:bldLst>
  </p:timing>
</p:sld>
</file>

<file path=ppt/slides/slide6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BE532F-73C6-8ED5-CEA0-889C92876232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E08AC-6D7E-4511-9058-2FC1FA9515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457950" y="6102350"/>
            <a:ext cx="2057400" cy="336550"/>
          </a:xfrm>
        </p:spPr>
        <p:txBody>
          <a:bodyPr rtlCol="0"/>
          <a:lstStyle/>
          <a:p>
            <a:pPr>
              <a:defRPr/>
            </a:pPr>
            <a:endParaRPr lang="en-US" altLang="en-US" dirty="0">
              <a:solidFill>
                <a:schemeClr val="tx1">
                  <a:tint val="75%"/>
                </a:schemeClr>
              </a:solidFill>
            </a:endParaRPr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8302DB16-CA69-D519-5EE1-2ABB610326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152400"/>
            <a:ext cx="4268787" cy="29289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%"/>
            <a:headEnd/>
            <a:tailEnd/>
          </a:ln>
        </p:spPr>
      </p:pic>
      <p:sp>
        <p:nvSpPr>
          <p:cNvPr id="130053" name="Footer Placeholder 3">
            <a:extLst>
              <a:ext uri="{FF2B5EF4-FFF2-40B4-BE49-F238E27FC236}">
                <a16:creationId xmlns:a16="http://schemas.microsoft.com/office/drawing/2014/main" id="{3928059E-CD9E-B9B2-6A48-A48B5A36F66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  <p:pic>
        <p:nvPicPr>
          <p:cNvPr id="130054" name="Picture 4">
            <a:extLst>
              <a:ext uri="{FF2B5EF4-FFF2-40B4-BE49-F238E27FC236}">
                <a16:creationId xmlns:a16="http://schemas.microsoft.com/office/drawing/2014/main" id="{81D97C45-2E74-F418-0847-F460360D5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3505200"/>
            <a:ext cx="7896225" cy="2128838"/>
          </a:xfrm>
          <a:prstGeom prst="rect">
            <a:avLst/>
          </a:prstGeom>
          <a:noFill/>
          <a:ln w="9525"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7198C6-D1DF-B8EE-7952-320896A9D9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.523%" t="-0.026%" r="11.932%" b="11.392%"/>
          <a:stretch/>
        </p:blipFill>
        <p:spPr>
          <a:xfrm>
            <a:off x="630238" y="168275"/>
            <a:ext cx="3486150" cy="2913063"/>
          </a:xfrm>
          <a:prstGeom prst="rect">
            <a:avLst/>
          </a:prstGeom>
          <a:ln>
            <a:solidFill>
              <a:schemeClr val="accent5"/>
            </a:solidFill>
          </a:ln>
        </p:spPr>
      </p:pic>
    </p:spTree>
  </p:cSld>
  <p:clrMapOvr>
    <a:masterClrMapping/>
  </p:clrMapOvr>
  <p:transition spd="med">
    <p:wipe/>
  </p:transition>
</p:sld>
</file>

<file path=ppt/slides/slide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6FD1-AC5C-02B0-370F-F6CA7A4CE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152400"/>
            <a:ext cx="7280275" cy="647700"/>
          </a:xfrm>
        </p:spPr>
        <p:txBody>
          <a:bodyPr>
            <a:noAutofit/>
          </a:bodyPr>
          <a:lstStyle/>
          <a:p>
            <a:pPr algn="ctr">
              <a:tabLst>
                <a:tab pos="3590282" algn="l"/>
              </a:tabLst>
              <a:defRPr/>
            </a:pPr>
            <a:r>
              <a:rPr 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Fundraisers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D45C-8E24-5D94-716E-A420EABD8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1219200"/>
            <a:ext cx="8229600" cy="45767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954" dirty="0"/>
              <a:t>Surveys and our experience of 90+ years tells us: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Charitable giving seems stuck at 2% of GNP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51% of fundraisers want to leave their job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50% of fundraisers lack strong strategic plans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76% of AFP members cited sexual harassment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High turnover of fundraisers is a problem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Fundraisers at big NGOs work in a different world</a:t>
            </a:r>
          </a:p>
          <a:p>
            <a:pPr marL="474796" indent="-474796">
              <a:buSzPct val="90%"/>
              <a:buFont typeface="+mj-lt"/>
              <a:buAutoNum type="arabicPeriod"/>
              <a:defRPr/>
            </a:pPr>
            <a:r>
              <a:rPr lang="en-US" sz="2954" dirty="0"/>
              <a:t>Fundraisers for midsize NGOs face big problems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AD698-FBF2-EA0C-3AA0-A934C7E0E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48013" y="6369050"/>
            <a:ext cx="2847975" cy="336550"/>
          </a:xfrm>
        </p:spPr>
        <p:txBody>
          <a:bodyPr/>
          <a:lstStyle/>
          <a:p>
            <a:pPr>
              <a:defRPr/>
            </a:pPr>
            <a:r>
              <a:rPr lang="en-US" dirty="0"/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slides/slide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68646DF-53EA-4C7C-A883-6D040091EA23}"/>
              </a:ext>
            </a:extLst>
          </p:cNvPr>
          <p:cNvSpPr>
            <a:spLocks noGrp="1"/>
          </p:cNvSpPr>
          <p:nvPr>
            <p:ph type="dt" sz="quarter" idx="14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1429509" name="Rectangle 5">
            <a:extLst>
              <a:ext uri="{FF2B5EF4-FFF2-40B4-BE49-F238E27FC236}">
                <a16:creationId xmlns:a16="http://schemas.microsoft.com/office/drawing/2014/main" id="{893046D2-4209-45AB-D190-61D2EC8DE79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92125" y="152400"/>
            <a:ext cx="8229600" cy="647700"/>
          </a:xfrm>
        </p:spPr>
        <p:txBody>
          <a:bodyPr>
            <a:noAutofit/>
          </a:bodyPr>
          <a:lstStyle/>
          <a:p>
            <a:pPr algn="ctr">
              <a:tabLst>
                <a:tab pos="2771745" algn="l"/>
                <a:tab pos="2821796" algn="l"/>
              </a:tabLst>
              <a:defRPr/>
            </a:pPr>
            <a:r>
              <a:rPr lang="en-US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Lifecycle of an NGO</a:t>
            </a:r>
          </a:p>
        </p:txBody>
      </p:sp>
      <p:sp>
        <p:nvSpPr>
          <p:cNvPr id="1429506" name="Rectangle 2">
            <a:extLst>
              <a:ext uri="{FF2B5EF4-FFF2-40B4-BE49-F238E27FC236}">
                <a16:creationId xmlns:a16="http://schemas.microsoft.com/office/drawing/2014/main" id="{66B39D87-C554-05A7-39BD-97E40B19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685800"/>
            <a:ext cx="7772400" cy="84455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%"/>
              </a:spcBef>
              <a:spcAft>
                <a:spcPct val="0%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2954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5605" name="Object 3">
            <a:extLst>
              <a:ext uri="{FF2B5EF4-FFF2-40B4-BE49-F238E27FC236}">
                <a16:creationId xmlns:a16="http://schemas.microsoft.com/office/drawing/2014/main" id="{E784B3EA-61D5-8E74-1241-89469D7FCD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08100" y="1336675"/>
          <a:ext cx="8096250" cy="4557713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Slide" r:id="rId3" imgW="11055" imgH="9476" progId="PowerPoint.Slide.8">
                  <p:embed/>
                </p:oleObj>
              </mc:Choice>
              <mc:Fallback>
                <p:oleObj name="Slide" r:id="rId3" imgW="11055" imgH="9476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336675"/>
                        <a:ext cx="8096250" cy="455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%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4">
            <a:extLst>
              <a:ext uri="{FF2B5EF4-FFF2-40B4-BE49-F238E27FC236}">
                <a16:creationId xmlns:a16="http://schemas.microsoft.com/office/drawing/2014/main" id="{A2FB2D4C-3832-B785-E735-3050B917E6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3238" y="1243013"/>
          <a:ext cx="8929687" cy="5440362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Picture" r:id="rId5" imgW="4407682" imgH="3879734" progId="Word.Picture.8">
                  <p:embed/>
                </p:oleObj>
              </mc:Choice>
              <mc:Fallback>
                <p:oleObj name="Picture" r:id="rId5" imgW="4407682" imgH="3879734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contrast="-30%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1243013"/>
                        <a:ext cx="8929687" cy="544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E3D422F-69A8-FF07-87CA-EC3871BBACD0}"/>
              </a:ext>
            </a:extLst>
          </p:cNvPr>
          <p:cNvSpPr txBox="1"/>
          <p:nvPr/>
        </p:nvSpPr>
        <p:spPr>
          <a:xfrm>
            <a:off x="955675" y="838200"/>
            <a:ext cx="2701925" cy="830263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Strategic evaluation renews your NGO!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4E77BE3-1CE8-787E-9E90-927790F6149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7140575" y="6172200"/>
            <a:ext cx="2003425" cy="347663"/>
          </a:xfrm>
        </p:spPr>
        <p:txBody>
          <a:bodyPr/>
          <a:lstStyle/>
          <a:p>
            <a:pPr>
              <a:defRPr/>
            </a:pPr>
            <a:r>
              <a:rPr lang="en-US" altLang="en-US"/>
              <a:t> © NGO Futures LLC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D87BD3-10A4-7467-08A5-208FDEC520D5}"/>
              </a:ext>
            </a:extLst>
          </p:cNvPr>
          <p:cNvSpPr txBox="1"/>
          <p:nvPr/>
        </p:nvSpPr>
        <p:spPr>
          <a:xfrm>
            <a:off x="904875" y="2667000"/>
            <a:ext cx="4124325" cy="3330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/>
              <a:t>            DEVELOPED NGO (3)</a:t>
            </a:r>
          </a:p>
          <a:p>
            <a:pPr>
              <a:defRPr/>
            </a:pPr>
            <a:endParaRPr lang="en-US" sz="2215" b="1" dirty="0"/>
          </a:p>
          <a:p>
            <a:pPr>
              <a:defRPr/>
            </a:pPr>
            <a:r>
              <a:rPr lang="en-US" sz="2215" b="1" dirty="0"/>
              <a:t>     </a:t>
            </a:r>
          </a:p>
          <a:p>
            <a:pPr>
              <a:defRPr/>
            </a:pPr>
            <a:endParaRPr lang="en-US" sz="2585" b="1" dirty="0"/>
          </a:p>
          <a:p>
            <a:pPr>
              <a:defRPr/>
            </a:pPr>
            <a:r>
              <a:rPr lang="en-US" sz="2215" b="1" dirty="0"/>
              <a:t>     DEVELOPING NGO (2)</a:t>
            </a:r>
          </a:p>
          <a:p>
            <a:pPr>
              <a:defRPr/>
            </a:pPr>
            <a:endParaRPr lang="en-US" sz="2585" b="1" dirty="0"/>
          </a:p>
          <a:p>
            <a:pPr>
              <a:defRPr/>
            </a:pPr>
            <a:endParaRPr lang="en-US" sz="185" b="1" dirty="0"/>
          </a:p>
          <a:p>
            <a:pPr>
              <a:defRPr/>
            </a:pPr>
            <a:r>
              <a:rPr lang="en-US" sz="2215" b="1" dirty="0"/>
              <a:t> </a:t>
            </a:r>
          </a:p>
          <a:p>
            <a:pPr>
              <a:defRPr/>
            </a:pPr>
            <a:r>
              <a:rPr lang="en-US" sz="2308" b="1" dirty="0"/>
              <a:t> </a:t>
            </a:r>
          </a:p>
          <a:p>
            <a:pPr>
              <a:defRPr/>
            </a:pPr>
            <a:r>
              <a:rPr lang="en-US" sz="2308" b="1" dirty="0"/>
              <a:t>  </a:t>
            </a:r>
            <a:r>
              <a:rPr lang="en-US" sz="2215" b="1" dirty="0"/>
              <a:t>NEW NGO (1)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52B0FA-0EA0-059B-E5C1-1A0BE96CCDF1}"/>
              </a:ext>
            </a:extLst>
          </p:cNvPr>
          <p:cNvSpPr txBox="1"/>
          <p:nvPr/>
        </p:nvSpPr>
        <p:spPr>
          <a:xfrm rot="21400417">
            <a:off x="4605338" y="1187450"/>
            <a:ext cx="2635250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215" b="1" dirty="0"/>
              <a:t>SCALING NGO (4)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3D2159DF-D617-D78D-95A7-E14A46812FBD}"/>
              </a:ext>
            </a:extLst>
          </p:cNvPr>
          <p:cNvSpPr txBox="1">
            <a:spLocks/>
          </p:cNvSpPr>
          <p:nvPr/>
        </p:nvSpPr>
        <p:spPr>
          <a:xfrm>
            <a:off x="3498850" y="6318250"/>
            <a:ext cx="2198688" cy="463550"/>
          </a:xfrm>
          <a:prstGeom prst="rect">
            <a:avLst/>
          </a:prstGeom>
        </p:spPr>
        <p:txBody>
          <a:bodyPr lIns="84406" tIns="42203" rIns="84406" bIns="42203" anchor="ctr"/>
          <a:lstStyle>
            <a:defPPr>
              <a:defRPr lang="en-GB"/>
            </a:defPPr>
            <a:lvl1pPr algn="ctr" rtl="0" fontAlgn="base">
              <a:spcBef>
                <a:spcPct val="0%"/>
              </a:spcBef>
              <a:spcAft>
                <a:spcPct val="0%"/>
              </a:spcAft>
              <a:defRPr sz="1200" kern="1200">
                <a:solidFill>
                  <a:schemeClr val="tx1">
                    <a:tint val="75%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%"/>
              </a:spcBef>
              <a:spcAft>
                <a:spcPct val="0%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8" dirty="0"/>
              <a:t>© NGO Futures LLC 2021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5691BE-FE73-8706-682C-A1E967FAC1D6}"/>
              </a:ext>
            </a:extLst>
          </p:cNvPr>
          <p:cNvSpPr txBox="1"/>
          <p:nvPr/>
        </p:nvSpPr>
        <p:spPr>
          <a:xfrm>
            <a:off x="4800600" y="3733800"/>
            <a:ext cx="1547813" cy="889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585" b="1" dirty="0">
                <a:latin typeface="+mn-lt"/>
              </a:rPr>
              <a:t>Business as usual?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D95E29-9325-9E25-58D0-500F8E143583}"/>
              </a:ext>
            </a:extLst>
          </p:cNvPr>
          <p:cNvSpPr txBox="1"/>
          <p:nvPr/>
        </p:nvSpPr>
        <p:spPr>
          <a:xfrm>
            <a:off x="76200" y="2100263"/>
            <a:ext cx="1828800" cy="490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585" b="1" dirty="0">
                <a:latin typeface="+mn-lt"/>
              </a:rPr>
              <a:t>Stagnating?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F45B42-3954-7D0F-9DCF-929D5E9F85A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May 2009</a:t>
            </a:r>
          </a:p>
        </p:txBody>
      </p:sp>
      <p:sp>
        <p:nvSpPr>
          <p:cNvPr id="27651" name="Slide Number Placeholder 5">
            <a:extLst>
              <a:ext uri="{FF2B5EF4-FFF2-40B4-BE49-F238E27FC236}">
                <a16:creationId xmlns:a16="http://schemas.microsoft.com/office/drawing/2014/main" id="{EFE51142-DED5-523B-B5F2-64FB29811F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fld id="{286BD8D5-EFAA-4C00-8D06-E0EA1F675E0A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</a:rPr>
              <a:pPr>
                <a:lnSpc>
                  <a:spcPct val="100%"/>
                </a:lnSpc>
                <a:spcBef>
                  <a:spcPct val="0%"/>
                </a:spcBef>
                <a:buFontTx/>
                <a:buNone/>
              </a:pPr>
              <a:t>9</a:t>
            </a:fld>
            <a:endParaRPr lang="en-US" altLang="en-US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Rectangle 2">
            <a:extLst>
              <a:ext uri="{FF2B5EF4-FFF2-40B4-BE49-F238E27FC236}">
                <a16:creationId xmlns:a16="http://schemas.microsoft.com/office/drawing/2014/main" id="{A4AACFF9-D8BF-1158-C91F-DD5C000EDB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23825"/>
            <a:ext cx="7772400" cy="790575"/>
          </a:xfrm>
        </p:spPr>
        <p:txBody>
          <a:bodyPr lIns="84992" tIns="42497" rIns="84992" bIns="42497" anchor="b"/>
          <a:lstStyle/>
          <a:p>
            <a:pPr algn="ctr" eaLnBrk="1" hangingPunct="1">
              <a:defRPr/>
            </a:pPr>
            <a:r>
              <a:rPr lang="en-GB" altLang="en-US" sz="5100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What Is Your Future?</a:t>
            </a:r>
          </a:p>
        </p:txBody>
      </p:sp>
      <p:graphicFrame>
        <p:nvGraphicFramePr>
          <p:cNvPr id="27653" name="Object 3">
            <a:extLst>
              <a:ext uri="{FF2B5EF4-FFF2-40B4-BE49-F238E27FC236}">
                <a16:creationId xmlns:a16="http://schemas.microsoft.com/office/drawing/2014/main" id="{490D9784-A67D-0018-0880-5338AC6307CC}"/>
              </a:ext>
            </a:extLst>
          </p:cNvPr>
          <p:cNvGraphicFramePr>
            <a:graphicFrameLocks noGrp="1"/>
          </p:cNvGraphicFramePr>
          <p:nvPr>
            <p:ph type="body" idx="1"/>
          </p:nvPr>
        </p:nvGraphicFramePr>
        <p:xfrm>
          <a:off x="2813050" y="2238375"/>
          <a:ext cx="3851275" cy="3444875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3" imgW="7286666" imgH="7431206" progId="MSGraph.Chart.8">
                  <p:embed followColorScheme="full"/>
                </p:oleObj>
              </mc:Choice>
              <mc:Fallback>
                <p:oleObj name="Chart" r:id="rId3" imgW="7286666" imgH="7431206" progId="MSGraph.Chart.8">
                  <p:embed followColorScheme="full"/>
                  <p:pic>
                    <p:nvPicPr>
                      <p:cNvPr id="0" name="Object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3050" y="2238375"/>
                        <a:ext cx="3851275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%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>
            <a:extLst>
              <a:ext uri="{FF2B5EF4-FFF2-40B4-BE49-F238E27FC236}">
                <a16:creationId xmlns:a16="http://schemas.microsoft.com/office/drawing/2014/main" id="{BBFEB46D-45D7-5850-881F-9C4F4171DD91}"/>
              </a:ext>
            </a:extLst>
          </p:cNvPr>
          <p:cNvGraphicFramePr>
            <a:graphicFrameLocks/>
          </p:cNvGraphicFramePr>
          <p:nvPr/>
        </p:nvGraphicFramePr>
        <p:xfrm>
          <a:off x="228600" y="1465263"/>
          <a:ext cx="10439400" cy="5011737"/>
        </p:xfrm>
        <a:graphic>
          <a:graphicData uri="http://purl.oclc.org/ooxml/officeDocument/oleObject">
            <mc:AlternateContent xmlns:mc="http://schemas.openxmlformats.org/markup-compatibility/2006">
              <mc:Choice xmlns:v="urn:schemas-microsoft-com:vml" Requires="v">
                <p:oleObj name="Chart" r:id="rId5" imgW="7620000" imgH="3929956" progId="MSGraph.Chart.8">
                  <p:embed followColorScheme="full"/>
                </p:oleObj>
              </mc:Choice>
              <mc:Fallback>
                <p:oleObj name="Chart" r:id="rId5" imgW="7620000" imgH="3929956" progId="MSGraph.Chart.8">
                  <p:embed followColorScheme="full"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465263"/>
                        <a:ext cx="10439400" cy="5011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%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Rectangle 5">
            <a:extLst>
              <a:ext uri="{FF2B5EF4-FFF2-40B4-BE49-F238E27FC236}">
                <a16:creationId xmlns:a16="http://schemas.microsoft.com/office/drawing/2014/main" id="{3D1435B5-9CC9-D578-3D62-4AFA566ED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990600"/>
            <a:ext cx="8439150" cy="4619625"/>
          </a:xfrm>
          <a:prstGeom prst="rect">
            <a:avLst/>
          </a:prstGeom>
          <a:noFill/>
          <a:ln>
            <a:noFill/>
          </a:ln>
          <a:effectLst/>
        </p:spPr>
        <p:txBody>
          <a:bodyPr lIns="84992" tIns="42497" rIns="84992" bIns="42497"/>
          <a:lstStyle>
            <a:lvl1pPr marL="342900" indent="-342900">
              <a:spcBef>
                <a:spcPct val="20%"/>
              </a:spcBef>
              <a:buClr>
                <a:srgbClr val="6699FF"/>
              </a:buClr>
              <a:buSzPct val="65%"/>
              <a:buFont typeface="Marlett" pitchFamily="2" charset="2"/>
              <a:buBlip>
                <a:blip r:embed="rId7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%"/>
              </a:spcBef>
              <a:buClr>
                <a:schemeClr val="tx2"/>
              </a:buClr>
              <a:buSzPct val="70%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%"/>
              </a:spcBef>
              <a:buClr>
                <a:schemeClr val="hlink"/>
              </a:buClr>
              <a:buSzPct val="65%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%"/>
              </a:spcBef>
              <a:buClr>
                <a:schemeClr val="accent1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%"/>
              </a:spcBef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%"/>
              </a:spcBef>
              <a:spcAft>
                <a:spcPct val="0%"/>
              </a:spcAft>
              <a:buClr>
                <a:schemeClr val="accent2"/>
              </a:buClr>
              <a:buSzPct val="60%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Today’s choices determine tomorrow’s results. </a:t>
            </a: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Organisations that don’t grow die!!</a:t>
            </a: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endParaRPr lang="en-GB" altLang="en-US" sz="2585" dirty="0">
              <a:latin typeface="Times New Roman" panose="02020603050405020304" pitchFamily="18" charset="0"/>
            </a:endParaRPr>
          </a:p>
          <a:p>
            <a:pPr>
              <a:buClr>
                <a:schemeClr val="accent1"/>
              </a:buClr>
              <a:buSzPct val="75%"/>
              <a:buFont typeface="Monotype Sorts" pitchFamily="2" charset="2"/>
              <a:buChar char="u"/>
              <a:defRPr/>
            </a:pPr>
            <a:endParaRPr lang="en-GB" altLang="en-US" sz="2215" dirty="0">
              <a:latin typeface="Times New Roman" panose="02020603050405020304" pitchFamily="18" charset="0"/>
            </a:endParaRPr>
          </a:p>
        </p:txBody>
      </p:sp>
      <p:sp>
        <p:nvSpPr>
          <p:cNvPr id="19465" name="Line 6">
            <a:extLst>
              <a:ext uri="{FF2B5EF4-FFF2-40B4-BE49-F238E27FC236}">
                <a16:creationId xmlns:a16="http://schemas.microsoft.com/office/drawing/2014/main" id="{DD0B7B7E-ED42-080B-FA5C-081F4AE75F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9338" y="2743200"/>
            <a:ext cx="0" cy="18288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 type="triangle" w="sm" len="sm"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215"/>
          </a:p>
        </p:txBody>
      </p:sp>
      <p:sp>
        <p:nvSpPr>
          <p:cNvPr id="27657" name="Footer Placeholder 3">
            <a:extLst>
              <a:ext uri="{FF2B5EF4-FFF2-40B4-BE49-F238E27FC236}">
                <a16:creationId xmlns:a16="http://schemas.microsoft.com/office/drawing/2014/main" id="{D5B333D6-D4D3-050A-F449-B577F5E4D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3581400" y="6356350"/>
            <a:ext cx="1943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%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%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%"/>
              </a:lnSpc>
              <a:spcBef>
                <a:spcPts val="500"/>
              </a:spcBef>
              <a:spcAft>
                <a:spcPct val="0%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%"/>
              </a:lnSpc>
              <a:spcBef>
                <a:spcPct val="0%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© NGO Futures LLC 2021</a:t>
            </a:r>
          </a:p>
        </p:txBody>
      </p:sp>
    </p:spTree>
  </p:cSld>
  <p:clrMapOvr>
    <a:masterClrMapping/>
  </p:clrMapOvr>
  <p:transition spd="med">
    <p:wipe/>
  </p:transition>
</p:sld>
</file>

<file path=ppt/theme/theme1.xml><?xml version="1.0" encoding="utf-8"?>
<a:theme xmlns:a="http://purl.oclc.org/ooxml/drawingml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purl.oclc.org/ooxml/drawingml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purl.oclc.org/ooxml/officeDocument/extendedProperties" xmlns:vt="http://purl.oclc.org/ooxml/officeDocument/docPropsVTypes">
  <Template>Office Theme</Template>
  <TotalTime>30880</TotalTime>
  <Pages>112</Pages>
  <Words>3584</Words>
  <Application>Microsoft Office PowerPoint</Application>
  <PresentationFormat>Letter Paper (8.5x11 in)</PresentationFormat>
  <Paragraphs>794</Paragraphs>
  <Slides>66</Slides>
  <Notes>44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66</vt:i4>
      </vt:variant>
    </vt:vector>
  </HeadingPairs>
  <TitlesOfParts>
    <vt:vector size="86" baseType="lpstr">
      <vt:lpstr>Arial</vt:lpstr>
      <vt:lpstr>Arial Black</vt:lpstr>
      <vt:lpstr>Calibri</vt:lpstr>
      <vt:lpstr>Calibri Light</vt:lpstr>
      <vt:lpstr>Courier New</vt:lpstr>
      <vt:lpstr>Marlett</vt:lpstr>
      <vt:lpstr>Mongolian Baiti</vt:lpstr>
      <vt:lpstr>Monotype Sorts</vt:lpstr>
      <vt:lpstr>Tahoma</vt:lpstr>
      <vt:lpstr>Times New Roman</vt:lpstr>
      <vt:lpstr>Verdana</vt:lpstr>
      <vt:lpstr>Viner Hand ITC</vt:lpstr>
      <vt:lpstr>Wingdings</vt:lpstr>
      <vt:lpstr>Office Theme</vt:lpstr>
      <vt:lpstr>Slide</vt:lpstr>
      <vt:lpstr>Picture</vt:lpstr>
      <vt:lpstr>Chart</vt:lpstr>
      <vt:lpstr>ClipArt</vt:lpstr>
      <vt:lpstr>Clip</vt:lpstr>
      <vt:lpstr>Worksheet</vt:lpstr>
      <vt:lpstr>PowerPoint Presentation</vt:lpstr>
      <vt:lpstr>My topics for This Session As I talk, please make your own list of priorities for your NGO.</vt:lpstr>
      <vt:lpstr>PowerPoint Presentation</vt:lpstr>
      <vt:lpstr>Why Are Organizations Not Raising More Money?</vt:lpstr>
      <vt:lpstr>Surveys of Public Opinion</vt:lpstr>
      <vt:lpstr>Fundraisers Tell Us</vt:lpstr>
      <vt:lpstr>Fundraisers Today</vt:lpstr>
      <vt:lpstr>Lifecycle of an NGO</vt:lpstr>
      <vt:lpstr>What Is Your Future?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Giving Pyramid </vt:lpstr>
      <vt:lpstr>PowerPoint Presentation</vt:lpstr>
      <vt:lpstr>PowerPoint Presentation</vt:lpstr>
      <vt:lpstr>Everyone Is Responsible! </vt:lpstr>
      <vt:lpstr>Responsibility and Accountability</vt:lpstr>
      <vt:lpstr>PowerPoint Presentation</vt:lpstr>
      <vt:lpstr>Donors Want to Know</vt:lpstr>
      <vt:lpstr>PowerPoint Presentation</vt:lpstr>
      <vt:lpstr>PowerPoint Presentation</vt:lpstr>
      <vt:lpstr>PowerPoint Presentation</vt:lpstr>
      <vt:lpstr>PowerPoint Presentation</vt:lpstr>
      <vt:lpstr>Strategic Organization</vt:lpstr>
      <vt:lpstr>Strategic Management</vt:lpstr>
      <vt:lpstr>Strategic Planning (3 to 5 Years)</vt:lpstr>
      <vt:lpstr>Operational Planning (1 Year)</vt:lpstr>
      <vt:lpstr>PowerPoint Presentation</vt:lpstr>
      <vt:lpstr>PowerPoint Presentation</vt:lpstr>
      <vt:lpstr>PowerPoint Presentation</vt:lpstr>
      <vt:lpstr>PowerPoint Presentation</vt:lpstr>
      <vt:lpstr>West Broadway Neighborhood Association</vt:lpstr>
      <vt:lpstr>Culture at Plan International USA</vt:lpstr>
      <vt:lpstr>PowerPoint Presentation</vt:lpstr>
      <vt:lpstr>PowerPoint Presentation</vt:lpstr>
      <vt:lpstr>Trust and Impact for Success</vt:lpstr>
      <vt:lpstr>What Is Trust?</vt:lpstr>
      <vt:lpstr>Meaningful Ethics for Trust</vt:lpstr>
      <vt:lpstr>What Are Results?</vt:lpstr>
      <vt:lpstr>Strategic Evaluation for Results</vt:lpstr>
      <vt:lpstr>PowerPoint Presentation</vt:lpstr>
      <vt:lpstr>Chief Fundraiser Steps Up to Lead for Donor Attractiveness</vt:lpstr>
      <vt:lpstr>Enable Donors to Make  Their Dreams Come True</vt:lpstr>
      <vt:lpstr>PowerPoint Presentation</vt:lpstr>
      <vt:lpstr>PowerPoint Presentation</vt:lpstr>
      <vt:lpstr>Leadership Development</vt:lpstr>
      <vt:lpstr>PowerPoint Presentation</vt:lpstr>
      <vt:lpstr>Close to Stakeholders Where Does Leadership Flourish?</vt:lpstr>
      <vt:lpstr>Everyone Is Responsible! </vt:lpstr>
      <vt:lpstr>Six Realistic Steps to Leadership Simple steps to lead that everyone can take (2024 update)</vt:lpstr>
      <vt:lpstr>      Roles in Change for                                                                        Leaders    and    Managers </vt:lpstr>
      <vt:lpstr>Status Quo and Change</vt:lpstr>
      <vt:lpstr>Key Strategies to  ‘Lead and Manage’ Change</vt:lpstr>
      <vt:lpstr>PowerPoint Presentation</vt:lpstr>
      <vt:lpstr>Roles of the Strategic Fundraiser</vt:lpstr>
      <vt:lpstr>Responsibilities of           Strategic Fundraisers</vt:lpstr>
      <vt:lpstr>Strategic Fundraisers</vt:lpstr>
      <vt:lpstr>A Strategic Fundraiser = Influential Ambassador</vt:lpstr>
      <vt:lpstr>Optimizing Total Social Value The richer you are, the less value of money – dashes The more you give, the greater value to society – solid </vt:lpstr>
      <vt:lpstr>Activity: Fundraising Development</vt:lpstr>
      <vt:lpstr>Total Organization Fundraising</vt:lpstr>
      <vt:lpstr>How to Support Ken’s Civil Society Series</vt:lpstr>
      <vt:lpstr>PowerPoint Presentation</vt:lpstr>
    </vt:vector>
  </TitlesOfParts>
  <Company>Pre Installed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Fundraising</dc:title>
  <dc:subject/>
  <dc:creator>Pre Installed User</dc:creator>
  <cp:keywords/>
  <dc:description/>
  <cp:lastModifiedBy>Ken Phillips</cp:lastModifiedBy>
  <cp:revision>776</cp:revision>
  <cp:lastPrinted>2022-11-10T17:56:15Z</cp:lastPrinted>
  <dcterms:created xsi:type="dcterms:W3CDTF">1999-05-06T10:25:36Z</dcterms:created>
  <dcterms:modified xsi:type="dcterms:W3CDTF">2024-06-01T17:20:36Z</dcterms:modified>
</cp:coreProperties>
</file>