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purl.oclc.org/ooxml/officeDocument/relationships/extendedProperties" Target="docProps/app.xml"/><Relationship Id="rId2" Type="http://schemas.openxmlformats.org/package/2006/relationships/metadata/core-properties" Target="docProps/core.xml"/><Relationship Id="rId1" Type="http://purl.oclc.org/ooxml/officeDocument/relationships/officeDocument" Target="ppt/presentation.xml"/></Relationships>
</file>

<file path=ppt/presentation.xml><?xml version="1.0" encoding="utf-8"?>
<p:presentation xmlns:a="http://purl.oclc.org/ooxml/drawingml/main" xmlns:r="http://purl.oclc.org/ooxml/officeDocument/relationships" xmlns:p="http://purl.oclc.org/ooxml/presentationml/main" strictFirstAndLastChars="0" saveSubsetFonts="1" conformance="strict">
  <p:sldMasterIdLst>
    <p:sldMasterId id="2147484530" r:id="rId1"/>
  </p:sldMasterIdLst>
  <p:notesMasterIdLst>
    <p:notesMasterId r:id="rId32"/>
  </p:notesMasterIdLst>
  <p:handoutMasterIdLst>
    <p:handoutMasterId r:id="rId33"/>
  </p:handoutMasterIdLst>
  <p:sldIdLst>
    <p:sldId id="1407" r:id="rId2"/>
    <p:sldId id="1404" r:id="rId3"/>
    <p:sldId id="1550" r:id="rId4"/>
    <p:sldId id="1303" r:id="rId5"/>
    <p:sldId id="1416" r:id="rId6"/>
    <p:sldId id="1465" r:id="rId7"/>
    <p:sldId id="1466" r:id="rId8"/>
    <p:sldId id="1467" r:id="rId9"/>
    <p:sldId id="1468" r:id="rId10"/>
    <p:sldId id="1469" r:id="rId11"/>
    <p:sldId id="1300" r:id="rId12"/>
    <p:sldId id="1301" r:id="rId13"/>
    <p:sldId id="1486" r:id="rId14"/>
    <p:sldId id="1464" r:id="rId15"/>
    <p:sldId id="264" r:id="rId16"/>
    <p:sldId id="1344" r:id="rId17"/>
    <p:sldId id="1480" r:id="rId18"/>
    <p:sldId id="1402" r:id="rId19"/>
    <p:sldId id="1418" r:id="rId20"/>
    <p:sldId id="260" r:id="rId21"/>
    <p:sldId id="1470" r:id="rId22"/>
    <p:sldId id="1478" r:id="rId23"/>
    <p:sldId id="1475" r:id="rId24"/>
    <p:sldId id="1476" r:id="rId25"/>
    <p:sldId id="1477" r:id="rId26"/>
    <p:sldId id="1346" r:id="rId27"/>
    <p:sldId id="1280" r:id="rId28"/>
    <p:sldId id="1399" r:id="rId29"/>
    <p:sldId id="1400" r:id="rId30"/>
    <p:sldId id="1549" r:id="rId31"/>
  </p:sldIdLst>
  <p:sldSz cx="9144000" cy="6858000" type="letter"/>
  <p:notesSz cx="7010400" cy="9296400"/>
  <p:defaultTextStyle>
    <a:defPPr>
      <a:defRPr lang="en-GB"/>
    </a:defPPr>
    <a:lvl1pPr algn="l" rtl="0" eaLnBrk="0" fontAlgn="base" hangingPunct="0">
      <a:spcBef>
        <a:spcPct val="0%"/>
      </a:spcBef>
      <a:spcAft>
        <a:spcPct val="0%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%"/>
      </a:spcBef>
      <a:spcAft>
        <a:spcPct val="0%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%"/>
      </a:spcBef>
      <a:spcAft>
        <a:spcPct val="0%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%"/>
      </a:spcBef>
      <a:spcAft>
        <a:spcPct val="0%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%"/>
      </a:spcBef>
      <a:spcAft>
        <a:spcPct val="0%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92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purl.oclc.org/ooxml/drawingml/main" xmlns:r="http://purl.oclc.org/ooxml/officeDocument/relationships" xmlns:p="http://purl.oclc.org/ooxml/presentationml/main">
  <p:cmAuthor id="1" name="Ken Phillips" initials="KP" lastIdx="1" clrIdx="0">
    <p:extLst>
      <p:ext uri="{19B8F6BF-5375-455C-9EA6-DF929625EA0E}">
        <p15:presenceInfo xmlns:p15="http://schemas.microsoft.com/office/powerpoint/2012/main" userId="f4ce99e5b99df551" providerId="Windows Live"/>
      </p:ext>
    </p:extLst>
  </p:cmAuthor>
</p:cmAuthorLst>
</file>

<file path=ppt/presProps.xml><?xml version="1.0" encoding="utf-8"?>
<p:presentationPr xmlns:a="http://purl.oclc.org/ooxml/drawingml/main" xmlns:r="http://purl.oclc.org/ooxml/officeDocument/relationships" xmlns:p="http://purl.oclc.org/ooxml/presentationml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CC00"/>
    <a:srgbClr val="790015"/>
    <a:srgbClr val="FFFF66"/>
    <a:srgbClr val="0033CC"/>
    <a:srgbClr val="003399"/>
    <a:srgbClr val="006666"/>
    <a:srgbClr val="777777"/>
    <a:srgbClr val="66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purl.oclc.org/ooxml/drawingml/main" def="{5C22544A-7EE6-4342-B048-85BDC9FD1C3A}"/>
</file>

<file path=ppt/viewProps.xml><?xml version="1.0" encoding="utf-8"?>
<p:viewPr xmlns:a="http://purl.oclc.org/ooxml/drawingml/main" xmlns:r="http://purl.oclc.org/ooxml/officeDocument/relationships" xmlns:p="http://purl.oclc.org/ooxml/presentationml/main" lastView="sldSorterView">
  <p:normalViewPr>
    <p:restoredLeft sz="34.586%" autoAdjust="0"/>
    <p:restoredTop sz="86.47%" autoAdjust="0"/>
  </p:normalViewPr>
  <p:slideViewPr>
    <p:cSldViewPr>
      <p:cViewPr varScale="1">
        <p:scale>
          <a:sx n="62" d="100"/>
          <a:sy n="62" d="100"/>
        </p:scale>
        <p:origin x="652" y="48"/>
      </p:cViewPr>
      <p:guideLst>
        <p:guide orient="horz" pos="2160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8116"/>
    </p:cViewPr>
  </p:sorterViewPr>
  <p:notesViewPr>
    <p:cSldViewPr>
      <p:cViewPr>
        <p:scale>
          <a:sx n="94" d="100"/>
          <a:sy n="94" d="100"/>
        </p:scale>
        <p:origin x="960" y="82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purl.oclc.org/ooxml/officeDocument/relationships/slide" Target="slides/slide12.xml"/><Relationship Id="rId18" Type="http://purl.oclc.org/ooxml/officeDocument/relationships/slide" Target="slides/slide17.xml"/><Relationship Id="rId26" Type="http://purl.oclc.org/ooxml/officeDocument/relationships/slide" Target="slides/slide25.xml"/><Relationship Id="rId21" Type="http://purl.oclc.org/ooxml/officeDocument/relationships/slide" Target="slides/slide20.xml"/><Relationship Id="rId34" Type="http://purl.oclc.org/ooxml/officeDocument/relationships/commentAuthors" Target="commentAuthors.xml"/><Relationship Id="rId7" Type="http://purl.oclc.org/ooxml/officeDocument/relationships/slide" Target="slides/slide6.xml"/><Relationship Id="rId12" Type="http://purl.oclc.org/ooxml/officeDocument/relationships/slide" Target="slides/slide11.xml"/><Relationship Id="rId17" Type="http://purl.oclc.org/ooxml/officeDocument/relationships/slide" Target="slides/slide16.xml"/><Relationship Id="rId25" Type="http://purl.oclc.org/ooxml/officeDocument/relationships/slide" Target="slides/slide24.xml"/><Relationship Id="rId33" Type="http://purl.oclc.org/ooxml/officeDocument/relationships/handoutMaster" Target="handoutMasters/handoutMaster1.xml"/><Relationship Id="rId38" Type="http://purl.oclc.org/ooxml/officeDocument/relationships/tableStyles" Target="tableStyles.xml"/><Relationship Id="rId2" Type="http://purl.oclc.org/ooxml/officeDocument/relationships/slide" Target="slides/slide1.xml"/><Relationship Id="rId16" Type="http://purl.oclc.org/ooxml/officeDocument/relationships/slide" Target="slides/slide15.xml"/><Relationship Id="rId20" Type="http://purl.oclc.org/ooxml/officeDocument/relationships/slide" Target="slides/slide19.xml"/><Relationship Id="rId29" Type="http://purl.oclc.org/ooxml/officeDocument/relationships/slide" Target="slides/slide28.xml"/><Relationship Id="rId1" Type="http://purl.oclc.org/ooxml/officeDocument/relationships/slideMaster" Target="slideMasters/slideMaster1.xml"/><Relationship Id="rId6" Type="http://purl.oclc.org/ooxml/officeDocument/relationships/slide" Target="slides/slide5.xml"/><Relationship Id="rId11" Type="http://purl.oclc.org/ooxml/officeDocument/relationships/slide" Target="slides/slide10.xml"/><Relationship Id="rId24" Type="http://purl.oclc.org/ooxml/officeDocument/relationships/slide" Target="slides/slide23.xml"/><Relationship Id="rId32" Type="http://purl.oclc.org/ooxml/officeDocument/relationships/notesMaster" Target="notesMasters/notesMaster1.xml"/><Relationship Id="rId37" Type="http://purl.oclc.org/ooxml/officeDocument/relationships/theme" Target="theme/theme1.xml"/><Relationship Id="rId5" Type="http://purl.oclc.org/ooxml/officeDocument/relationships/slide" Target="slides/slide4.xml"/><Relationship Id="rId15" Type="http://purl.oclc.org/ooxml/officeDocument/relationships/slide" Target="slides/slide14.xml"/><Relationship Id="rId23" Type="http://purl.oclc.org/ooxml/officeDocument/relationships/slide" Target="slides/slide22.xml"/><Relationship Id="rId28" Type="http://purl.oclc.org/ooxml/officeDocument/relationships/slide" Target="slides/slide27.xml"/><Relationship Id="rId36" Type="http://purl.oclc.org/ooxml/officeDocument/relationships/viewProps" Target="viewProps.xml"/><Relationship Id="rId10" Type="http://purl.oclc.org/ooxml/officeDocument/relationships/slide" Target="slides/slide9.xml"/><Relationship Id="rId19" Type="http://purl.oclc.org/ooxml/officeDocument/relationships/slide" Target="slides/slide18.xml"/><Relationship Id="rId31" Type="http://purl.oclc.org/ooxml/officeDocument/relationships/slide" Target="slides/slide30.xml"/><Relationship Id="rId4" Type="http://purl.oclc.org/ooxml/officeDocument/relationships/slide" Target="slides/slide3.xml"/><Relationship Id="rId9" Type="http://purl.oclc.org/ooxml/officeDocument/relationships/slide" Target="slides/slide8.xml"/><Relationship Id="rId14" Type="http://purl.oclc.org/ooxml/officeDocument/relationships/slide" Target="slides/slide13.xml"/><Relationship Id="rId22" Type="http://purl.oclc.org/ooxml/officeDocument/relationships/slide" Target="slides/slide21.xml"/><Relationship Id="rId27" Type="http://purl.oclc.org/ooxml/officeDocument/relationships/slide" Target="slides/slide26.xml"/><Relationship Id="rId30" Type="http://purl.oclc.org/ooxml/officeDocument/relationships/slide" Target="slides/slide29.xml"/><Relationship Id="rId35" Type="http://purl.oclc.org/ooxml/officeDocument/relationships/presProps" Target="presProps.xml"/><Relationship Id="rId8" Type="http://purl.oclc.org/ooxml/officeDocument/relationships/slide" Target="slides/slide7.xml"/><Relationship Id="rId3" Type="http://purl.oclc.org/ooxml/officeDocument/relationships/slide" Target="slides/slide2.xml"/></Relationships>
</file>

<file path=ppt/diagrams/colors1.xml><?xml version="1.0" encoding="utf-8"?>
<dgm:colorsDef xmlns:dgm="http://purl.oclc.org/ooxml/drawingml/diagram" xmlns:a="http://purl.oclc.org/ooxml/drawingml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%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%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%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%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%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%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%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%"/>
        <a:alpha val="40%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%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%"/>
      </a:schemeClr>
    </dgm:fillClrLst>
    <dgm:linClrLst meth="repeat">
      <a:schemeClr val="dk1">
        <a:alpha val="0%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purl.oclc.org/ooxml/drawingml/diagram" xmlns:a="http://purl.oclc.org/ooxml/drawingml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%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%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%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%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%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%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%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%"/>
        <a:alpha val="40%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%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%"/>
      </a:schemeClr>
    </dgm:fillClrLst>
    <dgm:linClrLst meth="repeat">
      <a:schemeClr val="dk1">
        <a:alpha val="0%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purl.oclc.org/ooxml/drawingml/diagram" xmlns:a="http://purl.oclc.org/ooxml/drawingml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%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%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%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%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%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%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%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%"/>
        <a:alpha val="40%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%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%"/>
      </a:schemeClr>
    </dgm:fillClrLst>
    <dgm:linClrLst meth="repeat">
      <a:schemeClr val="dk1">
        <a:alpha val="0%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purl.oclc.org/ooxml/drawingml/diagram" xmlns:a="http://purl.oclc.org/ooxml/drawingml/main">
  <dgm:ptLst>
    <dgm:pt modelId="{1AC632C8-3856-4138-B084-765F1616E070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2418BE2-60E8-46E6-8517-F70614AC2931}">
      <dgm:prSet phldrT="[Text]"/>
      <dgm:spPr>
        <a:ln w="12700"/>
      </dgm:spPr>
      <dgm:t>
        <a:bodyPr/>
        <a:lstStyle/>
        <a:p>
          <a:r>
            <a:rPr lang="en-US"/>
            <a:t>No Program</a:t>
          </a:r>
        </a:p>
      </dgm:t>
    </dgm:pt>
    <dgm:pt modelId="{3A5A286B-AB05-4805-918E-B61234FD8C66}" type="sibTrans" cxnId="{3F1BBBAF-8637-45A4-BB88-D5F910548334}">
      <dgm:prSet/>
      <dgm:spPr/>
      <dgm:t>
        <a:bodyPr/>
        <a:lstStyle/>
        <a:p>
          <a:endParaRPr lang="en-US"/>
        </a:p>
      </dgm:t>
    </dgm:pt>
    <dgm:pt modelId="{C510C409-C7B0-47C0-A805-A3E96BA4B64A}" type="parTrans" cxnId="{3F1BBBAF-8637-45A4-BB88-D5F910548334}">
      <dgm:prSet/>
      <dgm:spPr/>
      <dgm:t>
        <a:bodyPr/>
        <a:lstStyle/>
        <a:p>
          <a:endParaRPr lang="en-US"/>
        </a:p>
      </dgm:t>
    </dgm:pt>
    <dgm:pt modelId="{51637BA0-4369-4352-A9C5-34A565E8727C}">
      <dgm:prSet phldrT="[Text]"/>
      <dgm:spPr>
        <a:ln w="12700"/>
      </dgm:spPr>
      <dgm:t>
        <a:bodyPr/>
        <a:lstStyle/>
        <a:p>
          <a:r>
            <a:rPr lang="en-US" dirty="0"/>
            <a:t>No Donors</a:t>
          </a:r>
        </a:p>
      </dgm:t>
    </dgm:pt>
    <dgm:pt modelId="{682EEC27-FC1E-4262-8A77-97F8A7F7AA01}" type="sibTrans" cxnId="{1CE14CA7-E66E-4456-ACBC-472C176AE221}">
      <dgm:prSet/>
      <dgm:spPr/>
      <dgm:t>
        <a:bodyPr/>
        <a:lstStyle/>
        <a:p>
          <a:endParaRPr lang="en-US"/>
        </a:p>
      </dgm:t>
    </dgm:pt>
    <dgm:pt modelId="{3FC86AB8-9150-4925-994E-0F63D2D8E73A}" type="parTrans" cxnId="{1CE14CA7-E66E-4456-ACBC-472C176AE221}">
      <dgm:prSet/>
      <dgm:spPr/>
      <dgm:t>
        <a:bodyPr/>
        <a:lstStyle/>
        <a:p>
          <a:endParaRPr lang="en-US"/>
        </a:p>
      </dgm:t>
    </dgm:pt>
    <dgm:pt modelId="{3D29110A-1239-4FEF-A89B-BDC1A9D25099}">
      <dgm:prSet phldrT="[Text]"/>
      <dgm:spPr>
        <a:ln w="3175"/>
      </dgm:spPr>
      <dgm:t>
        <a:bodyPr/>
        <a:lstStyle/>
        <a:p>
          <a:r>
            <a:rPr lang="en-US" dirty="0"/>
            <a:t>Not Attractive</a:t>
          </a:r>
        </a:p>
      </dgm:t>
    </dgm:pt>
    <dgm:pt modelId="{D50C0962-BC71-4B99-BFCD-52702140D307}" type="sibTrans" cxnId="{BF360834-FAE1-434D-8121-7ED988A2E92C}">
      <dgm:prSet/>
      <dgm:spPr/>
      <dgm:t>
        <a:bodyPr/>
        <a:lstStyle/>
        <a:p>
          <a:endParaRPr lang="en-US"/>
        </a:p>
      </dgm:t>
    </dgm:pt>
    <dgm:pt modelId="{87C4A2B8-6337-4D5B-A9DC-4F3F0E9025F7}" type="parTrans" cxnId="{BF360834-FAE1-434D-8121-7ED988A2E92C}">
      <dgm:prSet/>
      <dgm:spPr/>
      <dgm:t>
        <a:bodyPr/>
        <a:lstStyle/>
        <a:p>
          <a:endParaRPr lang="en-US"/>
        </a:p>
      </dgm:t>
    </dgm:pt>
    <dgm:pt modelId="{F03B6370-D010-4F77-AE1E-10A521DA0FAA}">
      <dgm:prSet/>
      <dgm:spPr>
        <a:ln w="3175">
          <a:prstDash val="lgDash"/>
        </a:ln>
      </dgm:spPr>
      <dgm:t>
        <a:bodyPr/>
        <a:lstStyle/>
        <a:p>
          <a:r>
            <a:rPr lang="en-US" dirty="0"/>
            <a:t>No Money</a:t>
          </a:r>
        </a:p>
      </dgm:t>
    </dgm:pt>
    <dgm:pt modelId="{073866CB-D6BC-4622-8A15-1C3E1B109539}" type="parTrans" cxnId="{4696A5C5-0F78-49A9-BBE1-537631EC73F5}">
      <dgm:prSet/>
      <dgm:spPr/>
      <dgm:t>
        <a:bodyPr/>
        <a:lstStyle/>
        <a:p>
          <a:endParaRPr lang="en-US"/>
        </a:p>
      </dgm:t>
    </dgm:pt>
    <dgm:pt modelId="{68724A11-97D7-4394-B67F-BD6E0F4F6132}" type="sibTrans" cxnId="{4696A5C5-0F78-49A9-BBE1-537631EC73F5}">
      <dgm:prSet/>
      <dgm:spPr/>
      <dgm:t>
        <a:bodyPr/>
        <a:lstStyle/>
        <a:p>
          <a:endParaRPr lang="en-US"/>
        </a:p>
      </dgm:t>
    </dgm:pt>
    <dgm:pt modelId="{FEB677ED-520C-4D48-BABB-08A688858AEB}" type="pres">
      <dgm:prSet presAssocID="{1AC632C8-3856-4138-B084-765F1616E070}" presName="CompostProcess" presStyleCnt="0">
        <dgm:presLayoutVars>
          <dgm:dir/>
          <dgm:resizeHandles val="exact"/>
        </dgm:presLayoutVars>
      </dgm:prSet>
      <dgm:spPr/>
    </dgm:pt>
    <dgm:pt modelId="{1943E3BC-BD8A-4B6D-8BB3-97A91814E763}" type="pres">
      <dgm:prSet presAssocID="{1AC632C8-3856-4138-B084-765F1616E070}" presName="arrow" presStyleLbl="bgShp" presStyleIdx="0" presStyleCnt="1"/>
      <dgm:spPr/>
    </dgm:pt>
    <dgm:pt modelId="{46037A0D-FCD4-4C6B-9248-54E8E1C5292F}" type="pres">
      <dgm:prSet presAssocID="{1AC632C8-3856-4138-B084-765F1616E070}" presName="linearProcess" presStyleCnt="0"/>
      <dgm:spPr/>
    </dgm:pt>
    <dgm:pt modelId="{D13FD3E5-3829-4AB3-8B7D-D124B3449CFC}" type="pres">
      <dgm:prSet presAssocID="{3D29110A-1239-4FEF-A89B-BDC1A9D25099}" presName="textNode" presStyleLbl="node1" presStyleIdx="0" presStyleCnt="4">
        <dgm:presLayoutVars>
          <dgm:bulletEnabled val="1"/>
        </dgm:presLayoutVars>
      </dgm:prSet>
      <dgm:spPr/>
    </dgm:pt>
    <dgm:pt modelId="{E2E928CF-F0AA-4A6C-9BF0-7C11C0BA6D85}" type="pres">
      <dgm:prSet presAssocID="{D50C0962-BC71-4B99-BFCD-52702140D307}" presName="sibTrans" presStyleCnt="0"/>
      <dgm:spPr/>
    </dgm:pt>
    <dgm:pt modelId="{2E121BFD-77A6-4C2F-9138-C701A99CFB01}" type="pres">
      <dgm:prSet presAssocID="{51637BA0-4369-4352-A9C5-34A565E8727C}" presName="textNode" presStyleLbl="node1" presStyleIdx="1" presStyleCnt="4">
        <dgm:presLayoutVars>
          <dgm:bulletEnabled val="1"/>
        </dgm:presLayoutVars>
      </dgm:prSet>
      <dgm:spPr/>
    </dgm:pt>
    <dgm:pt modelId="{ACB5DD2D-916E-451E-B9DA-C95ECBDB955E}" type="pres">
      <dgm:prSet presAssocID="{682EEC27-FC1E-4262-8A77-97F8A7F7AA01}" presName="sibTrans" presStyleCnt="0"/>
      <dgm:spPr/>
    </dgm:pt>
    <dgm:pt modelId="{321917DF-B5D6-4EC1-876A-7CCFB958181A}" type="pres">
      <dgm:prSet presAssocID="{F03B6370-D010-4F77-AE1E-10A521DA0FAA}" presName="textNode" presStyleLbl="node1" presStyleIdx="2" presStyleCnt="4" custLinFactNeighborX="-9.774%" custLinFactNeighborY="0.17%">
        <dgm:presLayoutVars>
          <dgm:bulletEnabled val="1"/>
        </dgm:presLayoutVars>
      </dgm:prSet>
      <dgm:spPr/>
    </dgm:pt>
    <dgm:pt modelId="{34DDB66C-F685-4E34-861C-2EDF3EED5997}" type="pres">
      <dgm:prSet presAssocID="{68724A11-97D7-4394-B67F-BD6E0F4F6132}" presName="sibTrans" presStyleCnt="0"/>
      <dgm:spPr/>
    </dgm:pt>
    <dgm:pt modelId="{79F1772B-E00D-4025-B774-1C5B8B487365}" type="pres">
      <dgm:prSet presAssocID="{82418BE2-60E8-46E6-8517-F70614AC2931}" presName="textNode" presStyleLbl="node1" presStyleIdx="3" presStyleCnt="4">
        <dgm:presLayoutVars>
          <dgm:bulletEnabled val="1"/>
        </dgm:presLayoutVars>
      </dgm:prSet>
      <dgm:spPr/>
    </dgm:pt>
  </dgm:ptLst>
  <dgm:cxnLst>
    <dgm:cxn modelId="{CFED0923-A35D-4AEE-9732-4B2D850AD2B9}" type="presOf" srcId="{51637BA0-4369-4352-A9C5-34A565E8727C}" destId="{2E121BFD-77A6-4C2F-9138-C701A99CFB01}" srcOrd="0" destOrd="0" presId="urn:microsoft.com/office/officeart/2005/8/layout/hProcess9"/>
    <dgm:cxn modelId="{BF360834-FAE1-434D-8121-7ED988A2E92C}" srcId="{1AC632C8-3856-4138-B084-765F1616E070}" destId="{3D29110A-1239-4FEF-A89B-BDC1A9D25099}" srcOrd="0" destOrd="0" parTransId="{87C4A2B8-6337-4D5B-A9DC-4F3F0E9025F7}" sibTransId="{D50C0962-BC71-4B99-BFCD-52702140D307}"/>
    <dgm:cxn modelId="{8BB31662-C6CC-4D19-9C62-E34B003318E6}" type="presOf" srcId="{F03B6370-D010-4F77-AE1E-10A521DA0FAA}" destId="{321917DF-B5D6-4EC1-876A-7CCFB958181A}" srcOrd="0" destOrd="0" presId="urn:microsoft.com/office/officeart/2005/8/layout/hProcess9"/>
    <dgm:cxn modelId="{D8D1204A-BED0-4B1E-8C71-02F2F1F715D7}" type="presOf" srcId="{82418BE2-60E8-46E6-8517-F70614AC2931}" destId="{79F1772B-E00D-4025-B774-1C5B8B487365}" srcOrd="0" destOrd="0" presId="urn:microsoft.com/office/officeart/2005/8/layout/hProcess9"/>
    <dgm:cxn modelId="{E6FB1481-C1D8-49A6-A73F-C530F55BCEFC}" type="presOf" srcId="{1AC632C8-3856-4138-B084-765F1616E070}" destId="{FEB677ED-520C-4D48-BABB-08A688858AEB}" srcOrd="0" destOrd="0" presId="urn:microsoft.com/office/officeart/2005/8/layout/hProcess9"/>
    <dgm:cxn modelId="{1CE14CA7-E66E-4456-ACBC-472C176AE221}" srcId="{1AC632C8-3856-4138-B084-765F1616E070}" destId="{51637BA0-4369-4352-A9C5-34A565E8727C}" srcOrd="1" destOrd="0" parTransId="{3FC86AB8-9150-4925-994E-0F63D2D8E73A}" sibTransId="{682EEC27-FC1E-4262-8A77-97F8A7F7AA01}"/>
    <dgm:cxn modelId="{3F1BBBAF-8637-45A4-BB88-D5F910548334}" srcId="{1AC632C8-3856-4138-B084-765F1616E070}" destId="{82418BE2-60E8-46E6-8517-F70614AC2931}" srcOrd="3" destOrd="0" parTransId="{C510C409-C7B0-47C0-A805-A3E96BA4B64A}" sibTransId="{3A5A286B-AB05-4805-918E-B61234FD8C66}"/>
    <dgm:cxn modelId="{4696A5C5-0F78-49A9-BBE1-537631EC73F5}" srcId="{1AC632C8-3856-4138-B084-765F1616E070}" destId="{F03B6370-D010-4F77-AE1E-10A521DA0FAA}" srcOrd="2" destOrd="0" parTransId="{073866CB-D6BC-4622-8A15-1C3E1B109539}" sibTransId="{68724A11-97D7-4394-B67F-BD6E0F4F6132}"/>
    <dgm:cxn modelId="{3DC921F7-8457-48BC-BA36-E37A07D80257}" type="presOf" srcId="{3D29110A-1239-4FEF-A89B-BDC1A9D25099}" destId="{D13FD3E5-3829-4AB3-8B7D-D124B3449CFC}" srcOrd="0" destOrd="0" presId="urn:microsoft.com/office/officeart/2005/8/layout/hProcess9"/>
    <dgm:cxn modelId="{170DECEA-DF56-4316-871D-FA3628A7C941}" type="presParOf" srcId="{FEB677ED-520C-4D48-BABB-08A688858AEB}" destId="{1943E3BC-BD8A-4B6D-8BB3-97A91814E763}" srcOrd="0" destOrd="0" presId="urn:microsoft.com/office/officeart/2005/8/layout/hProcess9"/>
    <dgm:cxn modelId="{5AE322FC-1C61-4905-849D-CA66E33CE7A4}" type="presParOf" srcId="{FEB677ED-520C-4D48-BABB-08A688858AEB}" destId="{46037A0D-FCD4-4C6B-9248-54E8E1C5292F}" srcOrd="1" destOrd="0" presId="urn:microsoft.com/office/officeart/2005/8/layout/hProcess9"/>
    <dgm:cxn modelId="{249613C6-948F-4E20-94C3-7BB592321E79}" type="presParOf" srcId="{46037A0D-FCD4-4C6B-9248-54E8E1C5292F}" destId="{D13FD3E5-3829-4AB3-8B7D-D124B3449CFC}" srcOrd="0" destOrd="0" presId="urn:microsoft.com/office/officeart/2005/8/layout/hProcess9"/>
    <dgm:cxn modelId="{43546A85-CBA5-4486-9D1C-BF86971C528E}" type="presParOf" srcId="{46037A0D-FCD4-4C6B-9248-54E8E1C5292F}" destId="{E2E928CF-F0AA-4A6C-9BF0-7C11C0BA6D85}" srcOrd="1" destOrd="0" presId="urn:microsoft.com/office/officeart/2005/8/layout/hProcess9"/>
    <dgm:cxn modelId="{1C5CF6D4-AA06-4182-A968-9CADC521E84D}" type="presParOf" srcId="{46037A0D-FCD4-4C6B-9248-54E8E1C5292F}" destId="{2E121BFD-77A6-4C2F-9138-C701A99CFB01}" srcOrd="2" destOrd="0" presId="urn:microsoft.com/office/officeart/2005/8/layout/hProcess9"/>
    <dgm:cxn modelId="{037125DB-A254-4567-AFB7-DC9F4391FDF2}" type="presParOf" srcId="{46037A0D-FCD4-4C6B-9248-54E8E1C5292F}" destId="{ACB5DD2D-916E-451E-B9DA-C95ECBDB955E}" srcOrd="3" destOrd="0" presId="urn:microsoft.com/office/officeart/2005/8/layout/hProcess9"/>
    <dgm:cxn modelId="{E4626FC0-6DB9-4D6C-8429-D5E1FB5A8500}" type="presParOf" srcId="{46037A0D-FCD4-4C6B-9248-54E8E1C5292F}" destId="{321917DF-B5D6-4EC1-876A-7CCFB958181A}" srcOrd="4" destOrd="0" presId="urn:microsoft.com/office/officeart/2005/8/layout/hProcess9"/>
    <dgm:cxn modelId="{94E2F3F8-CAA0-4134-AA17-2FD46454D4D1}" type="presParOf" srcId="{46037A0D-FCD4-4C6B-9248-54E8E1C5292F}" destId="{34DDB66C-F685-4E34-861C-2EDF3EED5997}" srcOrd="5" destOrd="0" presId="urn:microsoft.com/office/officeart/2005/8/layout/hProcess9"/>
    <dgm:cxn modelId="{41F0D5FE-1FC4-4070-8878-BBFC7909E4D4}" type="presParOf" srcId="{46037A0D-FCD4-4C6B-9248-54E8E1C5292F}" destId="{79F1772B-E00D-4025-B774-1C5B8B487365}" srcOrd="6" destOrd="0" presId="urn:microsoft.com/office/officeart/2005/8/layout/hProcess9"/>
  </dgm:cxnLst>
  <dgm:bg/>
  <dgm:whole>
    <a:ln w="12700" cmpd="dbl">
      <a:solidFill>
        <a:srgbClr val="BFB9E5"/>
      </a:solidFill>
      <a:prstDash val="solid"/>
      <a:beve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purl.oclc.org/ooxml/drawingml/diagram" xmlns:a="http://purl.oclc.org/ooxml/drawingml/main">
  <dgm:ptLst>
    <dgm:pt modelId="{8375BE26-E86A-4317-BC95-986F2172B150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508D2EA-5408-4FFC-914A-EA47BA5DD523}">
      <dgm:prSet phldrT="[Text]"/>
      <dgm:spPr>
        <a:solidFill>
          <a:schemeClr val="accent1">
            <a:lumMod val="60%"/>
            <a:lumOff val="40%"/>
          </a:schemeClr>
        </a:solidFill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Executive  Director</a:t>
          </a:r>
        </a:p>
      </dgm:t>
    </dgm:pt>
    <dgm:pt modelId="{880CF18A-10F9-4F00-A970-B6EA1D1C2E9F}" type="parTrans" cxnId="{196A5744-D8A0-4331-8296-9FC97C685562}">
      <dgm:prSet/>
      <dgm:spPr/>
      <dgm:t>
        <a:bodyPr/>
        <a:lstStyle/>
        <a:p>
          <a:endParaRPr lang="en-US"/>
        </a:p>
      </dgm:t>
    </dgm:pt>
    <dgm:pt modelId="{2BD40386-47F1-44C2-9B7E-4409B2C59433}" type="sibTrans" cxnId="{196A5744-D8A0-4331-8296-9FC97C685562}">
      <dgm:prSet/>
      <dgm:spPr/>
      <dgm:t>
        <a:bodyPr/>
        <a:lstStyle/>
        <a:p>
          <a:endParaRPr lang="en-US"/>
        </a:p>
      </dgm:t>
    </dgm:pt>
    <dgm:pt modelId="{2550DF86-1943-4C79-85F9-01FE499C706F}">
      <dgm:prSet phldrT="[Text]"/>
      <dgm:spPr>
        <a:solidFill>
          <a:schemeClr val="accent1">
            <a:lumMod val="60%"/>
            <a:lumOff val="40%"/>
          </a:schemeClr>
        </a:solidFill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Fundraising Director</a:t>
          </a:r>
        </a:p>
      </dgm:t>
    </dgm:pt>
    <dgm:pt modelId="{8644C328-9EEB-4D9E-9241-DC96B978609B}" type="parTrans" cxnId="{BAE1D8E3-5380-431C-89C5-1C19723A1363}">
      <dgm:prSet/>
      <dgm:spPr/>
      <dgm:t>
        <a:bodyPr/>
        <a:lstStyle/>
        <a:p>
          <a:endParaRPr lang="en-US"/>
        </a:p>
      </dgm:t>
    </dgm:pt>
    <dgm:pt modelId="{038B7091-A91B-4F23-A294-74EB5F4EC39A}" type="sibTrans" cxnId="{BAE1D8E3-5380-431C-89C5-1C19723A1363}">
      <dgm:prSet/>
      <dgm:spPr/>
      <dgm:t>
        <a:bodyPr/>
        <a:lstStyle/>
        <a:p>
          <a:endParaRPr lang="en-US"/>
        </a:p>
      </dgm:t>
    </dgm:pt>
    <dgm:pt modelId="{E535D99D-EFEB-443B-BC28-CE1AF83B2D87}">
      <dgm:prSet phldrT="[Text]"/>
      <dgm:spPr>
        <a:solidFill>
          <a:schemeClr val="accent1">
            <a:lumMod val="60%"/>
            <a:lumOff val="40%"/>
          </a:schemeClr>
        </a:solidFill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Finance Director</a:t>
          </a:r>
        </a:p>
      </dgm:t>
    </dgm:pt>
    <dgm:pt modelId="{ACA18136-A5DF-4F6A-9200-6D54EC172829}" type="parTrans" cxnId="{B2817033-BCCA-4D89-9922-7EE122FE1FB7}">
      <dgm:prSet/>
      <dgm:spPr/>
      <dgm:t>
        <a:bodyPr/>
        <a:lstStyle/>
        <a:p>
          <a:endParaRPr lang="en-US"/>
        </a:p>
      </dgm:t>
    </dgm:pt>
    <dgm:pt modelId="{DD870F92-2C60-48B0-8CB6-03896CBDC2D0}" type="sibTrans" cxnId="{B2817033-BCCA-4D89-9922-7EE122FE1FB7}">
      <dgm:prSet/>
      <dgm:spPr/>
      <dgm:t>
        <a:bodyPr/>
        <a:lstStyle/>
        <a:p>
          <a:endParaRPr lang="en-US"/>
        </a:p>
      </dgm:t>
    </dgm:pt>
    <dgm:pt modelId="{666207A2-04D5-4440-B554-D2C3F756A46C}">
      <dgm:prSet phldrT="[Text]"/>
      <dgm:spPr>
        <a:solidFill>
          <a:schemeClr val="accent1">
            <a:lumMod val="60%"/>
            <a:lumOff val="40%"/>
          </a:schemeClr>
        </a:solidFill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Program Director</a:t>
          </a:r>
        </a:p>
      </dgm:t>
    </dgm:pt>
    <dgm:pt modelId="{76E32F0F-1750-4056-972D-746618125CBB}" type="parTrans" cxnId="{4B105E68-68AE-433E-972E-2BF808D47EE7}">
      <dgm:prSet/>
      <dgm:spPr/>
      <dgm:t>
        <a:bodyPr/>
        <a:lstStyle/>
        <a:p>
          <a:endParaRPr lang="en-US"/>
        </a:p>
      </dgm:t>
    </dgm:pt>
    <dgm:pt modelId="{BF86FF7D-8395-447A-B0E1-3D2BEC6AFADA}" type="sibTrans" cxnId="{4B105E68-68AE-433E-972E-2BF808D47EE7}">
      <dgm:prSet/>
      <dgm:spPr/>
      <dgm:t>
        <a:bodyPr/>
        <a:lstStyle/>
        <a:p>
          <a:endParaRPr lang="en-US"/>
        </a:p>
      </dgm:t>
    </dgm:pt>
    <dgm:pt modelId="{CFEECFB5-3115-4F3B-86A3-AD1E9A0C6BCD}" type="pres">
      <dgm:prSet presAssocID="{8375BE26-E86A-4317-BC95-986F2172B15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7CF28CCF-9953-4B71-9678-C8DD919358BA}" type="pres">
      <dgm:prSet presAssocID="{4508D2EA-5408-4FFC-914A-EA47BA5DD523}" presName="hierRoot1" presStyleCnt="0">
        <dgm:presLayoutVars>
          <dgm:hierBranch val="init"/>
        </dgm:presLayoutVars>
      </dgm:prSet>
      <dgm:spPr/>
    </dgm:pt>
    <dgm:pt modelId="{9F5D8A4E-3823-480F-A7EB-72599A5F5574}" type="pres">
      <dgm:prSet presAssocID="{4508D2EA-5408-4FFC-914A-EA47BA5DD523}" presName="rootComposite1" presStyleCnt="0"/>
      <dgm:spPr/>
    </dgm:pt>
    <dgm:pt modelId="{48D4A18F-84E4-4110-B7E6-44F2FA9ABD09}" type="pres">
      <dgm:prSet presAssocID="{4508D2EA-5408-4FFC-914A-EA47BA5DD523}" presName="rootText1" presStyleLbl="node0" presStyleIdx="0" presStyleCnt="1" custLinFactY="-7.997%" custLinFactNeighborY="-100%">
        <dgm:presLayoutVars>
          <dgm:chPref val="3"/>
        </dgm:presLayoutVars>
      </dgm:prSet>
      <dgm:spPr/>
    </dgm:pt>
    <dgm:pt modelId="{308E9C32-C8E4-4059-8708-4B95EFEC23AD}" type="pres">
      <dgm:prSet presAssocID="{4508D2EA-5408-4FFC-914A-EA47BA5DD523}" presName="rootConnector1" presStyleLbl="node1" presStyleIdx="0" presStyleCnt="0"/>
      <dgm:spPr/>
    </dgm:pt>
    <dgm:pt modelId="{71DD28DA-CF0A-44F9-9C8E-97C89EF4787A}" type="pres">
      <dgm:prSet presAssocID="{4508D2EA-5408-4FFC-914A-EA47BA5DD523}" presName="hierChild2" presStyleCnt="0"/>
      <dgm:spPr/>
    </dgm:pt>
    <dgm:pt modelId="{7511C22A-8FF4-4B09-B52E-D53127A47EC3}" type="pres">
      <dgm:prSet presAssocID="{8644C328-9EEB-4D9E-9241-DC96B978609B}" presName="Name37" presStyleLbl="parChTrans1D2" presStyleIdx="0" presStyleCnt="3"/>
      <dgm:spPr/>
    </dgm:pt>
    <dgm:pt modelId="{F6F7A073-1840-4CFC-B792-3A8483A05130}" type="pres">
      <dgm:prSet presAssocID="{2550DF86-1943-4C79-85F9-01FE499C706F}" presName="hierRoot2" presStyleCnt="0">
        <dgm:presLayoutVars>
          <dgm:hierBranch val="init"/>
        </dgm:presLayoutVars>
      </dgm:prSet>
      <dgm:spPr/>
    </dgm:pt>
    <dgm:pt modelId="{9B353134-406A-46E6-9A3C-C2748749BBBB}" type="pres">
      <dgm:prSet presAssocID="{2550DF86-1943-4C79-85F9-01FE499C706F}" presName="rootComposite" presStyleCnt="0"/>
      <dgm:spPr/>
    </dgm:pt>
    <dgm:pt modelId="{358C7BCB-B816-4E18-8BE8-99D06F04C8F5}" type="pres">
      <dgm:prSet presAssocID="{2550DF86-1943-4C79-85F9-01FE499C706F}" presName="rootText" presStyleLbl="node2" presStyleIdx="0" presStyleCnt="3" custLinFactNeighborY="-14.599%">
        <dgm:presLayoutVars>
          <dgm:chPref val="3"/>
        </dgm:presLayoutVars>
      </dgm:prSet>
      <dgm:spPr/>
    </dgm:pt>
    <dgm:pt modelId="{66147457-BB73-40C5-9BCF-25ECA4DB14FC}" type="pres">
      <dgm:prSet presAssocID="{2550DF86-1943-4C79-85F9-01FE499C706F}" presName="rootConnector" presStyleLbl="node2" presStyleIdx="0" presStyleCnt="3"/>
      <dgm:spPr/>
    </dgm:pt>
    <dgm:pt modelId="{6613D97A-EF01-4BB8-9D10-650D2B6E3054}" type="pres">
      <dgm:prSet presAssocID="{2550DF86-1943-4C79-85F9-01FE499C706F}" presName="hierChild4" presStyleCnt="0"/>
      <dgm:spPr/>
    </dgm:pt>
    <dgm:pt modelId="{64E00B30-4E8F-4F19-9D48-E65CEAE24D05}" type="pres">
      <dgm:prSet presAssocID="{2550DF86-1943-4C79-85F9-01FE499C706F}" presName="hierChild5" presStyleCnt="0"/>
      <dgm:spPr/>
    </dgm:pt>
    <dgm:pt modelId="{36412CDE-3DC0-44DE-B4D0-0BBB3383642B}" type="pres">
      <dgm:prSet presAssocID="{ACA18136-A5DF-4F6A-9200-6D54EC172829}" presName="Name37" presStyleLbl="parChTrans1D2" presStyleIdx="1" presStyleCnt="3"/>
      <dgm:spPr/>
    </dgm:pt>
    <dgm:pt modelId="{2FE547C1-C809-4AB8-AB05-182FF7C62976}" type="pres">
      <dgm:prSet presAssocID="{E535D99D-EFEB-443B-BC28-CE1AF83B2D87}" presName="hierRoot2" presStyleCnt="0">
        <dgm:presLayoutVars>
          <dgm:hierBranch val="init"/>
        </dgm:presLayoutVars>
      </dgm:prSet>
      <dgm:spPr/>
    </dgm:pt>
    <dgm:pt modelId="{CA24C49D-9EF8-4870-9896-ABB42443B9F8}" type="pres">
      <dgm:prSet presAssocID="{E535D99D-EFEB-443B-BC28-CE1AF83B2D87}" presName="rootComposite" presStyleCnt="0"/>
      <dgm:spPr/>
    </dgm:pt>
    <dgm:pt modelId="{0CCB200A-2194-477F-BAC7-FFB31965D8CE}" type="pres">
      <dgm:prSet presAssocID="{E535D99D-EFEB-443B-BC28-CE1AF83B2D87}" presName="rootText" presStyleLbl="node2" presStyleIdx="1" presStyleCnt="3" custLinFactNeighborY="-81.871%">
        <dgm:presLayoutVars>
          <dgm:chPref val="3"/>
        </dgm:presLayoutVars>
      </dgm:prSet>
      <dgm:spPr/>
    </dgm:pt>
    <dgm:pt modelId="{84D93187-1326-454B-BA85-D389A510D910}" type="pres">
      <dgm:prSet presAssocID="{E535D99D-EFEB-443B-BC28-CE1AF83B2D87}" presName="rootConnector" presStyleLbl="node2" presStyleIdx="1" presStyleCnt="3"/>
      <dgm:spPr/>
    </dgm:pt>
    <dgm:pt modelId="{8938AE3A-385A-466D-BE55-A3D6FC1F02A0}" type="pres">
      <dgm:prSet presAssocID="{E535D99D-EFEB-443B-BC28-CE1AF83B2D87}" presName="hierChild4" presStyleCnt="0"/>
      <dgm:spPr/>
    </dgm:pt>
    <dgm:pt modelId="{7503AC7D-9D59-4077-9D22-787389F4602B}" type="pres">
      <dgm:prSet presAssocID="{E535D99D-EFEB-443B-BC28-CE1AF83B2D87}" presName="hierChild5" presStyleCnt="0"/>
      <dgm:spPr/>
    </dgm:pt>
    <dgm:pt modelId="{3E600D16-B7B5-453E-9F22-48D47DDECB72}" type="pres">
      <dgm:prSet presAssocID="{76E32F0F-1750-4056-972D-746618125CBB}" presName="Name37" presStyleLbl="parChTrans1D2" presStyleIdx="2" presStyleCnt="3"/>
      <dgm:spPr/>
    </dgm:pt>
    <dgm:pt modelId="{E0D3B5A1-AC99-489A-9195-6B40AE4E8AFA}" type="pres">
      <dgm:prSet presAssocID="{666207A2-04D5-4440-B554-D2C3F756A46C}" presName="hierRoot2" presStyleCnt="0">
        <dgm:presLayoutVars>
          <dgm:hierBranch val="init"/>
        </dgm:presLayoutVars>
      </dgm:prSet>
      <dgm:spPr/>
    </dgm:pt>
    <dgm:pt modelId="{1604741E-D32E-41C5-9DEF-57A55960247E}" type="pres">
      <dgm:prSet presAssocID="{666207A2-04D5-4440-B554-D2C3F756A46C}" presName="rootComposite" presStyleCnt="0"/>
      <dgm:spPr/>
    </dgm:pt>
    <dgm:pt modelId="{569BB1B7-77FC-45B3-B75B-CAF92029158B}" type="pres">
      <dgm:prSet presAssocID="{666207A2-04D5-4440-B554-D2C3F756A46C}" presName="rootText" presStyleLbl="node2" presStyleIdx="2" presStyleCnt="3" custAng="0" custLinFactNeighborY="-77.519%">
        <dgm:presLayoutVars>
          <dgm:chPref val="3"/>
        </dgm:presLayoutVars>
      </dgm:prSet>
      <dgm:spPr/>
    </dgm:pt>
    <dgm:pt modelId="{029CD087-87A7-4D70-9F79-F3F79E1FD018}" type="pres">
      <dgm:prSet presAssocID="{666207A2-04D5-4440-B554-D2C3F756A46C}" presName="rootConnector" presStyleLbl="node2" presStyleIdx="2" presStyleCnt="3"/>
      <dgm:spPr/>
    </dgm:pt>
    <dgm:pt modelId="{1A5F2A91-48AD-4FCF-AF6B-AC1A03A1362C}" type="pres">
      <dgm:prSet presAssocID="{666207A2-04D5-4440-B554-D2C3F756A46C}" presName="hierChild4" presStyleCnt="0"/>
      <dgm:spPr/>
    </dgm:pt>
    <dgm:pt modelId="{E3C9AA23-8BE8-4381-A235-BCB8AF16CFD2}" type="pres">
      <dgm:prSet presAssocID="{666207A2-04D5-4440-B554-D2C3F756A46C}" presName="hierChild5" presStyleCnt="0"/>
      <dgm:spPr/>
    </dgm:pt>
    <dgm:pt modelId="{23E567CE-68EE-4E70-936E-D7369AB4C087}" type="pres">
      <dgm:prSet presAssocID="{4508D2EA-5408-4FFC-914A-EA47BA5DD523}" presName="hierChild3" presStyleCnt="0"/>
      <dgm:spPr/>
    </dgm:pt>
  </dgm:ptLst>
  <dgm:cxnLst>
    <dgm:cxn modelId="{A00C9F05-FA5E-4341-8CC8-806E358A0B97}" type="presOf" srcId="{8644C328-9EEB-4D9E-9241-DC96B978609B}" destId="{7511C22A-8FF4-4B09-B52E-D53127A47EC3}" srcOrd="0" destOrd="0" presId="urn:microsoft.com/office/officeart/2005/8/layout/orgChart1"/>
    <dgm:cxn modelId="{5DF2AB28-50BC-425C-9FF2-EE32E2E95AE5}" type="presOf" srcId="{4508D2EA-5408-4FFC-914A-EA47BA5DD523}" destId="{308E9C32-C8E4-4059-8708-4B95EFEC23AD}" srcOrd="1" destOrd="0" presId="urn:microsoft.com/office/officeart/2005/8/layout/orgChart1"/>
    <dgm:cxn modelId="{B2817033-BCCA-4D89-9922-7EE122FE1FB7}" srcId="{4508D2EA-5408-4FFC-914A-EA47BA5DD523}" destId="{E535D99D-EFEB-443B-BC28-CE1AF83B2D87}" srcOrd="1" destOrd="0" parTransId="{ACA18136-A5DF-4F6A-9200-6D54EC172829}" sibTransId="{DD870F92-2C60-48B0-8CB6-03896CBDC2D0}"/>
    <dgm:cxn modelId="{CE5CB75F-CC5E-4213-894B-F08298738CC0}" type="presOf" srcId="{ACA18136-A5DF-4F6A-9200-6D54EC172829}" destId="{36412CDE-3DC0-44DE-B4D0-0BBB3383642B}" srcOrd="0" destOrd="0" presId="urn:microsoft.com/office/officeart/2005/8/layout/orgChart1"/>
    <dgm:cxn modelId="{196A5744-D8A0-4331-8296-9FC97C685562}" srcId="{8375BE26-E86A-4317-BC95-986F2172B150}" destId="{4508D2EA-5408-4FFC-914A-EA47BA5DD523}" srcOrd="0" destOrd="0" parTransId="{880CF18A-10F9-4F00-A970-B6EA1D1C2E9F}" sibTransId="{2BD40386-47F1-44C2-9B7E-4409B2C59433}"/>
    <dgm:cxn modelId="{4B105E68-68AE-433E-972E-2BF808D47EE7}" srcId="{4508D2EA-5408-4FFC-914A-EA47BA5DD523}" destId="{666207A2-04D5-4440-B554-D2C3F756A46C}" srcOrd="2" destOrd="0" parTransId="{76E32F0F-1750-4056-972D-746618125CBB}" sibTransId="{BF86FF7D-8395-447A-B0E1-3D2BEC6AFADA}"/>
    <dgm:cxn modelId="{13B54953-C6B5-4655-941B-32AAF566479A}" type="presOf" srcId="{666207A2-04D5-4440-B554-D2C3F756A46C}" destId="{029CD087-87A7-4D70-9F79-F3F79E1FD018}" srcOrd="1" destOrd="0" presId="urn:microsoft.com/office/officeart/2005/8/layout/orgChart1"/>
    <dgm:cxn modelId="{F04FC47D-7BEE-4D7F-9BCF-EEC0DA4D669C}" type="presOf" srcId="{E535D99D-EFEB-443B-BC28-CE1AF83B2D87}" destId="{0CCB200A-2194-477F-BAC7-FFB31965D8CE}" srcOrd="0" destOrd="0" presId="urn:microsoft.com/office/officeart/2005/8/layout/orgChart1"/>
    <dgm:cxn modelId="{FC5C7D82-A186-487E-9DEE-AFD555C696D8}" type="presOf" srcId="{4508D2EA-5408-4FFC-914A-EA47BA5DD523}" destId="{48D4A18F-84E4-4110-B7E6-44F2FA9ABD09}" srcOrd="0" destOrd="0" presId="urn:microsoft.com/office/officeart/2005/8/layout/orgChart1"/>
    <dgm:cxn modelId="{0AED519D-6584-4637-8768-BB9B748A3CCA}" type="presOf" srcId="{E535D99D-EFEB-443B-BC28-CE1AF83B2D87}" destId="{84D93187-1326-454B-BA85-D389A510D910}" srcOrd="1" destOrd="0" presId="urn:microsoft.com/office/officeart/2005/8/layout/orgChart1"/>
    <dgm:cxn modelId="{6E270AB5-F7D8-4D1C-8544-F7C8B0DD53F2}" type="presOf" srcId="{666207A2-04D5-4440-B554-D2C3F756A46C}" destId="{569BB1B7-77FC-45B3-B75B-CAF92029158B}" srcOrd="0" destOrd="0" presId="urn:microsoft.com/office/officeart/2005/8/layout/orgChart1"/>
    <dgm:cxn modelId="{E6DF2EBF-9D3C-4FA2-8EBE-185B0437930E}" type="presOf" srcId="{76E32F0F-1750-4056-972D-746618125CBB}" destId="{3E600D16-B7B5-453E-9F22-48D47DDECB72}" srcOrd="0" destOrd="0" presId="urn:microsoft.com/office/officeart/2005/8/layout/orgChart1"/>
    <dgm:cxn modelId="{C3C0EBD8-1179-4610-9E6E-E41D5AF4E2F4}" type="presOf" srcId="{2550DF86-1943-4C79-85F9-01FE499C706F}" destId="{66147457-BB73-40C5-9BCF-25ECA4DB14FC}" srcOrd="1" destOrd="0" presId="urn:microsoft.com/office/officeart/2005/8/layout/orgChart1"/>
    <dgm:cxn modelId="{7AE61ED9-B0D5-4E8A-8B36-3177A768D96D}" type="presOf" srcId="{8375BE26-E86A-4317-BC95-986F2172B150}" destId="{CFEECFB5-3115-4F3B-86A3-AD1E9A0C6BCD}" srcOrd="0" destOrd="0" presId="urn:microsoft.com/office/officeart/2005/8/layout/orgChart1"/>
    <dgm:cxn modelId="{556A3DE1-730C-433B-8873-2F5A01B6C92E}" type="presOf" srcId="{2550DF86-1943-4C79-85F9-01FE499C706F}" destId="{358C7BCB-B816-4E18-8BE8-99D06F04C8F5}" srcOrd="0" destOrd="0" presId="urn:microsoft.com/office/officeart/2005/8/layout/orgChart1"/>
    <dgm:cxn modelId="{BAE1D8E3-5380-431C-89C5-1C19723A1363}" srcId="{4508D2EA-5408-4FFC-914A-EA47BA5DD523}" destId="{2550DF86-1943-4C79-85F9-01FE499C706F}" srcOrd="0" destOrd="0" parTransId="{8644C328-9EEB-4D9E-9241-DC96B978609B}" sibTransId="{038B7091-A91B-4F23-A294-74EB5F4EC39A}"/>
    <dgm:cxn modelId="{41E85E71-0611-4D6E-81F3-E303F84DA7AA}" type="presParOf" srcId="{CFEECFB5-3115-4F3B-86A3-AD1E9A0C6BCD}" destId="{7CF28CCF-9953-4B71-9678-C8DD919358BA}" srcOrd="0" destOrd="0" presId="urn:microsoft.com/office/officeart/2005/8/layout/orgChart1"/>
    <dgm:cxn modelId="{3D13BD47-5AE0-4A12-83DE-0668B1FF33EB}" type="presParOf" srcId="{7CF28CCF-9953-4B71-9678-C8DD919358BA}" destId="{9F5D8A4E-3823-480F-A7EB-72599A5F5574}" srcOrd="0" destOrd="0" presId="urn:microsoft.com/office/officeart/2005/8/layout/orgChart1"/>
    <dgm:cxn modelId="{A33C8D68-FFE4-49D2-9913-FAB9C3BDFAA2}" type="presParOf" srcId="{9F5D8A4E-3823-480F-A7EB-72599A5F5574}" destId="{48D4A18F-84E4-4110-B7E6-44F2FA9ABD09}" srcOrd="0" destOrd="0" presId="urn:microsoft.com/office/officeart/2005/8/layout/orgChart1"/>
    <dgm:cxn modelId="{C383D030-70CA-4809-84FC-317F7755D13A}" type="presParOf" srcId="{9F5D8A4E-3823-480F-A7EB-72599A5F5574}" destId="{308E9C32-C8E4-4059-8708-4B95EFEC23AD}" srcOrd="1" destOrd="0" presId="urn:microsoft.com/office/officeart/2005/8/layout/orgChart1"/>
    <dgm:cxn modelId="{DBF99A8A-590A-46F1-98A4-9854FD86E6C9}" type="presParOf" srcId="{7CF28CCF-9953-4B71-9678-C8DD919358BA}" destId="{71DD28DA-CF0A-44F9-9C8E-97C89EF4787A}" srcOrd="1" destOrd="0" presId="urn:microsoft.com/office/officeart/2005/8/layout/orgChart1"/>
    <dgm:cxn modelId="{A8DA71BA-1FCA-46E5-BD09-FFE7B099239F}" type="presParOf" srcId="{71DD28DA-CF0A-44F9-9C8E-97C89EF4787A}" destId="{7511C22A-8FF4-4B09-B52E-D53127A47EC3}" srcOrd="0" destOrd="0" presId="urn:microsoft.com/office/officeart/2005/8/layout/orgChart1"/>
    <dgm:cxn modelId="{C4F3D4CD-5BED-4252-9C1A-31AB6A6FA197}" type="presParOf" srcId="{71DD28DA-CF0A-44F9-9C8E-97C89EF4787A}" destId="{F6F7A073-1840-4CFC-B792-3A8483A05130}" srcOrd="1" destOrd="0" presId="urn:microsoft.com/office/officeart/2005/8/layout/orgChart1"/>
    <dgm:cxn modelId="{6C4C1724-7359-4F6A-87BC-5C73B699FF86}" type="presParOf" srcId="{F6F7A073-1840-4CFC-B792-3A8483A05130}" destId="{9B353134-406A-46E6-9A3C-C2748749BBBB}" srcOrd="0" destOrd="0" presId="urn:microsoft.com/office/officeart/2005/8/layout/orgChart1"/>
    <dgm:cxn modelId="{83867B43-8954-4BD7-ADA6-D885661E822D}" type="presParOf" srcId="{9B353134-406A-46E6-9A3C-C2748749BBBB}" destId="{358C7BCB-B816-4E18-8BE8-99D06F04C8F5}" srcOrd="0" destOrd="0" presId="urn:microsoft.com/office/officeart/2005/8/layout/orgChart1"/>
    <dgm:cxn modelId="{39DDF48D-DB53-4029-A612-ABD289F2C460}" type="presParOf" srcId="{9B353134-406A-46E6-9A3C-C2748749BBBB}" destId="{66147457-BB73-40C5-9BCF-25ECA4DB14FC}" srcOrd="1" destOrd="0" presId="urn:microsoft.com/office/officeart/2005/8/layout/orgChart1"/>
    <dgm:cxn modelId="{5518D43E-4480-4799-BDA8-1C6134F2450E}" type="presParOf" srcId="{F6F7A073-1840-4CFC-B792-3A8483A05130}" destId="{6613D97A-EF01-4BB8-9D10-650D2B6E3054}" srcOrd="1" destOrd="0" presId="urn:microsoft.com/office/officeart/2005/8/layout/orgChart1"/>
    <dgm:cxn modelId="{D93BD79C-6F63-4927-8F31-256FB63E18FC}" type="presParOf" srcId="{F6F7A073-1840-4CFC-B792-3A8483A05130}" destId="{64E00B30-4E8F-4F19-9D48-E65CEAE24D05}" srcOrd="2" destOrd="0" presId="urn:microsoft.com/office/officeart/2005/8/layout/orgChart1"/>
    <dgm:cxn modelId="{CC8069A0-928E-4095-A457-A57F6848C326}" type="presParOf" srcId="{71DD28DA-CF0A-44F9-9C8E-97C89EF4787A}" destId="{36412CDE-3DC0-44DE-B4D0-0BBB3383642B}" srcOrd="2" destOrd="0" presId="urn:microsoft.com/office/officeart/2005/8/layout/orgChart1"/>
    <dgm:cxn modelId="{B23CC7C9-9B15-4127-9F03-8C4F72BB39EC}" type="presParOf" srcId="{71DD28DA-CF0A-44F9-9C8E-97C89EF4787A}" destId="{2FE547C1-C809-4AB8-AB05-182FF7C62976}" srcOrd="3" destOrd="0" presId="urn:microsoft.com/office/officeart/2005/8/layout/orgChart1"/>
    <dgm:cxn modelId="{2DD74275-7FD3-4999-9D24-C7E16B2079E6}" type="presParOf" srcId="{2FE547C1-C809-4AB8-AB05-182FF7C62976}" destId="{CA24C49D-9EF8-4870-9896-ABB42443B9F8}" srcOrd="0" destOrd="0" presId="urn:microsoft.com/office/officeart/2005/8/layout/orgChart1"/>
    <dgm:cxn modelId="{D99FDD7A-6353-447E-8C65-56CD06C63E4E}" type="presParOf" srcId="{CA24C49D-9EF8-4870-9896-ABB42443B9F8}" destId="{0CCB200A-2194-477F-BAC7-FFB31965D8CE}" srcOrd="0" destOrd="0" presId="urn:microsoft.com/office/officeart/2005/8/layout/orgChart1"/>
    <dgm:cxn modelId="{11BD40BC-68DD-4FB1-9DF3-057FA2E4B8C7}" type="presParOf" srcId="{CA24C49D-9EF8-4870-9896-ABB42443B9F8}" destId="{84D93187-1326-454B-BA85-D389A510D910}" srcOrd="1" destOrd="0" presId="urn:microsoft.com/office/officeart/2005/8/layout/orgChart1"/>
    <dgm:cxn modelId="{881F0A46-570C-433E-B724-E870E398074E}" type="presParOf" srcId="{2FE547C1-C809-4AB8-AB05-182FF7C62976}" destId="{8938AE3A-385A-466D-BE55-A3D6FC1F02A0}" srcOrd="1" destOrd="0" presId="urn:microsoft.com/office/officeart/2005/8/layout/orgChart1"/>
    <dgm:cxn modelId="{B9C83081-9832-4894-A94A-A10DF07FF5EF}" type="presParOf" srcId="{2FE547C1-C809-4AB8-AB05-182FF7C62976}" destId="{7503AC7D-9D59-4077-9D22-787389F4602B}" srcOrd="2" destOrd="0" presId="urn:microsoft.com/office/officeart/2005/8/layout/orgChart1"/>
    <dgm:cxn modelId="{91D69926-E003-45B1-9B85-16A77D2E4B52}" type="presParOf" srcId="{71DD28DA-CF0A-44F9-9C8E-97C89EF4787A}" destId="{3E600D16-B7B5-453E-9F22-48D47DDECB72}" srcOrd="4" destOrd="0" presId="urn:microsoft.com/office/officeart/2005/8/layout/orgChart1"/>
    <dgm:cxn modelId="{A0287E08-28A9-4052-92AD-C1BA457DC4B4}" type="presParOf" srcId="{71DD28DA-CF0A-44F9-9C8E-97C89EF4787A}" destId="{E0D3B5A1-AC99-489A-9195-6B40AE4E8AFA}" srcOrd="5" destOrd="0" presId="urn:microsoft.com/office/officeart/2005/8/layout/orgChart1"/>
    <dgm:cxn modelId="{E589BA68-905D-41A5-8DE2-86A0D6EF45D9}" type="presParOf" srcId="{E0D3B5A1-AC99-489A-9195-6B40AE4E8AFA}" destId="{1604741E-D32E-41C5-9DEF-57A55960247E}" srcOrd="0" destOrd="0" presId="urn:microsoft.com/office/officeart/2005/8/layout/orgChart1"/>
    <dgm:cxn modelId="{2F21CCF8-C7A8-4EA3-A91E-441FADB94D40}" type="presParOf" srcId="{1604741E-D32E-41C5-9DEF-57A55960247E}" destId="{569BB1B7-77FC-45B3-B75B-CAF92029158B}" srcOrd="0" destOrd="0" presId="urn:microsoft.com/office/officeart/2005/8/layout/orgChart1"/>
    <dgm:cxn modelId="{90ACE67F-21A6-4367-83C9-D8D13FA4EB87}" type="presParOf" srcId="{1604741E-D32E-41C5-9DEF-57A55960247E}" destId="{029CD087-87A7-4D70-9F79-F3F79E1FD018}" srcOrd="1" destOrd="0" presId="urn:microsoft.com/office/officeart/2005/8/layout/orgChart1"/>
    <dgm:cxn modelId="{43E724B6-3921-4312-A9D8-DC7C3013CA7E}" type="presParOf" srcId="{E0D3B5A1-AC99-489A-9195-6B40AE4E8AFA}" destId="{1A5F2A91-48AD-4FCF-AF6B-AC1A03A1362C}" srcOrd="1" destOrd="0" presId="urn:microsoft.com/office/officeart/2005/8/layout/orgChart1"/>
    <dgm:cxn modelId="{5A01FD0E-98F2-4B26-86F3-A1C65384BEF0}" type="presParOf" srcId="{E0D3B5A1-AC99-489A-9195-6B40AE4E8AFA}" destId="{E3C9AA23-8BE8-4381-A235-BCB8AF16CFD2}" srcOrd="2" destOrd="0" presId="urn:microsoft.com/office/officeart/2005/8/layout/orgChart1"/>
    <dgm:cxn modelId="{B9757D1B-E4A1-4345-9158-C36116C8D109}" type="presParOf" srcId="{7CF28CCF-9953-4B71-9678-C8DD919358BA}" destId="{23E567CE-68EE-4E70-936E-D7369AB4C087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purl.oclc.org/ooxml/drawingml/diagram" xmlns:a="http://purl.oclc.org/ooxml/drawingml/main">
  <dgm:ptLst>
    <dgm:pt modelId="{58DF6B06-DB8A-43BC-80C8-22031A117DC1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F7D1A0D-3595-4672-97D1-34C0C0280D67}">
      <dgm:prSet phldrT="[Text]" custT="1"/>
      <dgm:spPr>
        <a:solidFill>
          <a:schemeClr val="accent1">
            <a:lumMod val="60%"/>
            <a:lumOff val="40%"/>
          </a:schemeClr>
        </a:solidFill>
      </dgm:spPr>
      <dgm:t>
        <a:bodyPr/>
        <a:lstStyle/>
        <a:p>
          <a:r>
            <a:rPr lang="en-US" sz="3200" b="1" dirty="0">
              <a:solidFill>
                <a:schemeClr val="tx1"/>
              </a:solidFill>
            </a:rPr>
            <a:t>Value for Society (Your Mission)</a:t>
          </a:r>
        </a:p>
      </dgm:t>
    </dgm:pt>
    <dgm:pt modelId="{4987050C-B90F-4F0C-9D4B-2D09DA7CC9D7}" type="parTrans" cxnId="{B9675CAD-D16E-4F2C-8488-122C41B2BB75}">
      <dgm:prSet/>
      <dgm:spPr/>
      <dgm:t>
        <a:bodyPr/>
        <a:lstStyle/>
        <a:p>
          <a:endParaRPr lang="en-US"/>
        </a:p>
      </dgm:t>
    </dgm:pt>
    <dgm:pt modelId="{7B472FE6-C20B-42B9-970B-23DE301CB4E6}" type="sibTrans" cxnId="{B9675CAD-D16E-4F2C-8488-122C41B2BB75}">
      <dgm:prSet/>
      <dgm:spPr/>
      <dgm:t>
        <a:bodyPr/>
        <a:lstStyle/>
        <a:p>
          <a:endParaRPr lang="en-US"/>
        </a:p>
      </dgm:t>
    </dgm:pt>
    <dgm:pt modelId="{D6F55DD7-E862-4611-BF87-16FBEA3D1078}">
      <dgm:prSet phldrT="[Text]" custT="1"/>
      <dgm:spPr>
        <a:solidFill>
          <a:schemeClr val="accent1">
            <a:lumMod val="60%"/>
            <a:lumOff val="40%"/>
          </a:schemeClr>
        </a:solidFill>
      </dgm:spPr>
      <dgm:t>
        <a:bodyPr/>
        <a:lstStyle/>
        <a:p>
          <a:r>
            <a:rPr lang="en-US" sz="3200" b="1" dirty="0">
              <a:solidFill>
                <a:schemeClr val="tx1"/>
              </a:solidFill>
            </a:rPr>
            <a:t>Cost     (Efficiency)</a:t>
          </a:r>
        </a:p>
      </dgm:t>
    </dgm:pt>
    <dgm:pt modelId="{FDD009EF-A004-4DEE-9B7B-6F0B828608A0}" type="parTrans" cxnId="{47987E12-B04F-4F0B-A31B-63F30B10FAE1}">
      <dgm:prSet/>
      <dgm:spPr/>
      <dgm:t>
        <a:bodyPr/>
        <a:lstStyle/>
        <a:p>
          <a:endParaRPr lang="en-US"/>
        </a:p>
      </dgm:t>
    </dgm:pt>
    <dgm:pt modelId="{20A26864-AC7D-4DBD-AB9C-6F040200C187}" type="sibTrans" cxnId="{47987E12-B04F-4F0B-A31B-63F30B10FAE1}">
      <dgm:prSet/>
      <dgm:spPr/>
      <dgm:t>
        <a:bodyPr/>
        <a:lstStyle/>
        <a:p>
          <a:endParaRPr lang="en-US"/>
        </a:p>
      </dgm:t>
    </dgm:pt>
    <dgm:pt modelId="{BF05C425-BED9-45E8-9512-EB01CA0CE5E2}">
      <dgm:prSet phldrT="[Text]" custT="1"/>
      <dgm:spPr>
        <a:solidFill>
          <a:schemeClr val="accent1">
            <a:lumMod val="60%"/>
            <a:lumOff val="40%"/>
          </a:schemeClr>
        </a:solidFill>
      </dgm:spPr>
      <dgm:t>
        <a:bodyPr/>
        <a:lstStyle/>
        <a:p>
          <a:r>
            <a:rPr lang="en-US" sz="3200" b="1" dirty="0">
              <a:solidFill>
                <a:schemeClr val="tx1"/>
              </a:solidFill>
            </a:rPr>
            <a:t>Accountability (Transparency)</a:t>
          </a:r>
          <a:endParaRPr lang="en-US" sz="3200" b="1" dirty="0"/>
        </a:p>
      </dgm:t>
    </dgm:pt>
    <dgm:pt modelId="{A4BD4AEC-835F-4B76-A96F-4C5AD77A7481}" type="parTrans" cxnId="{2F02D93E-B5E1-46BC-B2F9-32EF92D3FF97}">
      <dgm:prSet/>
      <dgm:spPr/>
      <dgm:t>
        <a:bodyPr/>
        <a:lstStyle/>
        <a:p>
          <a:endParaRPr lang="en-US"/>
        </a:p>
      </dgm:t>
    </dgm:pt>
    <dgm:pt modelId="{B85C6F1E-00C4-47E0-BAB6-2DEF375E5C15}" type="sibTrans" cxnId="{2F02D93E-B5E1-46BC-B2F9-32EF92D3FF97}">
      <dgm:prSet/>
      <dgm:spPr/>
      <dgm:t>
        <a:bodyPr/>
        <a:lstStyle/>
        <a:p>
          <a:endParaRPr lang="en-US"/>
        </a:p>
      </dgm:t>
    </dgm:pt>
    <dgm:pt modelId="{0E930B8A-311B-464B-87AE-0248EEA41B16}">
      <dgm:prSet phldrT="[Text]" custT="1"/>
      <dgm:spPr>
        <a:solidFill>
          <a:schemeClr val="accent1">
            <a:lumMod val="60%"/>
            <a:lumOff val="40%"/>
          </a:schemeClr>
        </a:solidFill>
      </dgm:spPr>
      <dgm:t>
        <a:bodyPr/>
        <a:lstStyle/>
        <a:p>
          <a:r>
            <a:rPr lang="en-US" sz="3200" b="1" dirty="0">
              <a:solidFill>
                <a:schemeClr val="tx1"/>
              </a:solidFill>
            </a:rPr>
            <a:t>Trustworthiness (Ethics)</a:t>
          </a:r>
        </a:p>
      </dgm:t>
    </dgm:pt>
    <dgm:pt modelId="{4258EE79-C33A-4A4F-8020-AC63FEEA869B}" type="parTrans" cxnId="{4DA09659-3F8B-40A7-886E-6BBF13F161DB}">
      <dgm:prSet/>
      <dgm:spPr/>
      <dgm:t>
        <a:bodyPr/>
        <a:lstStyle/>
        <a:p>
          <a:endParaRPr lang="en-US"/>
        </a:p>
      </dgm:t>
    </dgm:pt>
    <dgm:pt modelId="{68A1F3FB-6388-400B-A192-DFA761C888A6}" type="sibTrans" cxnId="{4DA09659-3F8B-40A7-886E-6BBF13F161DB}">
      <dgm:prSet/>
      <dgm:spPr/>
      <dgm:t>
        <a:bodyPr/>
        <a:lstStyle/>
        <a:p>
          <a:endParaRPr lang="en-US"/>
        </a:p>
      </dgm:t>
    </dgm:pt>
    <dgm:pt modelId="{2438678C-810D-44FE-91CF-41B0225E1952}">
      <dgm:prSet phldrT="[Text]" custT="1"/>
      <dgm:spPr>
        <a:solidFill>
          <a:schemeClr val="accent1">
            <a:lumMod val="60%"/>
            <a:lumOff val="40%"/>
          </a:schemeClr>
        </a:solidFill>
      </dgm:spPr>
      <dgm:t>
        <a:bodyPr/>
        <a:lstStyle/>
        <a:p>
          <a:r>
            <a:rPr lang="en-US" sz="3200" b="1" dirty="0">
              <a:solidFill>
                <a:schemeClr val="tx1"/>
              </a:solidFill>
            </a:rPr>
            <a:t>Results (Effectiveness)</a:t>
          </a:r>
        </a:p>
      </dgm:t>
    </dgm:pt>
    <dgm:pt modelId="{AB0810B0-737D-4739-915B-02639EE77DA7}" type="parTrans" cxnId="{6A23A67F-4D97-45F0-B9ED-BE571F7928BC}">
      <dgm:prSet/>
      <dgm:spPr/>
      <dgm:t>
        <a:bodyPr/>
        <a:lstStyle/>
        <a:p>
          <a:endParaRPr lang="en-US"/>
        </a:p>
      </dgm:t>
    </dgm:pt>
    <dgm:pt modelId="{198F4067-B1FA-45A1-88B8-BC237A370CC9}" type="sibTrans" cxnId="{6A23A67F-4D97-45F0-B9ED-BE571F7928BC}">
      <dgm:prSet/>
      <dgm:spPr/>
      <dgm:t>
        <a:bodyPr/>
        <a:lstStyle/>
        <a:p>
          <a:endParaRPr lang="en-US"/>
        </a:p>
      </dgm:t>
    </dgm:pt>
    <dgm:pt modelId="{C070B6A5-388A-4374-A61A-E80B36A4AA8D}" type="pres">
      <dgm:prSet presAssocID="{58DF6B06-DB8A-43BC-80C8-22031A117DC1}" presName="Name0" presStyleCnt="0">
        <dgm:presLayoutVars>
          <dgm:dir/>
          <dgm:resizeHandles val="exact"/>
        </dgm:presLayoutVars>
      </dgm:prSet>
      <dgm:spPr/>
    </dgm:pt>
    <dgm:pt modelId="{07FA1EB5-7580-468F-A440-21D33206DD10}" type="pres">
      <dgm:prSet presAssocID="{58DF6B06-DB8A-43BC-80C8-22031A117DC1}" presName="cycle" presStyleCnt="0"/>
      <dgm:spPr/>
    </dgm:pt>
    <dgm:pt modelId="{011A6511-96A7-4551-A908-2BD8C5907BDF}" type="pres">
      <dgm:prSet presAssocID="{8F7D1A0D-3595-4672-97D1-34C0C0280D67}" presName="nodeFirstNode" presStyleLbl="node1" presStyleIdx="0" presStyleCnt="5" custAng="0" custScaleX="116.453%" custRadScaleRad="95.527%">
        <dgm:presLayoutVars>
          <dgm:bulletEnabled val="1"/>
        </dgm:presLayoutVars>
      </dgm:prSet>
      <dgm:spPr/>
    </dgm:pt>
    <dgm:pt modelId="{DEE60B5A-8CB7-47E2-8A38-C2EE2E61BD52}" type="pres">
      <dgm:prSet presAssocID="{7B472FE6-C20B-42B9-970B-23DE301CB4E6}" presName="sibTransFirstNode" presStyleLbl="bgShp" presStyleIdx="0" presStyleCnt="1" custLinFactNeighborX="0.533%" custLinFactNeighborY="2.387%"/>
      <dgm:spPr/>
    </dgm:pt>
    <dgm:pt modelId="{2ADCC76B-4F03-406D-BAC3-A2ECFCC042B1}" type="pres">
      <dgm:prSet presAssocID="{D6F55DD7-E862-4611-BF87-16FBEA3D1078}" presName="nodeFollowingNodes" presStyleLbl="node1" presStyleIdx="1" presStyleCnt="5" custScaleX="93.062%" custRadScaleRad="115.3%" custRadScaleInc="16.997%">
        <dgm:presLayoutVars>
          <dgm:bulletEnabled val="1"/>
        </dgm:presLayoutVars>
      </dgm:prSet>
      <dgm:spPr/>
    </dgm:pt>
    <dgm:pt modelId="{153B38A3-3F52-4A53-BEA0-BF5FD0455044}" type="pres">
      <dgm:prSet presAssocID="{BF05C425-BED9-45E8-9512-EB01CA0CE5E2}" presName="nodeFollowingNodes" presStyleLbl="node1" presStyleIdx="2" presStyleCnt="5" custScaleX="105.932%" custRadScaleRad="119.965%" custRadScaleInc="-19.298%">
        <dgm:presLayoutVars>
          <dgm:bulletEnabled val="1"/>
        </dgm:presLayoutVars>
      </dgm:prSet>
      <dgm:spPr/>
    </dgm:pt>
    <dgm:pt modelId="{48C0966E-CA07-48D8-84C5-796DB74F9AC3}" type="pres">
      <dgm:prSet presAssocID="{0E930B8A-311B-464B-87AE-0248EEA41B16}" presName="nodeFollowingNodes" presStyleLbl="node1" presStyleIdx="3" presStyleCnt="5" custScaleX="109.884%" custRadScaleRad="119.124%" custRadScaleInc="20.013%">
        <dgm:presLayoutVars>
          <dgm:bulletEnabled val="1"/>
        </dgm:presLayoutVars>
      </dgm:prSet>
      <dgm:spPr/>
    </dgm:pt>
    <dgm:pt modelId="{F90E2776-50AB-4793-8F78-365A0754FA22}" type="pres">
      <dgm:prSet presAssocID="{2438678C-810D-44FE-91CF-41B0225E1952}" presName="nodeFollowingNodes" presStyleLbl="node1" presStyleIdx="4" presStyleCnt="5" custScaleX="96.978%" custRadScaleRad="113.887%" custRadScaleInc="-16.835%">
        <dgm:presLayoutVars>
          <dgm:bulletEnabled val="1"/>
        </dgm:presLayoutVars>
      </dgm:prSet>
      <dgm:spPr/>
    </dgm:pt>
  </dgm:ptLst>
  <dgm:cxnLst>
    <dgm:cxn modelId="{CF56290A-4CF8-4D42-BD50-73404E14DAC1}" type="presOf" srcId="{2438678C-810D-44FE-91CF-41B0225E1952}" destId="{F90E2776-50AB-4793-8F78-365A0754FA22}" srcOrd="0" destOrd="0" presId="urn:microsoft.com/office/officeart/2005/8/layout/cycle3"/>
    <dgm:cxn modelId="{47987E12-B04F-4F0B-A31B-63F30B10FAE1}" srcId="{58DF6B06-DB8A-43BC-80C8-22031A117DC1}" destId="{D6F55DD7-E862-4611-BF87-16FBEA3D1078}" srcOrd="1" destOrd="0" parTransId="{FDD009EF-A004-4DEE-9B7B-6F0B828608A0}" sibTransId="{20A26864-AC7D-4DBD-AB9C-6F040200C187}"/>
    <dgm:cxn modelId="{D6497932-2A80-4FE4-A9B8-33B500A729AB}" type="presOf" srcId="{7B472FE6-C20B-42B9-970B-23DE301CB4E6}" destId="{DEE60B5A-8CB7-47E2-8A38-C2EE2E61BD52}" srcOrd="0" destOrd="0" presId="urn:microsoft.com/office/officeart/2005/8/layout/cycle3"/>
    <dgm:cxn modelId="{EF2B9437-D074-473E-B814-6EFC13EB0DA3}" type="presOf" srcId="{8F7D1A0D-3595-4672-97D1-34C0C0280D67}" destId="{011A6511-96A7-4551-A908-2BD8C5907BDF}" srcOrd="0" destOrd="0" presId="urn:microsoft.com/office/officeart/2005/8/layout/cycle3"/>
    <dgm:cxn modelId="{2F02D93E-B5E1-46BC-B2F9-32EF92D3FF97}" srcId="{58DF6B06-DB8A-43BC-80C8-22031A117DC1}" destId="{BF05C425-BED9-45E8-9512-EB01CA0CE5E2}" srcOrd="2" destOrd="0" parTransId="{A4BD4AEC-835F-4B76-A96F-4C5AD77A7481}" sibTransId="{B85C6F1E-00C4-47E0-BAB6-2DEF375E5C15}"/>
    <dgm:cxn modelId="{4DA09659-3F8B-40A7-886E-6BBF13F161DB}" srcId="{58DF6B06-DB8A-43BC-80C8-22031A117DC1}" destId="{0E930B8A-311B-464B-87AE-0248EEA41B16}" srcOrd="3" destOrd="0" parTransId="{4258EE79-C33A-4A4F-8020-AC63FEEA869B}" sibTransId="{68A1F3FB-6388-400B-A192-DFA761C888A6}"/>
    <dgm:cxn modelId="{9B82B37B-7A0E-4FF2-8CE4-813B3CA6149F}" type="presOf" srcId="{0E930B8A-311B-464B-87AE-0248EEA41B16}" destId="{48C0966E-CA07-48D8-84C5-796DB74F9AC3}" srcOrd="0" destOrd="0" presId="urn:microsoft.com/office/officeart/2005/8/layout/cycle3"/>
    <dgm:cxn modelId="{6A23A67F-4D97-45F0-B9ED-BE571F7928BC}" srcId="{58DF6B06-DB8A-43BC-80C8-22031A117DC1}" destId="{2438678C-810D-44FE-91CF-41B0225E1952}" srcOrd="4" destOrd="0" parTransId="{AB0810B0-737D-4739-915B-02639EE77DA7}" sibTransId="{198F4067-B1FA-45A1-88B8-BC237A370CC9}"/>
    <dgm:cxn modelId="{5E342D83-73CB-46C7-8E31-E5EA884A8BE5}" type="presOf" srcId="{BF05C425-BED9-45E8-9512-EB01CA0CE5E2}" destId="{153B38A3-3F52-4A53-BEA0-BF5FD0455044}" srcOrd="0" destOrd="0" presId="urn:microsoft.com/office/officeart/2005/8/layout/cycle3"/>
    <dgm:cxn modelId="{D00D5FA2-3EC3-4CC1-8C2B-18973C86B653}" type="presOf" srcId="{58DF6B06-DB8A-43BC-80C8-22031A117DC1}" destId="{C070B6A5-388A-4374-A61A-E80B36A4AA8D}" srcOrd="0" destOrd="0" presId="urn:microsoft.com/office/officeart/2005/8/layout/cycle3"/>
    <dgm:cxn modelId="{B9675CAD-D16E-4F2C-8488-122C41B2BB75}" srcId="{58DF6B06-DB8A-43BC-80C8-22031A117DC1}" destId="{8F7D1A0D-3595-4672-97D1-34C0C0280D67}" srcOrd="0" destOrd="0" parTransId="{4987050C-B90F-4F0C-9D4B-2D09DA7CC9D7}" sibTransId="{7B472FE6-C20B-42B9-970B-23DE301CB4E6}"/>
    <dgm:cxn modelId="{1199D6ED-5E2A-44FC-94A0-0CE572702A14}" type="presOf" srcId="{D6F55DD7-E862-4611-BF87-16FBEA3D1078}" destId="{2ADCC76B-4F03-406D-BAC3-A2ECFCC042B1}" srcOrd="0" destOrd="0" presId="urn:microsoft.com/office/officeart/2005/8/layout/cycle3"/>
    <dgm:cxn modelId="{D176AF3D-3DE9-4AA7-B776-2063A7EE3974}" type="presParOf" srcId="{C070B6A5-388A-4374-A61A-E80B36A4AA8D}" destId="{07FA1EB5-7580-468F-A440-21D33206DD10}" srcOrd="0" destOrd="0" presId="urn:microsoft.com/office/officeart/2005/8/layout/cycle3"/>
    <dgm:cxn modelId="{BD796ED2-205C-4359-B2B4-42015CF762B1}" type="presParOf" srcId="{07FA1EB5-7580-468F-A440-21D33206DD10}" destId="{011A6511-96A7-4551-A908-2BD8C5907BDF}" srcOrd="0" destOrd="0" presId="urn:microsoft.com/office/officeart/2005/8/layout/cycle3"/>
    <dgm:cxn modelId="{2964FFCB-6DC5-41CF-B0B6-B1D3A5801486}" type="presParOf" srcId="{07FA1EB5-7580-468F-A440-21D33206DD10}" destId="{DEE60B5A-8CB7-47E2-8A38-C2EE2E61BD52}" srcOrd="1" destOrd="0" presId="urn:microsoft.com/office/officeart/2005/8/layout/cycle3"/>
    <dgm:cxn modelId="{07C09961-774A-41A8-8C95-6251026B1D3D}" type="presParOf" srcId="{07FA1EB5-7580-468F-A440-21D33206DD10}" destId="{2ADCC76B-4F03-406D-BAC3-A2ECFCC042B1}" srcOrd="2" destOrd="0" presId="urn:microsoft.com/office/officeart/2005/8/layout/cycle3"/>
    <dgm:cxn modelId="{0A4F8D74-A90B-4DC7-994D-4943BF1BAF5E}" type="presParOf" srcId="{07FA1EB5-7580-468F-A440-21D33206DD10}" destId="{153B38A3-3F52-4A53-BEA0-BF5FD0455044}" srcOrd="3" destOrd="0" presId="urn:microsoft.com/office/officeart/2005/8/layout/cycle3"/>
    <dgm:cxn modelId="{1F1CD33E-E515-40A9-B61F-828125404E39}" type="presParOf" srcId="{07FA1EB5-7580-468F-A440-21D33206DD10}" destId="{48C0966E-CA07-48D8-84C5-796DB74F9AC3}" srcOrd="4" destOrd="0" presId="urn:microsoft.com/office/officeart/2005/8/layout/cycle3"/>
    <dgm:cxn modelId="{33FFFB20-B07D-4287-B97E-7C6420A4DF76}" type="presParOf" srcId="{07FA1EB5-7580-468F-A440-21D33206DD10}" destId="{F90E2776-50AB-4793-8F78-365A0754FA22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purl.oclc.org/ooxml/drawingml/diagram" xmlns:dsp="http://schemas.microsoft.com/office/drawing/2008/diagram" xmlns:a="http://purl.oclc.org/ooxml/drawingml/main">
  <dsp:spTree>
    <dsp:nvGrpSpPr>
      <dsp:cNvPr id="0" name=""/>
      <dsp:cNvGrpSpPr/>
    </dsp:nvGrpSpPr>
    <dsp:grpSpPr/>
    <dsp:sp modelId="{1943E3BC-BD8A-4B6D-8BB3-97A91814E763}">
      <dsp:nvSpPr>
        <dsp:cNvPr id="0" name=""/>
        <dsp:cNvSpPr/>
      </dsp:nvSpPr>
      <dsp:spPr>
        <a:xfrm>
          <a:off x="617219" y="0"/>
          <a:ext cx="6995160" cy="2283779"/>
        </a:xfrm>
        <a:prstGeom prst="rightArrow">
          <a:avLst/>
        </a:prstGeom>
        <a:solidFill>
          <a:schemeClr val="accent1">
            <a:tint val="40%"/>
            <a:hueOff val="0"/>
            <a:satOff val="0%"/>
            <a:lumOff val="0%"/>
            <a:alphaOff val="0%"/>
          </a:schemeClr>
        </a:solidFill>
        <a:ln>
          <a:noFill/>
        </a:ln>
        <a:effectLst/>
      </dsp:spPr>
      <dsp:style>
        <a:lnRef idx="0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/>
      </dsp:style>
    </dsp:sp>
    <dsp:sp modelId="{D13FD3E5-3829-4AB3-8B7D-D124B3449CFC}">
      <dsp:nvSpPr>
        <dsp:cNvPr id="0" name=""/>
        <dsp:cNvSpPr/>
      </dsp:nvSpPr>
      <dsp:spPr>
        <a:xfrm>
          <a:off x="4018" y="685133"/>
          <a:ext cx="1943278" cy="913511"/>
        </a:xfrm>
        <a:prstGeom prst="roundRect">
          <a:avLst/>
        </a:prstGeom>
        <a:solidFill>
          <a:schemeClr val="accent1">
            <a:hueOff val="0"/>
            <a:satOff val="0%"/>
            <a:lumOff val="0%"/>
            <a:alphaOff val="0%"/>
          </a:schemeClr>
        </a:solidFill>
        <a:ln w="3175" cap="flat" cmpd="sng" algn="ctr">
          <a:solidFill>
            <a:scrgbClr r="0%" g="0%" b="0%"/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2300" kern="1200" dirty="0"/>
            <a:t>Not Attractive</a:t>
          </a:r>
        </a:p>
      </dsp:txBody>
      <dsp:txXfrm>
        <a:off x="48612" y="729727"/>
        <a:ext cx="1854090" cy="824323"/>
      </dsp:txXfrm>
    </dsp:sp>
    <dsp:sp modelId="{2E121BFD-77A6-4C2F-9138-C701A99CFB01}">
      <dsp:nvSpPr>
        <dsp:cNvPr id="0" name=""/>
        <dsp:cNvSpPr/>
      </dsp:nvSpPr>
      <dsp:spPr>
        <a:xfrm>
          <a:off x="2096779" y="685133"/>
          <a:ext cx="1943278" cy="913511"/>
        </a:xfrm>
        <a:prstGeom prst="roundRect">
          <a:avLst/>
        </a:prstGeom>
        <a:solidFill>
          <a:schemeClr val="accent1">
            <a:hueOff val="0"/>
            <a:satOff val="0%"/>
            <a:lumOff val="0%"/>
            <a:alphaOff val="0%"/>
          </a:schemeClr>
        </a:solidFill>
        <a:ln w="12700" cap="flat" cmpd="sng" algn="ctr">
          <a:solidFill>
            <a:scrgbClr r="0%" g="0%" b="0%"/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2300" kern="1200" dirty="0"/>
            <a:t>No Donors</a:t>
          </a:r>
        </a:p>
      </dsp:txBody>
      <dsp:txXfrm>
        <a:off x="2141373" y="729727"/>
        <a:ext cx="1854090" cy="824323"/>
      </dsp:txXfrm>
    </dsp:sp>
    <dsp:sp modelId="{321917DF-B5D6-4EC1-876A-7CCFB958181A}">
      <dsp:nvSpPr>
        <dsp:cNvPr id="0" name=""/>
        <dsp:cNvSpPr/>
      </dsp:nvSpPr>
      <dsp:spPr>
        <a:xfrm>
          <a:off x="4174931" y="686686"/>
          <a:ext cx="1943278" cy="913511"/>
        </a:xfrm>
        <a:prstGeom prst="roundRect">
          <a:avLst/>
        </a:prstGeom>
        <a:solidFill>
          <a:schemeClr val="accent1">
            <a:hueOff val="0"/>
            <a:satOff val="0%"/>
            <a:lumOff val="0%"/>
            <a:alphaOff val="0%"/>
          </a:schemeClr>
        </a:solidFill>
        <a:ln w="3175" cap="flat" cmpd="sng" algn="ctr">
          <a:solidFill>
            <a:scrgbClr r="0%" g="0%" b="0%"/>
          </a:solidFill>
          <a:prstDash val="lgDash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2300" kern="1200" dirty="0"/>
            <a:t>No Money</a:t>
          </a:r>
        </a:p>
      </dsp:txBody>
      <dsp:txXfrm>
        <a:off x="4219525" y="731280"/>
        <a:ext cx="1854090" cy="824323"/>
      </dsp:txXfrm>
    </dsp:sp>
    <dsp:sp modelId="{79F1772B-E00D-4025-B774-1C5B8B487365}">
      <dsp:nvSpPr>
        <dsp:cNvPr id="0" name=""/>
        <dsp:cNvSpPr/>
      </dsp:nvSpPr>
      <dsp:spPr>
        <a:xfrm>
          <a:off x="6282303" y="685133"/>
          <a:ext cx="1943278" cy="913511"/>
        </a:xfrm>
        <a:prstGeom prst="roundRect">
          <a:avLst/>
        </a:prstGeom>
        <a:solidFill>
          <a:schemeClr val="accent1">
            <a:hueOff val="0"/>
            <a:satOff val="0%"/>
            <a:lumOff val="0%"/>
            <a:alphaOff val="0%"/>
          </a:schemeClr>
        </a:solidFill>
        <a:ln w="12700" cap="flat" cmpd="sng" algn="ctr">
          <a:solidFill>
            <a:scrgbClr r="0%" g="0%" b="0%"/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2300" kern="1200"/>
            <a:t>No Program</a:t>
          </a:r>
        </a:p>
      </dsp:txBody>
      <dsp:txXfrm>
        <a:off x="6326897" y="729727"/>
        <a:ext cx="1854090" cy="824323"/>
      </dsp:txXfrm>
    </dsp:sp>
  </dsp:spTree>
</dsp:drawing>
</file>

<file path=ppt/diagrams/drawing2.xml><?xml version="1.0" encoding="utf-8"?>
<dsp:drawing xmlns:dgm="http://purl.oclc.org/ooxml/drawingml/diagram" xmlns:dsp="http://schemas.microsoft.com/office/drawing/2008/diagram" xmlns:a="http://purl.oclc.org/ooxml/drawingml/main">
  <dsp:spTree>
    <dsp:nvGrpSpPr>
      <dsp:cNvPr id="0" name=""/>
      <dsp:cNvGrpSpPr/>
    </dsp:nvGrpSpPr>
    <dsp:grpSpPr/>
    <dsp:sp modelId="{3E600D16-B7B5-453E-9F22-48D47DDECB72}">
      <dsp:nvSpPr>
        <dsp:cNvPr id="0" name=""/>
        <dsp:cNvSpPr/>
      </dsp:nvSpPr>
      <dsp:spPr>
        <a:xfrm>
          <a:off x="4495800" y="1725545"/>
          <a:ext cx="3180811" cy="9526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76619"/>
              </a:lnTo>
              <a:lnTo>
                <a:pt x="3180811" y="676619"/>
              </a:lnTo>
              <a:lnTo>
                <a:pt x="3180811" y="952639"/>
              </a:lnTo>
            </a:path>
          </a:pathLst>
        </a:custGeom>
        <a:noFill/>
        <a:ln w="12700" cap="flat" cmpd="sng" algn="ctr">
          <a:solidFill>
            <a:schemeClr val="accent1">
              <a:shade val="60%"/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0">
          <a:scrgbClr r="0%" g="0%" b="0%"/>
        </a:fillRef>
        <a:effectRef idx="0">
          <a:scrgbClr r="0%" g="0%" b="0%"/>
        </a:effectRef>
        <a:fontRef idx="minor"/>
      </dsp:style>
    </dsp:sp>
    <dsp:sp modelId="{36412CDE-3DC0-44DE-B4D0-0BBB3383642B}">
      <dsp:nvSpPr>
        <dsp:cNvPr id="0" name=""/>
        <dsp:cNvSpPr/>
      </dsp:nvSpPr>
      <dsp:spPr>
        <a:xfrm>
          <a:off x="4450080" y="1725545"/>
          <a:ext cx="91440" cy="89542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895424"/>
              </a:lnTo>
            </a:path>
          </a:pathLst>
        </a:custGeom>
        <a:noFill/>
        <a:ln w="12700" cap="flat" cmpd="sng" algn="ctr">
          <a:solidFill>
            <a:schemeClr val="accent1">
              <a:shade val="60%"/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0">
          <a:scrgbClr r="0%" g="0%" b="0%"/>
        </a:fillRef>
        <a:effectRef idx="0">
          <a:scrgbClr r="0%" g="0%" b="0%"/>
        </a:effectRef>
        <a:fontRef idx="minor"/>
      </dsp:style>
    </dsp:sp>
    <dsp:sp modelId="{7511C22A-8FF4-4B09-B52E-D53127A47EC3}">
      <dsp:nvSpPr>
        <dsp:cNvPr id="0" name=""/>
        <dsp:cNvSpPr/>
      </dsp:nvSpPr>
      <dsp:spPr>
        <a:xfrm>
          <a:off x="1314988" y="1725545"/>
          <a:ext cx="3180811" cy="1779650"/>
        </a:xfrm>
        <a:custGeom>
          <a:avLst/>
          <a:gdLst/>
          <a:ahLst/>
          <a:cxnLst/>
          <a:rect l="0" t="0" r="0" b="0"/>
          <a:pathLst>
            <a:path>
              <a:moveTo>
                <a:pt x="3180811" y="0"/>
              </a:moveTo>
              <a:lnTo>
                <a:pt x="3180811" y="1503630"/>
              </a:lnTo>
              <a:lnTo>
                <a:pt x="0" y="1503630"/>
              </a:lnTo>
              <a:lnTo>
                <a:pt x="0" y="1779650"/>
              </a:lnTo>
            </a:path>
          </a:pathLst>
        </a:custGeom>
        <a:noFill/>
        <a:ln w="12700" cap="flat" cmpd="sng" algn="ctr">
          <a:solidFill>
            <a:schemeClr val="accent1">
              <a:shade val="60%"/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0">
          <a:scrgbClr r="0%" g="0%" b="0%"/>
        </a:fillRef>
        <a:effectRef idx="0">
          <a:scrgbClr r="0%" g="0%" b="0%"/>
        </a:effectRef>
        <a:fontRef idx="minor"/>
      </dsp:style>
    </dsp:sp>
    <dsp:sp modelId="{48D4A18F-84E4-4110-B7E6-44F2FA9ABD09}">
      <dsp:nvSpPr>
        <dsp:cNvPr id="0" name=""/>
        <dsp:cNvSpPr/>
      </dsp:nvSpPr>
      <dsp:spPr>
        <a:xfrm>
          <a:off x="3181415" y="411160"/>
          <a:ext cx="2628769" cy="1314384"/>
        </a:xfrm>
        <a:prstGeom prst="rect">
          <a:avLst/>
        </a:prstGeom>
        <a:solidFill>
          <a:schemeClr val="accent1">
            <a:lumMod val="60%"/>
            <a:lumOff val="4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27305" tIns="27305" rIns="27305" bIns="27305" numCol="1" spcCol="1270" anchor="ctr" anchorCtr="0">
          <a:noAutofit/>
        </a:bodyPr>
        <a:lstStyle/>
        <a:p>
          <a:pPr marL="0" lvl="0" indent="0" algn="ctr" defTabSz="191135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4300" kern="1200" dirty="0">
              <a:solidFill>
                <a:schemeClr val="tx1"/>
              </a:solidFill>
            </a:rPr>
            <a:t>Executive  Director</a:t>
          </a:r>
        </a:p>
      </dsp:txBody>
      <dsp:txXfrm>
        <a:off x="3181415" y="411160"/>
        <a:ext cx="2628769" cy="1314384"/>
      </dsp:txXfrm>
    </dsp:sp>
    <dsp:sp modelId="{358C7BCB-B816-4E18-8BE8-99D06F04C8F5}">
      <dsp:nvSpPr>
        <dsp:cNvPr id="0" name=""/>
        <dsp:cNvSpPr/>
      </dsp:nvSpPr>
      <dsp:spPr>
        <a:xfrm>
          <a:off x="603" y="3505196"/>
          <a:ext cx="2628769" cy="1314384"/>
        </a:xfrm>
        <a:prstGeom prst="rect">
          <a:avLst/>
        </a:prstGeom>
        <a:solidFill>
          <a:schemeClr val="accent1">
            <a:lumMod val="60%"/>
            <a:lumOff val="4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27305" tIns="27305" rIns="27305" bIns="27305" numCol="1" spcCol="1270" anchor="ctr" anchorCtr="0">
          <a:noAutofit/>
        </a:bodyPr>
        <a:lstStyle/>
        <a:p>
          <a:pPr marL="0" lvl="0" indent="0" algn="ctr" defTabSz="191135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4300" kern="1200" dirty="0">
              <a:solidFill>
                <a:schemeClr val="tx1"/>
              </a:solidFill>
            </a:rPr>
            <a:t>Fundraising Director</a:t>
          </a:r>
        </a:p>
      </dsp:txBody>
      <dsp:txXfrm>
        <a:off x="603" y="3505196"/>
        <a:ext cx="2628769" cy="1314384"/>
      </dsp:txXfrm>
    </dsp:sp>
    <dsp:sp modelId="{0CCB200A-2194-477F-BAC7-FFB31965D8CE}">
      <dsp:nvSpPr>
        <dsp:cNvPr id="0" name=""/>
        <dsp:cNvSpPr/>
      </dsp:nvSpPr>
      <dsp:spPr>
        <a:xfrm>
          <a:off x="3181415" y="2620970"/>
          <a:ext cx="2628769" cy="1314384"/>
        </a:xfrm>
        <a:prstGeom prst="rect">
          <a:avLst/>
        </a:prstGeom>
        <a:solidFill>
          <a:schemeClr val="accent1">
            <a:lumMod val="60%"/>
            <a:lumOff val="4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27305" tIns="27305" rIns="27305" bIns="27305" numCol="1" spcCol="1270" anchor="ctr" anchorCtr="0">
          <a:noAutofit/>
        </a:bodyPr>
        <a:lstStyle/>
        <a:p>
          <a:pPr marL="0" lvl="0" indent="0" algn="ctr" defTabSz="191135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4300" kern="1200" dirty="0">
              <a:solidFill>
                <a:schemeClr val="tx1"/>
              </a:solidFill>
            </a:rPr>
            <a:t>Finance Director</a:t>
          </a:r>
        </a:p>
      </dsp:txBody>
      <dsp:txXfrm>
        <a:off x="3181415" y="2620970"/>
        <a:ext cx="2628769" cy="1314384"/>
      </dsp:txXfrm>
    </dsp:sp>
    <dsp:sp modelId="{569BB1B7-77FC-45B3-B75B-CAF92029158B}">
      <dsp:nvSpPr>
        <dsp:cNvPr id="0" name=""/>
        <dsp:cNvSpPr/>
      </dsp:nvSpPr>
      <dsp:spPr>
        <a:xfrm>
          <a:off x="6362226" y="2678185"/>
          <a:ext cx="2628769" cy="1314384"/>
        </a:xfrm>
        <a:prstGeom prst="rect">
          <a:avLst/>
        </a:prstGeom>
        <a:solidFill>
          <a:schemeClr val="accent1">
            <a:lumMod val="60%"/>
            <a:lumOff val="4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27305" tIns="27305" rIns="27305" bIns="27305" numCol="1" spcCol="1270" anchor="ctr" anchorCtr="0">
          <a:noAutofit/>
        </a:bodyPr>
        <a:lstStyle/>
        <a:p>
          <a:pPr marL="0" lvl="0" indent="0" algn="ctr" defTabSz="191135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4300" kern="1200" dirty="0">
              <a:solidFill>
                <a:schemeClr val="tx1"/>
              </a:solidFill>
            </a:rPr>
            <a:t>Program Director</a:t>
          </a:r>
        </a:p>
      </dsp:txBody>
      <dsp:txXfrm>
        <a:off x="6362226" y="2678185"/>
        <a:ext cx="2628769" cy="1314384"/>
      </dsp:txXfrm>
    </dsp:sp>
  </dsp:spTree>
</dsp:drawing>
</file>

<file path=ppt/diagrams/drawing3.xml><?xml version="1.0" encoding="utf-8"?>
<dsp:drawing xmlns:dgm="http://purl.oclc.org/ooxml/drawingml/diagram" xmlns:dsp="http://schemas.microsoft.com/office/drawing/2008/diagram" xmlns:a="http://purl.oclc.org/ooxml/drawingml/main">
  <dsp:spTree>
    <dsp:nvGrpSpPr>
      <dsp:cNvPr id="0" name=""/>
      <dsp:cNvGrpSpPr/>
    </dsp:nvGrpSpPr>
    <dsp:grpSpPr/>
    <dsp:sp modelId="{DEE60B5A-8CB7-47E2-8A38-C2EE2E61BD52}">
      <dsp:nvSpPr>
        <dsp:cNvPr id="0" name=""/>
        <dsp:cNvSpPr/>
      </dsp:nvSpPr>
      <dsp:spPr>
        <a:xfrm>
          <a:off x="1388158" y="56375"/>
          <a:ext cx="6263815" cy="6263815"/>
        </a:xfrm>
        <a:prstGeom prst="circularArrow">
          <a:avLst>
            <a:gd name="adj1" fmla="val 5544"/>
            <a:gd name="adj2" fmla="val 330680"/>
            <a:gd name="adj3" fmla="val 13355056"/>
            <a:gd name="adj4" fmla="val 17647778"/>
            <a:gd name="adj5" fmla="val 5757"/>
          </a:avLst>
        </a:prstGeom>
        <a:solidFill>
          <a:schemeClr val="accent1">
            <a:tint val="40%"/>
            <a:hueOff val="0"/>
            <a:satOff val="0%"/>
            <a:lumOff val="0%"/>
            <a:alphaOff val="0%"/>
          </a:schemeClr>
        </a:solidFill>
        <a:ln>
          <a:noFill/>
        </a:ln>
        <a:effectLst/>
      </dsp:spPr>
      <dsp:style>
        <a:lnRef idx="0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/>
      </dsp:style>
    </dsp:sp>
    <dsp:sp modelId="{011A6511-96A7-4551-A908-2BD8C5907BDF}">
      <dsp:nvSpPr>
        <dsp:cNvPr id="0" name=""/>
        <dsp:cNvSpPr/>
      </dsp:nvSpPr>
      <dsp:spPr>
        <a:xfrm>
          <a:off x="2763064" y="120110"/>
          <a:ext cx="3447231" cy="1480095"/>
        </a:xfrm>
        <a:prstGeom prst="roundRect">
          <a:avLst/>
        </a:prstGeom>
        <a:solidFill>
          <a:schemeClr val="accent1">
            <a:lumMod val="60%"/>
            <a:lumOff val="4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3200" b="1" kern="1200" dirty="0">
              <a:solidFill>
                <a:schemeClr val="tx1"/>
              </a:solidFill>
            </a:rPr>
            <a:t>Value for Society (Your Mission)</a:t>
          </a:r>
        </a:p>
      </dsp:txBody>
      <dsp:txXfrm>
        <a:off x="2835316" y="192362"/>
        <a:ext cx="3302727" cy="1335591"/>
      </dsp:txXfrm>
    </dsp:sp>
    <dsp:sp modelId="{2ADCC76B-4F03-406D-BAC3-A2ECFCC042B1}">
      <dsp:nvSpPr>
        <dsp:cNvPr id="0" name=""/>
        <dsp:cNvSpPr/>
      </dsp:nvSpPr>
      <dsp:spPr>
        <a:xfrm>
          <a:off x="6160586" y="2253691"/>
          <a:ext cx="2754813" cy="1480095"/>
        </a:xfrm>
        <a:prstGeom prst="roundRect">
          <a:avLst/>
        </a:prstGeom>
        <a:solidFill>
          <a:schemeClr val="accent1">
            <a:lumMod val="60%"/>
            <a:lumOff val="4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3200" b="1" kern="1200" dirty="0">
              <a:solidFill>
                <a:schemeClr val="tx1"/>
              </a:solidFill>
            </a:rPr>
            <a:t>Cost     (Efficiency)</a:t>
          </a:r>
        </a:p>
      </dsp:txBody>
      <dsp:txXfrm>
        <a:off x="6232838" y="2325943"/>
        <a:ext cx="2610309" cy="1335591"/>
      </dsp:txXfrm>
    </dsp:sp>
    <dsp:sp modelId="{153B38A3-3F52-4A53-BEA0-BF5FD0455044}">
      <dsp:nvSpPr>
        <dsp:cNvPr id="0" name=""/>
        <dsp:cNvSpPr/>
      </dsp:nvSpPr>
      <dsp:spPr>
        <a:xfrm>
          <a:off x="5284313" y="4833392"/>
          <a:ext cx="3135789" cy="1480095"/>
        </a:xfrm>
        <a:prstGeom prst="roundRect">
          <a:avLst/>
        </a:prstGeom>
        <a:solidFill>
          <a:schemeClr val="accent1">
            <a:lumMod val="60%"/>
            <a:lumOff val="4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3200" b="1" kern="1200" dirty="0">
              <a:solidFill>
                <a:schemeClr val="tx1"/>
              </a:solidFill>
            </a:rPr>
            <a:t>Accountability (Transparency)</a:t>
          </a:r>
          <a:endParaRPr lang="en-US" sz="3200" b="1" kern="1200" dirty="0"/>
        </a:p>
      </dsp:txBody>
      <dsp:txXfrm>
        <a:off x="5356565" y="4905644"/>
        <a:ext cx="2991285" cy="1335591"/>
      </dsp:txXfrm>
    </dsp:sp>
    <dsp:sp modelId="{48C0966E-CA07-48D8-84C5-796DB74F9AC3}">
      <dsp:nvSpPr>
        <dsp:cNvPr id="0" name=""/>
        <dsp:cNvSpPr/>
      </dsp:nvSpPr>
      <dsp:spPr>
        <a:xfrm>
          <a:off x="495301" y="4800631"/>
          <a:ext cx="3252776" cy="1480095"/>
        </a:xfrm>
        <a:prstGeom prst="roundRect">
          <a:avLst/>
        </a:prstGeom>
        <a:solidFill>
          <a:schemeClr val="accent1">
            <a:lumMod val="60%"/>
            <a:lumOff val="4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3200" b="1" kern="1200" dirty="0">
              <a:solidFill>
                <a:schemeClr val="tx1"/>
              </a:solidFill>
            </a:rPr>
            <a:t>Trustworthiness (Ethics)</a:t>
          </a:r>
        </a:p>
      </dsp:txBody>
      <dsp:txXfrm>
        <a:off x="567553" y="4872883"/>
        <a:ext cx="3108272" cy="1335591"/>
      </dsp:txXfrm>
    </dsp:sp>
    <dsp:sp modelId="{F90E2776-50AB-4793-8F78-365A0754FA22}">
      <dsp:nvSpPr>
        <dsp:cNvPr id="0" name=""/>
        <dsp:cNvSpPr/>
      </dsp:nvSpPr>
      <dsp:spPr>
        <a:xfrm>
          <a:off x="38099" y="2253702"/>
          <a:ext cx="2870734" cy="1480095"/>
        </a:xfrm>
        <a:prstGeom prst="roundRect">
          <a:avLst/>
        </a:prstGeom>
        <a:solidFill>
          <a:schemeClr val="accent1">
            <a:lumMod val="60%"/>
            <a:lumOff val="4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3200" b="1" kern="1200" dirty="0">
              <a:solidFill>
                <a:schemeClr val="tx1"/>
              </a:solidFill>
            </a:rPr>
            <a:t>Results (Effectiveness)</a:t>
          </a:r>
        </a:p>
      </dsp:txBody>
      <dsp:txXfrm>
        <a:off x="110351" y="2325954"/>
        <a:ext cx="2726230" cy="1335591"/>
      </dsp:txXfrm>
    </dsp:sp>
  </dsp:spTree>
</dsp:drawing>
</file>

<file path=ppt/diagrams/layout1.xml><?xml version="1.0" encoding="utf-8"?>
<dgm:layoutDef xmlns:dgm="http://purl.oclc.org/ooxml/drawingml/diagram" xmlns:a="http://purl.oclc.org/ooxml/drawingml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purl.oclc.org/ooxml/officeDocument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purl.oclc.org/ooxml/officeDocument/relationships" type="rightArrow" r:blip="">
            <dgm:adjLst/>
          </dgm:shape>
        </dgm:if>
        <dgm:else name="Name2">
          <dgm:shape xmlns:r="http://purl.oclc.org/ooxml/officeDocument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purl.oclc.org/ooxml/officeDocument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purl.oclc.org/ooxml/officeDocument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purl.oclc.org/ooxml/officeDocument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purl.oclc.org/ooxml/drawingml/diagram" xmlns:a="http://purl.oclc.org/ooxml/drawingml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purl.oclc.org/ooxml/officeDocument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purl.oclc.org/ooxml/officeDocument/relationships" r:blip="">
            <dgm:adjLst/>
          </dgm:shape>
          <dgm:presOf/>
          <dgm:ruleLst/>
          <dgm:layoutNode name="rootComposite1">
            <dgm:alg type="composite"/>
            <dgm:shape xmlns:r="http://purl.oclc.org/ooxml/officeDocument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purl.oclc.org/ooxml/officeDocument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purl.oclc.org/ooxml/officeDocument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purl.oclc.org/ooxml/officeDocument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purl.oclc.org/ooxml/officeDocument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purl.oclc.org/ooxml/officeDocument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purl.oclc.org/ooxml/officeDocument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purl.oclc.org/ooxml/officeDocument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purl.oclc.org/ooxml/officeDocument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purl.oclc.org/ooxml/officeDocument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purl.oclc.org/ooxml/officeDocument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purl.oclc.org/ooxml/officeDocument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purl.oclc.org/ooxml/officeDocument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purl.oclc.org/ooxml/officeDocument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purl.oclc.org/ooxml/officeDocument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purl.oclc.org/ooxml/officeDocument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purl.oclc.org/ooxml/officeDocument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purl.oclc.org/ooxml/officeDocument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purl.oclc.org/ooxml/officeDocument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purl.oclc.org/ooxml/officeDocument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purl.oclc.org/ooxml/officeDocument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purl.oclc.org/ooxml/officeDocument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purl.oclc.org/ooxml/officeDocument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purl.oclc.org/ooxml/officeDocument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purl.oclc.org/ooxml/officeDocument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purl.oclc.org/ooxml/officeDocument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purl.oclc.org/ooxml/officeDocument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purl.oclc.org/ooxml/officeDocument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purl.oclc.org/ooxml/officeDocument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purl.oclc.org/ooxml/officeDocument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purl.oclc.org/ooxml/officeDocument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purl.oclc.org/ooxml/officeDocument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purl.oclc.org/ooxml/officeDocument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purl.oclc.org/ooxml/officeDocument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purl.oclc.org/ooxml/officeDocument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purl.oclc.org/ooxml/drawingml/diagram" xmlns:a="http://purl.oclc.org/ooxml/drawingml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purl.oclc.org/ooxml/officeDocument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purl.oclc.org/ooxml/officeDocument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purl.oclc.org/ooxml/officeDocument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purl.oclc.org/ooxml/officeDocument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purl.oclc.org/ooxml/officeDocument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purl.oclc.org/ooxml/officeDocument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purl.oclc.org/ooxml/officeDocument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purl.oclc.org/ooxml/officeDocument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purl.oclc.org/ooxml/officeDocument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purl.oclc.org/ooxml/officeDocument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purl.oclc.org/ooxml/officeDocument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purl.oclc.org/ooxml/officeDocument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purl.oclc.org/ooxml/officeDocument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purl.oclc.org/ooxml/drawingml/diagram" xmlns:a="http://purl.oclc.org/ooxml/drawingml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</dgm:styleDef>
</file>

<file path=ppt/diagrams/quickStyle2.xml><?xml version="1.0" encoding="utf-8"?>
<dgm:styleDef xmlns:dgm="http://purl.oclc.org/ooxml/drawingml/diagram" xmlns:a="http://purl.oclc.org/ooxml/drawingml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</dgm:styleDef>
</file>

<file path=ppt/diagrams/quickStyle3.xml><?xml version="1.0" encoding="utf-8"?>
<dgm:styleDef xmlns:dgm="http://purl.oclc.org/ooxml/drawingml/diagram" xmlns:a="http://purl.oclc.org/ooxml/drawingml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purl.oclc.org/ooxml/officeDocument/relationships/theme" Target="../theme/theme3.xml"/></Relationships>
</file>

<file path=ppt/handoutMasters/handoutMaster1.xml><?xml version="1.0" encoding="utf-8"?>
<p:handoutMaster xmlns:a="http://purl.oclc.org/ooxml/drawingml/main" xmlns:r="http://purl.oclc.org/ooxml/officeDocument/relationships" xmlns:p="http://purl.oclc.org/ooxml/presentationml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CEDE47C3-3CF4-3A5E-07BF-FA56378DE5F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-1588" y="11113"/>
            <a:ext cx="3040063" cy="4349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8894" tIns="0" rIns="18894" bIns="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b="1" i="0"/>
            </a:lvl1pPr>
          </a:lstStyle>
          <a:p>
            <a:pPr>
              <a:defRPr/>
            </a:pPr>
            <a:r>
              <a:rPr lang="en-GB"/>
              <a:t>Your Leadership Plan of Action </a:t>
            </a: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6A77A0A4-13E8-96AB-737F-F6BEBFD85C8E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11113"/>
            <a:ext cx="3162300" cy="4349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8894" tIns="0" rIns="18894" bIns="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b="1" i="0"/>
            </a:lvl1pPr>
          </a:lstStyle>
          <a:p>
            <a:pPr>
              <a:defRPr/>
            </a:pPr>
            <a:r>
              <a:rPr lang="en-GB"/>
              <a:t>Ken Phillips for NGO Futures LLC</a:t>
            </a:r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F1D694D9-0588-9A87-A407-97406BA6A520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-1588" y="8848725"/>
            <a:ext cx="3040063" cy="4349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8894" tIns="0" rIns="18894" bIns="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b="1" i="1"/>
            </a:lvl1pPr>
          </a:lstStyle>
          <a:p>
            <a:pPr>
              <a:defRPr/>
            </a:pPr>
            <a:r>
              <a:rPr lang="en-GB"/>
              <a:t>www.NGOFutures.com</a:t>
            </a:r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9E73E3E5-FE75-90BF-C48C-CF4104150AB6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8848725"/>
            <a:ext cx="3040062" cy="4349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8894" tIns="0" rIns="18894" bIns="0" numCol="1" anchor="b" anchorCtr="0" compatLnSpc="1">
            <a:prstTxWarp prst="textNoShape">
              <a:avLst/>
            </a:prstTxWarp>
          </a:bodyPr>
          <a:lstStyle>
            <a:lvl1pPr algn="r">
              <a:defRPr sz="1000" i="1"/>
            </a:lvl1pPr>
          </a:lstStyle>
          <a:p>
            <a:pPr>
              <a:defRPr/>
            </a:pPr>
            <a:fld id="{45DED933-CAC0-4853-AA78-8FBA0F41DD3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ftr="0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6-01T17:02:08.06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989 15101 24575,'0'1'0,"2"24"0,8 47 0,-3-51 0,2 0 0,1 0 0,0-1 0,2 0 0,14 20 0,2 3 0,-22-34 0,0-1 0,0 1 0,1-1 0,1 0 0,-1-1 0,1 0 0,1 0 0,9 6 0,7 3 0,44 18 0,-59-29 0,3 1 0,0 0 0,0 0 0,1-1 0,-1-1 0,1-1 0,0 0 0,23 3 0,221-6 0,-117-2 0,-127 2 0,1-2 0,-1 1 0,0-2 0,0 0 0,22-8 0,66-33 0,-78 33 0,91-53 0,-54 28 0,11 2 0,-48 24 0,34-19 0,19-18 0,99-59 0,-106 60 0,-46 28 0,34-17 0,12-8 0,-38 21 0,82-56 0,90-74 0,-96 69 0,59-57 0,63-50 0,-61 16 0,34-50 0,-81 84 0,-72 85 0,103-120 0,-82 96 0,-42 50 0,44-61 0,-44 47 0,60-67 0,-58 73 0,48-74 0,3-5 0,46-63 0,-60 88 0,-39 55 0,26-43 0,123-190 0,88-129 0,-66 32 0,-114 223 0,-59 103 0,-3-1 0,33-73 0,27-63 0,-26 61 0,-47 97 0,18-29 0,-20 35 0,0-1 0,-1 1 0,-1-2 0,11-26 0,13-63 0,47-100 0,-33 78 0,-7 16 0,21-3 0,-25 53 0,109-191 0,-53 95 0,-23 34 0,28-49 0,110-204 0,-183 332 0,-8 13 0,32-48 0,77-123 0,-23 34 0,-84 146 0,22-26 0,8-7 0,4-13 0,70-100 0,-89 124 0,46-51 0,25-34 0,118-225 0,-115 179 0,43-32 0,-68 101 0,44-59 0,217-221 0,-331 375 0,59-59 0,78-100 0,29-38 0,-67 84 0,309-339 0,-156 176 0,-183 182 0,-47 60 0,49-54 0,19-18 0,-44 49 0,2-7 0,9-10 0,56-71 0,-21 25 0,167-203 0,-116 131 0,112-76 0,-254 267 0,14-16 0,33-48 0,-28 33 0,89-125 0,118-220 0,-225 366 0,237-440 0,-171 297 0,-76 161 0,-1 0 0,0-1 0,1 1 0,-2-1 0,1 1 0,0-1 0,-1 0 0,0 1 0,1-1 0,-1 0 0,-1 1 0,1-1 0,-1 0 0,1 1 0,-1-1 0,0 1 0,0-1 0,-3-5 0,-2-3 0,-1 1 0,-1-1 0,-15-18 0,-7-9 0,23 28 0,-105-158 0,78 123 0,-62-65 0,5 7 0,11 12 0,14 16 0,-16-18 0,-30-26 0,-24-24 0,77 83 0,42 42 0,-1 1 0,-1 0 0,0 1 0,-1 1 0,-25-15 0,-245-111 0,32 18 0,124 57 0,-27-15 0,-96-53 0,6 3 0,232 123 0,0 0 0,-1 1 0,0 1 0,-1 1 0,1 1 0,-1 1 0,-29-2 0,-152 2 0,130 5 0,-1734 0 0,1775-1 0,0 1 0,0 1 0,0 2 0,0 1 0,0 2 0,1 0 0,0 2 0,1 2 0,0 0 0,1 2 0,0 1 0,-38 27 0,-10 18 0,-117 118 0,60-51 0,-121 96 0,210-180 0,-18 15 0,23-21 0,2 1 0,1 1 0,-41 59 0,52-61 0,1 1 0,-19 43 0,-14 22 0,22-40 0,2 2 0,-33 89 0,11-20 0,-17 46 0,11-3 0,51-145 0,2-9 0,-6 35 0,-52 196 0,9-56 0,41-131 0,13-49 0,0 0 0,-2-1 0,0 1 0,-9 20 0,1-11 0,1 1 0,2 0 0,-8 31 0,9-31 0,-1 0 0,-14 28 0,1-4 0,-152 383 0,77-217 0,-11 25 0,-184 422 0,263-603 0,-100 179 0,-262 463 0,247-426 0,-174 344 0,308-598 0,-31 50 0,38-67 0,0 0 0,0-1 0,0 0 0,-1 0 0,0 0 0,0 0 0,0-1 0,-1 0 0,-8 6 0,12-10 0,0 1 0,0 0 0,0-1 0,0 1 0,0-1 0,0 0 0,0 0 0,0 0 0,0 0 0,0 0 0,0 0 0,0 0 0,0-1 0,0 1 0,0-1 0,0 1 0,0-1 0,0 0 0,0 0 0,0 0 0,1 0 0,-1 0 0,0 0 0,1 0 0,-1-1 0,-2-1 0,-4-6 0,0 1 0,0-2 0,-10-13 0,8 8 0,-90-98 0,27 33 0,61 65 0,-31-35 0,-54-83 0,-9-11 0,50 72 0,-56-75 0,-135-186 0,-3 22 0,145 188 0,-54-48 0,18 22 0,100 106 0,-91-74 0,73 68 0,56 47 0,0 0 0,0-1 0,-1 2 0,1-1 0,-1 0 0,1 1 0,-1-1 0,0 1 0,1 0 0,-1 0 0,0 1 0,0-1 0,0 1 0,1 0 0,-1 0 0,0 0 0,0 0 0,0 1 0,-6 1 0,-7 2 0,1 2 0,0-1 0,-20 12 0,6-3 0,-168 81 0,167-79 0,0-1 0,-55 19 0,83-33 0,1-1 0,-1 1 0,0 1 0,1-1 0,-1 0 0,1 1 0,0-1 0,-1 1 0,1 0 0,0 0 0,0 0 0,0 0 0,0 0 0,0 0 0,0 0 0,1 1 0,-1-1 0,-1 5 0,1-2 0,1 0 0,-1 1 0,1-1 0,0 0 0,1 0 0,-1 1 0,1-1 0,0 0 0,2 8 0,1 7 0,1 0 0,1-1 0,1 0 0,11 23 0,135 249 0,-137-265 0,10 16 0,-15-28 0,-1 2 0,0-1 0,-1 1 0,10 31 0,6 27 0,64 137 0,56 62 0,-108-207 0,21 38 0,110 196 0,25-15 0,-125-197 0,-14-17 0,3-2 0,73 70 0,-94-108 0,2-3 0,0 0 0,2-3 0,1-1 0,76 33 0,-105-53 0,0 1 0,-1 1 0,19 11 0,-24-13 0,-1-1 0,0 1 0,-1 0 0,1 0 0,-1 0 0,0 1 0,0-1 0,0 1 0,0 0 0,3 9 0,3 8 0,47 139 0,-51-143 0,0 1 0,-2 1 0,-1-1 0,0 0 0,-1 1 0,-3 33 0,1-46 0,-1 1 0,0-1 0,0 1 0,-1-1 0,0 0 0,0 1 0,0-1 0,-6 7 0,-6 7 0,-19 22 0,9-13 0,-7 8 0,-69 61 0,13-15 0,84-81 0,1 0 0,-1-1 0,1 1 0,-1 0 0,0-1 0,0 0 0,0 0 0,0 0 0,0-1 0,0 1 0,0-1 0,-1 0 0,1 0 0,0 0 0,-1-1 0,1 0 0,-1 1 0,1-2 0,-1 1 0,1 0 0,0-1 0,-1 0 0,-4-1 0,-10-4 0,1-1 0,-1 0 0,-32-19 0,46 23 0,-69-38 0,2-3 0,2-2 0,-109-97 0,122 84 0,2-2 0,-52-78 0,85 109 0,-83-122 0,21 30 0,51 70 0,3-1 0,2-1 0,-24-67 0,-17-34 0,8 19 0,53 116 0,2 1 0,1-2 0,0 1 0,2-1 0,-2-23 0,3 17 0,-2 0 0,-8-30 0,4 24 0,5 16 0,0 0 0,-2 0 0,0 1 0,-1-1 0,-1 1 0,-16-28 0,-11-7 0,18 25 0,-29-34 0,12 27 0,-1 2 0,-2 1 0,-63-41 0,5 4 0,62 39 0,-33-33 0,1-1 0,24 20 0,33 33 0,0 0 0,-1 0 0,-1 1 0,1 1 0,-1-1 0,-19-11 0,24 18 0,0-1 0,1 1 0,-1 0 0,0 0 0,0 1 0,0-1 0,1 1 0,-1 0 0,0 0 0,0 0 0,0 0 0,0 1 0,0 0 0,1 0 0,-1 0 0,0 0 0,1 0 0,-1 1 0,1-1 0,-1 1 0,-4 3 0,-7 6 0,0 0 0,0 1 0,-16 16 0,10-8 0,-6 7 0,21-20 0,-1-1 0,1 1 0,-1-1 0,0 0 0,-1 0 0,0-1 0,1 0 0,-2 0 0,1-1 0,-13 5 0,16-8 0,-11 2 0,-1 1 0,1 0 0,0 1 0,0 1 0,1 0 0,0 2 0,0-1 0,-15 12 0,17-9 0,0 0 0,1 1 0,1 0 0,0 1 0,-14 19 0,21-25 0,1-1 0,-1 1 0,1 0 0,0 0 0,1 1 0,0-1 0,0 0 0,0 1 0,1 0 0,-1-1 0,2 1 0,-1 0 0,1-1 0,0 1 0,2 13 0,2-2 0,0-1 0,2 1 0,14 31 0,32 51 0,-24-49 0,337 724 0,112 396-1140,-466-1148 1140,327 735 0,-336-753 9,2 4-16,1 0 1,-1 0-1,11 13 1,-13-19 19,0-1 0,0 0-1,1 1 1,-1-1 0,1 0 0,-1-1 0,1 1 0,0 0 0,-1-1 0,1 0 0,0 1 0,0-1 0,0 0 0,0 0 0,5 0 0,13 1 121,0 0 0,0-2 0,39-3 0,65-16 249,-87 12-352,-1 0-31,-6 1 0,-1 1 0,0 2 0,44 0 0,-72 3 0,1 0 0,-1 1 0,0-1 0,1 1 0,-1-1 0,0 1 0,1 0 0,-1 0 0,0 0 0,0 0 0,0 1 0,0-1 0,0 1 0,0-1 0,0 1 0,0 0 0,-1-1 0,1 1 0,0 0 0,-1 0 0,0 0 0,1 0 0,-1 0 0,0 1 0,0-1 0,0 0 0,-1 1 0,1-1 0,0 0 0,-1 1 0,1 2 0,0 10 0,0 0 0,0-1 0,-1 1 0,-3 17 0,1-7 0,1-8 0,0 0 0,1 0 0,1 0 0,0-1 0,2 1 0,0 0 0,0-1 0,12 30 0,-9-33 0,-1 1 0,-1-1 0,0 1 0,-1 0 0,3 27 0,-5-35 0,-1 1 0,-1 0 0,1 0 0,-1 0 0,0 0 0,-1-1 0,0 1 0,0 0 0,0-1 0,-1 0 0,0 1 0,0-1 0,0 0 0,-6 7 0,-74 121 0,11-16 0,37-65 0,-20 27 0,31-47 0,1 1 0,2 1 0,2 1 0,-23 55 0,40-85 0,0 1 0,0-1 0,0 0 0,1 1 0,0 0 0,0-1 0,1 1 0,0-1 0,0 1 0,1 0 0,-1-1 0,2 1 0,-1-1 0,1 1 0,-1-1 0,2 0 0,3 8 0,5 7 0,0 0 0,2-2 0,23 29 0,-19-26 0,-9-10 0,0 0 0,-1 0 0,-1 1 0,1 0 0,4 17 0,17 72 0,-7-20 0,7 9 0,49 150 0,-18-40 0,-24-70 0,76 208 0,-69-214 0,-31-95 0,35 121 0,-41-126 0,-2 0 0,-1 1 0,-1 0 0,-4 44 0,1-5 0,1 1056 0,2-581 0,-2-525 0,0 0 0,-1 1 0,0-1 0,-2-1 0,1 1 0,-2 0 0,0-1 0,-1 0 0,0 0 0,-1 0 0,-12 17 0,7-14 0,-1-1 0,0 0 0,-1-1 0,-1 0 0,0-1 0,-1-1 0,-33 22 0,-333 159 0,309-161 0,-153 61 0,221-92 0,0 0 0,0 1 0,0-1 0,0 1 0,0 0 0,1 0 0,-1 0 0,1 1 0,0 0 0,0 0 0,0 0 0,0 0 0,1 0 0,0 1 0,0-1 0,0 1 0,0 0 0,1 0 0,0 0 0,0 0 0,0 1 0,1-1 0,-1 1 0,1 5 0,-5 16 0,3-9 0,0-1 0,-2 0 0,0-1 0,-1 1 0,-14 29 0,13-34 0,0 0 0,-1 0 0,0 0 0,-1-1 0,0 0 0,0-1 0,-2 0 0,1-1 0,-1 0 0,-22 14 0,17-17-1365,2-5-5461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6-01T17:02:41.79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1039 24 24575,'0'-1'0,"0"0"0,1 0 0,-1 0 0,0 0 0,1 0 0,-1 0 0,1 0 0,0 0 0,-1 0 0,1 1 0,0-1 0,0 0 0,-1 0 0,1 0 0,0 1 0,0-1 0,0 1 0,0-1 0,0 1 0,0-1 0,0 1 0,0-1 0,0 1 0,0 0 0,0-1 0,2 1 0,31-5 0,-16 6 0,0 1 0,30 6 0,9 1 0,33 7 0,-59-10 0,48 5 0,28 3 0,-74-7 0,53 1 0,-11-7 0,-37-2 0,1 2 0,60 8 0,-47 0 0,87 2 0,55-12 0,-68-1 0,1148 2 0,-1220-3 0,-1-2 0,53-13 0,-1 1 0,-69 12 0,95-13 0,205-2 0,144 22 0,-284-3 0,-172 1 0,0 2 0,0 0 0,0 1 0,-1 2 0,1 0 0,25 10 0,-46-14 0,1 1 0,-1 0 0,0 0 0,1 0 0,-1 0 0,0 0 0,-1 1 0,1-1 0,0 1 0,-1 0 0,1 0 0,-1 0 0,0 0 0,0 0 0,0 0 0,2 6 0,0 2 0,0 1 0,-1 0 0,2 21 0,2 5 0,-3-22 0,-1 0 0,2 34 0,-5-44 0,0 0 0,-1 0 0,1 0 0,-1 0 0,0 0 0,-1-1 0,0 1 0,1 0 0,-2-1 0,1 1 0,-6 8 0,1-1 0,0-1 0,1 1 0,1 1 0,-5 17 0,5-17 0,0 1 0,0-1 0,-10 16 0,11-25 0,-1-1 0,1 1 0,-1-1 0,1 0 0,-1 0 0,0-1 0,-1 0 0,1 0 0,0 0 0,-1 0 0,0-1 0,0 0 0,-9 2 0,-3 3 0,-154 47 0,39-12 0,65-20 0,0-2 0,-104 16 0,102-30 0,42-5 0,-38 7 0,-131 20 0,29 0 0,87-11 0,-149 28 0,77-33 0,7-1 0,-309 50 0,386-54 0,-101-2 0,145-4 0,0 1 0,-28 6 0,-20 2 0,-354-2 0,272-9 0,108 3 0,-48 9 0,-14 0 0,-371-6 0,272-7 0,-547 2 0,746 0 0,1-1 0,-1 0 0,1 0 0,-1 0 0,1-2 0,-1 1 0,1-1 0,0 0 0,0 0 0,0-1 0,1 0 0,-1-1 0,1 0 0,0 0 0,0 0 0,-9-11 0,6 6 0,1-1 0,0-1 0,1 1 0,1-1 0,0-1 0,0 0 0,1 0 0,1 0 0,-5-19 0,4 11 0,-17-69 0,11 36 0,-22-59 0,0 2 0,25 78 0,2 8 0,0-1 0,-3-35 0,0 1 0,6 45 0,1 0 0,1-1 0,0 1 0,1-1 0,1-26 0,1 38 0,-1 1 0,1-1 0,0 1 0,0-1 0,1 1 0,-1-1 0,1 1 0,-1 0 0,1 0 0,0 0 0,0 0 0,0 0 0,1 0 0,-1 1 0,1-1 0,-1 1 0,1-1 0,0 1 0,0 0 0,0 0 0,0 0 0,0 1 0,1-1 0,-1 1 0,1 0 0,-1 0 0,0 0 0,1 0 0,6 0 0,20-3 0,0 2 0,0 1 0,41 5 0,-1-1 0,-26-3 0,-22-1 0,-1 2 0,1 0 0,0 1 0,33 7 0,-30-2 0,1-2 0,-1-2 0,33 2 0,79-5 0,-62-2 0,266 2-1365,-317 0-5461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6-01T17:02:48.49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24575,'0'0'-8191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6-01T17:03:35.832"/>
    </inkml:context>
    <inkml:brush xml:id="br0">
      <inkml:brushProperty name="width" value="0.1" units="cm"/>
      <inkml:brushProperty name="height" value="0.1" units="cm"/>
      <inkml:brushProperty name="color" value="#AE198D"/>
      <inkml:brushProperty name="inkEffects" value="galaxy"/>
      <inkml:brushProperty name="anchorX" value="-27100.26953"/>
      <inkml:brushProperty name="anchorY" value="-9037.25879"/>
      <inkml:brushProperty name="scaleFactor" value="0.5"/>
    </inkml:brush>
  </inkml:definitions>
  <inkml:trace contextRef="#ctx0" brushRef="#br0">25463 397 24575,'0'0'0,"-5"0"0,-7 0 0,-10 0 0,-12 0 0,-8 0 0,-8 0 0,1 0 0,-2 0 0,-1 0 0,-2 0 0,5 0 0,4 0 0,6 0 0,5 0 0,2 0 0,3 0 0,1 0 0,1 0 0,0 0 0,-6 0 0,0 0 0,-1 0 0,-10 0 0,-4 0 0,-6 0 0,-13 0 0,-8 0 0,5 0 0,2 0 0,5 0 0,2 5 0,3 1 0,1 0 0,6-2 0,2-1 0,4 0 0,6-2 0,4-1 0,2 0 0,4 0 0,1 0 0,0 0 0,1-1 0,0 1 0,-1 0 0,1 0 0,-1 0 0,0 0 0,-1 0 0,1 0 0,0 0 0,-1 0 0,1 0 0,0 0 0,6-5 0,-1-1 0,1 1 0,-2-6 0,-1 2 0,-1 1 0,-1 2 0,-1 2 0,-5 2 0,-1 1 0,-17 6 0,-6 1 0,-3 6 0,-8-1 0,-5 4 0,0-2 0,3-2 0,4-4 0,8-2 0,9-3 0,8-1 0,1 0 0,3-2 0,-8 1 0,-4 4 0,-4 2 0,-13-1 0,-3 5 0,-6-1 0,-3 5 0,1-2 0,0-2 0,3-3 0,-6 3 0,9-2 0,9-1 0,11-3 0,9-1 0,13 5 0,4-2 0,3 0 0,0-1 0,0-2 0,-2-1 0,-2-1 0,-6-1 0,-7 0 0,-1 0 0,1 5 0,3 1 0,1 0 0,4-2 0,1 0 0,1-2 0,0-1 0,7 5 0,0 0 0,0-1 0,-1-1 0,-1 0 0,-2-3 0,-1 0 0,-1 0 0,-6-1 0,0 0 0,-6 5 0,-4 1 0,-6 0 0,-2-2 0,-3 0 0,-2 4 0,0-1 0,6-1 0,-1-1 0,6-2 0,5-1 0,5-1 0,4 0 0,2-1 0,2-1 0,0 1 0,7 5 0,-1 1 0,1-1 0,-2 0 0,-2-2 0,-1-1 0,-1-1 0,0 0 0,-1-1 0,-1-1 0,1 1 0,-1 0 0,1 0 0,-1 0 0,-5 0 0,-6 0 0,-5-1 0,-5 1 0,-4 0 0,4 1 0,4-1 0,6 0 0,4 0 0,-1 0 0,-4 0 0,1 0 0,-4 0 0,-13 0 0,0 0 0,-1 0 0,5 0 0,1 0 0,-6 0 0,0 0 0,-2 0 0,7 0 0,5 0 0,8 0 0,4 0 0,5 0 0,2 0 0,1 0 0,1 0 0,0 0 0,0 0 0,-1 0 0,1 0 0,-1-6 0,-1 1 0,1-1 0,0 1 0,0-4 0,0 1 0,-1 1 0,1 2 0,0 1 0,0-4 0,-1 2 0,7-6 0,0 2 0,-1-5 0,-1 3 0,0 2 0,3-3 0,0 2 0,-1 3 0,-1 2 0,-2-3 0,-1 1 0,-2 2 0,6-4 0,-1 1 0,1 1 0,-2-3 0,-1-4 0,-1 2 0,-1 1 0,-1 4 0,0-3 0,-1 2 0,-5 2 0,0-4 0,-6 3 0,-5-5 0,-4 1 0,-3-2 0,-8 1 0,-3-3 0,1 4 0,5-4 0,2 3 0,1 3 0,-10-3 0,4 3 0,-6-4 0,2 3 0,0 2 0,2 3 0,8-4 0,1 2 0,7-4 0,0 1 0,4 2 0,-7 2 0,-7 3 0,-5-4 0,-7 2 0,-5-6 0,-16 2 0,-5-4 0,-13 2 0,-10-4 0,-10 3 0,-7 3 0,6 3 0,-7 2 0,14 3 0,-6-5 0,-8 1 0,1 1 0,3 1 0,5-5 0,4 2 0,-7 1 0,7 1 0,9 1 0,2 2 0,3 2 0,5-1 0,12 1 0,4 1 0,4-1 0,7 0 0,6 1 0,5-1 0,4 0 0,-8 0 0,7 0 0,1 0 0,8 0 0,7 0 0,1 0 0,5 0 0,4 0 0,-3 0 0,-3 0 0,1 0 0,-3 0 0,-9 0 0,-3 0 0,-14 0 0,-7 0 0,0 0 0,-3 0 0,-7 0 0,5 0 0,-13 5 0,0 1 0,-6 5 0,-3 0 0,1 4 0,-7-3 0,3-1 0,-7 2 0,5-3 0,10-1 0,6-4 0,6-1 0,2-3 0,2 0 0,6-1 0,0-1 0,0 1 0,4 0 0,10-1 0,9 7 0,4-1 0,8 1 0,4-1 0,5-1 0,3-2 0,1-1 0,2 0 0,0-1 0,-1 0 0,-4-1 0,-2 1 0,1 0 0,-6 0 0,-4 0 0,-4 0 0,1-1 0,-3 1 0,5 0 0,-2 1 0,-2-1 0,3 0 0,-2 0 0,-2 0 0,-2 0 0,-2 0 0,-12 5 0,3 1 0,-6-1 0,2 0 0,7-2 0,2-1 0,2-1 0,1 0 0,-5-1 0,-7 0 0,-1-1 0,7 1 0,1 0 0,3 0 0,-4 0 0,5 0 0,0 0 0,1 0 0,0 5 0,-7 1 0,6 0 0,-7-1 0,2-1 0,-1-2 0,1-1 0,1 0 0,1-1 0,1 0 0,0-1 0,-5 1 0,5 0 0,1 0 0,-5 0 0,0 0 0,6-1 0,1 1 0,0 0 0,-4 1 0,-8-1 0,-11 0 0,-7 5 0,-8 1 0,8 0 0,-4-1 0,1-2 0,-5 0 0,-6-2 0,1-1 0,-22 6 0,-3-1 0,3 1 0,-5-2 0,7-1 0,-8-1 0,0-1 0,8 0 0,-9-1 0,7 5 0,-9 1 0,7 0 0,-9-2 0,7 5 0,-8-1 0,-3-1 0,2-1 0,4-3 0,-13-1 0,3 5 0,4-1 0,-6-1 0,0-1 0,3 5 0,6-1 0,12-1 0,4-2 0,-1 4 0,12-1 0,12-1 0,18-2 0,9-2 0,14-1 0,9-1 0,7 0 0,5 4 0,3 0 0,1 0 0,0 0 0,0-2 0,-1-1 0,-6-1 0,-6-1 0,-6 0 0,1 0 0,-4 0 0,-8 0 0,-19-1 0,-2 1 0,-7 0 0,-1 0 0,-2 0 0,6 0 0,-11 0 0,6 0 0,0 6 0,11 0 0,14 0 0,11-1 0,9-2 0,8-1 0,9-6 0,3-2 0,1-5 0,4-5 0,-1-5 0,-1-4 0,2-1 0,-2 3 0,3 5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6-01T17:15:23.982"/>
    </inkml:context>
    <inkml:brush xml:id="br0">
      <inkml:brushProperty name="width" value="0.15875" units="cm"/>
      <inkml:brushProperty name="height" value="0.15875" units="cm"/>
    </inkml:brush>
  </inkml:definitions>
  <inkml:trace contextRef="#ctx0" brushRef="#br0">989 15101 24575,'0'1'0,"2"24"0,8 47 0,-3-51 0,2 0 0,1 0 0,0-1 0,2 0 0,14 20 0,2 3 0,-22-34 0,0-1 0,0 1 0,1-1 0,1 0 0,-1-1 0,1 0 0,1 0 0,9 6 0,7 3 0,44 18 0,-59-29 0,3 1 0,0 0 0,0 0 0,1-1 0,-1-1 0,1-1 0,0 0 0,23 3 0,221-6 0,-117-2 0,-127 2 0,1-2 0,-1 1 0,0-2 0,0 0 0,22-8 0,66-33 0,-78 33 0,91-53 0,-54 28 0,11 2 0,-48 24 0,34-19 0,19-18 0,99-59 0,-106 60 0,-46 28 0,34-17 0,12-8 0,-38 21 0,82-56 0,90-74 0,-96 69 0,59-57 0,63-50 0,-61 16 0,34-50 0,-81 84 0,-72 85 0,103-120 0,-82 96 0,-42 50 0,44-61 0,-44 47 0,60-67 0,-58 73 0,48-74 0,3-5 0,46-63 0,-60 88 0,-39 55 0,26-43 0,123-190 0,88-129 0,-66 32 0,-114 223 0,-59 103 0,-3-1 0,33-73 0,27-63 0,-26 61 0,-47 97 0,18-29 0,-20 35 0,0-1 0,-1 1 0,-1-2 0,11-26 0,13-63 0,47-100 0,-33 78 0,-7 16 0,21-3 0,-25 53 0,109-191 0,-53 95 0,-23 34 0,28-49 0,110-204 0,-183 332 0,-8 13 0,32-48 0,77-123 0,-23 34 0,-84 146 0,22-26 0,8-7 0,4-13 0,70-100 0,-89 124 0,46-51 0,25-34 0,118-225 0,-115 179 0,43-32 0,-68 101 0,44-59 0,217-221 0,-331 375 0,59-59 0,78-100 0,29-38 0,-67 84 0,309-339 0,-156 176 0,-183 182 0,-47 60 0,49-54 0,19-18 0,-44 49 0,2-7 0,9-10 0,56-71 0,-21 25 0,167-203 0,-116 131 0,112-76 0,-254 267 0,14-16 0,33-48 0,-28 33 0,89-125 0,118-220 0,-225 366 0,237-440 0,-171 297 0,-76 161 0,-1 0 0,0-1 0,1 1 0,-2-1 0,1 1 0,0-1 0,-1 0 0,0 1 0,1-1 0,-1 0 0,-1 1 0,1-1 0,-1 0 0,1 1 0,-1-1 0,0 1 0,0-1 0,-3-5 0,-2-3 0,-1 1 0,-1-1 0,-15-18 0,-7-9 0,23 28 0,-105-158 0,78 123 0,-62-65 0,5 7 0,11 12 0,14 16 0,-16-18 0,-30-26 0,-24-24 0,77 83 0,42 42 0,-1 1 0,-1 0 0,0 1 0,-1 1 0,-25-15 0,-245-111 0,32 18 0,124 57 0,-27-15 0,-96-53 0,6 3 0,232 123 0,0 0 0,-1 1 0,0 1 0,-1 1 0,1 1 0,-1 1 0,-29-2 0,-152 2 0,130 5 0,-1734 0 0,1775-1 0,0 1 0,0 1 0,0 2 0,0 1 0,0 2 0,1 0 0,0 2 0,1 2 0,0 0 0,1 2 0,0 1 0,-38 27 0,-10 18 0,-117 118 0,60-51 0,-121 96 0,210-180 0,-18 15 0,23-21 0,2 1 0,1 1 0,-41 59 0,52-61 0,1 1 0,-19 43 0,-14 22 0,22-40 0,2 2 0,-33 89 0,11-20 0,-17 46 0,11-3 0,51-145 0,2-9 0,-6 35 0,-52 196 0,9-56 0,41-131 0,13-49 0,0 0 0,-2-1 0,0 1 0,-9 20 0,1-11 0,1 1 0,2 0 0,-8 31 0,9-31 0,-1 0 0,-14 28 0,1-4 0,-152 383 0,77-217 0,-11 25 0,-184 422 0,263-603 0,-100 179 0,-262 463 0,247-426 0,-174 344 0,308-598 0,-31 50 0,38-67 0,0 0 0,0-1 0,0 0 0,-1 0 0,0 0 0,0 0 0,0-1 0,-1 0 0,-8 6 0,12-10 0,0 1 0,0 0 0,0-1 0,0 1 0,0-1 0,0 0 0,0 0 0,0 0 0,0 0 0,0 0 0,0 0 0,0 0 0,0-1 0,0 1 0,0-1 0,0 1 0,0-1 0,0 0 0,0 0 0,0 0 0,1 0 0,-1 0 0,0 0 0,1 0 0,-1-1 0,-2-1 0,-4-6 0,0 1 0,0-2 0,-10-13 0,8 8 0,-90-98 0,27 33 0,61 65 0,-31-35 0,-54-83 0,-9-11 0,50 72 0,-56-75 0,-135-186 0,-3 22 0,145 188 0,-54-48 0,18 22 0,100 106 0,-91-74 0,73 68 0,56 47 0,0 0 0,0-1 0,-1 2 0,1-1 0,-1 0 0,1 1 0,-1-1 0,0 1 0,1 0 0,-1 0 0,0 1 0,0-1 0,0 1 0,1 0 0,-1 0 0,0 0 0,0 0 0,0 1 0,-6 1 0,-7 2 0,1 2 0,0-1 0,-20 12 0,6-3 0,-168 81 0,167-79 0,0-1 0,-55 19 0,83-33 0,1-1 0,-1 1 0,0 1 0,1-1 0,-1 0 0,1 1 0,0-1 0,-1 1 0,1 0 0,0 0 0,0 0 0,0 0 0,0 0 0,0 0 0,0 0 0,1 1 0,-1-1 0,-1 5 0,1-2 0,1 0 0,-1 1 0,1-1 0,0 0 0,1 0 0,-1 1 0,1-1 0,0 0 0,2 8 0,1 7 0,1 0 0,1-1 0,1 0 0,11 23 0,135 249 0,-137-265 0,10 16 0,-15-28 0,-1 2 0,0-1 0,-1 1 0,10 31 0,6 27 0,64 137 0,56 62 0,-108-207 0,21 38 0,110 196 0,25-15 0,-125-197 0,-14-17 0,3-2 0,73 70 0,-94-108 0,2-3 0,0 0 0,2-3 0,1-1 0,76 33 0,-105-53 0,0 1 0,-1 1 0,19 11 0,-24-13 0,-1-1 0,0 1 0,-1 0 0,1 0 0,-1 0 0,0 1 0,0-1 0,0 1 0,0 0 0,3 9 0,3 8 0,47 139 0,-51-143 0,0 1 0,-2 1 0,-1-1 0,0 0 0,-1 1 0,-3 33 0,1-46 0,-1 1 0,0-1 0,0 1 0,-1-1 0,0 0 0,0 1 0,0-1 0,-6 7 0,-6 7 0,-19 22 0,9-13 0,-7 8 0,-69 61 0,13-15 0,84-81 0,1 0 0,-1-1 0,1 1 0,-1 0 0,0-1 0,0 0 0,0 0 0,0 0 0,0-1 0,0 1 0,0-1 0,-1 0 0,1 0 0,0 0 0,-1-1 0,1 0 0,-1 1 0,1-2 0,-1 1 0,1 0 0,0-1 0,-1 0 0,-4-1 0,-10-4 0,1-1 0,-1 0 0,-32-19 0,46 23 0,-69-38 0,2-3 0,2-2 0,-109-97 0,122 84 0,2-2 0,-52-78 0,85 109 0,-83-122 0,21 30 0,51 70 0,3-1 0,2-1 0,-24-67 0,-17-34 0,8 19 0,53 116 0,2 1 0,1-2 0,0 1 0,2-1 0,-2-23 0,3 17 0,-2 0 0,-8-30 0,4 24 0,5 16 0,0 0 0,-2 0 0,0 1 0,-1-1 0,-1 1 0,-16-28 0,-11-7 0,18 25 0,-29-34 0,12 27 0,-1 2 0,-2 1 0,-63-41 0,5 4 0,62 39 0,-33-33 0,1-1 0,24 20 0,33 33 0,0 0 0,-1 0 0,-1 1 0,1 1 0,-1-1 0,-19-11 0,24 18 0,0-1 0,1 1 0,-1 0 0,0 0 0,0 1 0,0-1 0,1 1 0,-1 0 0,0 0 0,0 0 0,0 0 0,0 1 0,0 0 0,1 0 0,-1 0 0,0 0 0,1 0 0,-1 1 0,1-1 0,-1 1 0,-4 3 0,-7 6 0,0 0 0,0 1 0,-16 16 0,10-8 0,-6 7 0,21-20 0,-1-1 0,1 1 0,-1-1 0,0 0 0,-1 0 0,0-1 0,1 0 0,-2 0 0,1-1 0,-13 5 0,16-8 0,-11 2 0,-1 1 0,1 0 0,0 1 0,0 1 0,1 0 0,0 2 0,0-1 0,-15 12 0,17-9 0,0 0 0,1 1 0,1 0 0,0 1 0,-14 19 0,21-25 0,1-1 0,-1 1 0,1 0 0,0 0 0,1 1 0,0-1 0,0 0 0,0 1 0,1 0 0,-1-1 0,2 1 0,-1 0 0,1-1 0,0 1 0,2 13 0,2-2 0,0-1 0,2 1 0,14 31 0,32 51 0,-24-49 0,337 724 0,112 396-1140,-466-1148 1140,327 735 0,-336-753 9,2 4-16,1 0 1,-1 0-1,11 13 1,-13-19 19,0-1 0,0 0-1,1 1 1,-1-1 0,1 0 0,-1-1 0,1 1 0,0 0 0,-1-1 0,1 0 0,0 1 0,0-1 0,0 0 0,0 0 0,5 0 0,13 1 121,0 0 0,0-2 0,39-3 0,65-16 249,-87 12-352,-1 0-31,-6 1 0,-1 1 0,0 2 0,44 0 0,-72 3 0,1 0 0,-1 1 0,0-1 0,1 1 0,-1-1 0,0 1 0,1 0 0,-1 0 0,0 0 0,0 0 0,0 1 0,0-1 0,0 1 0,0-1 0,0 1 0,0 0 0,-1-1 0,1 1 0,0 0 0,-1 0 0,0 0 0,1 0 0,-1 0 0,0 1 0,0-1 0,0 0 0,-1 1 0,1-1 0,0 0 0,-1 1 0,1 2 0,0 10 0,0 0 0,0-1 0,-1 1 0,-3 17 0,1-7 0,1-8 0,0 0 0,1 0 0,1 0 0,0-1 0,2 1 0,0 0 0,0-1 0,12 30 0,-9-33 0,-1 1 0,-1-1 0,0 1 0,-1 0 0,3 27 0,-5-35 0,-1 1 0,-1 0 0,1 0 0,-1 0 0,0 0 0,-1-1 0,0 1 0,0 0 0,0-1 0,-1 0 0,0 1 0,0-1 0,0 0 0,-6 7 0,-74 121 0,11-16 0,37-65 0,-20 27 0,31-47 0,1 1 0,2 1 0,2 1 0,-23 55 0,40-85 0,0 1 0,0-1 0,0 0 0,1 1 0,0 0 0,0-1 0,1 1 0,0-1 0,0 1 0,1 0 0,-1-1 0,2 1 0,-1-1 0,1 1 0,-1-1 0,2 0 0,3 8 0,5 7 0,0 0 0,2-2 0,23 29 0,-19-26 0,-9-10 0,0 0 0,-1 0 0,-1 1 0,1 0 0,4 17 0,17 72 0,-7-20 0,7 9 0,49 150 0,-18-40 0,-24-70 0,76 208 0,-69-214 0,-31-95 0,35 121 0,-41-126 0,-2 0 0,-1 1 0,-1 0 0,-4 44 0,1-5 0,1 1056 0,2-581 0,-2-525 0,0 0 0,-1 1 0,0-1 0,-2-1 0,1 1 0,-2 0 0,0-1 0,-1 0 0,0 0 0,-1 0 0,-12 17 0,7-14 0,-1-1 0,0 0 0,-1-1 0,-1 0 0,0-1 0,-1-1 0,-33 22 0,-333 159 0,309-161 0,-153 61 0,221-92 0,0 0 0,0 1 0,0-1 0,0 1 0,0 0 0,1 0 0,-1 0 0,1 1 0,0 0 0,0 0 0,0 0 0,0 0 0,1 0 0,0 1 0,0-1 0,0 1 0,0 0 0,1 0 0,0 0 0,0 0 0,0 1 0,1-1 0,-1 1 0,1 5 0,-5 16 0,3-9 0,0-1 0,-2 0 0,0-1 0,-1 1 0,-14 29 0,13-34 0,0 0 0,-1 0 0,0 0 0,-1-1 0,0 0 0,0-1 0,-2 0 0,1-1 0,-1 0 0,-22 14 0,17-17-1365,2-5-5461</inkml:trace>
</inkml:ink>
</file>

<file path=ppt/notesMasters/_rels/notesMaster1.xml.rels><?xml version="1.0" encoding="UTF-8" standalone="yes"?>
<Relationships xmlns="http://schemas.openxmlformats.org/package/2006/relationships"><Relationship Id="rId1" Type="http://purl.oclc.org/ooxml/officeDocument/relationships/theme" Target="../theme/theme2.xml"/></Relationships>
</file>

<file path=ppt/notesMasters/notesMaster1.xml><?xml version="1.0" encoding="utf-8"?>
<p:notesMaster xmlns:a="http://purl.oclc.org/ooxml/drawingml/main" xmlns:r="http://purl.oclc.org/ooxml/officeDocument/relationships" xmlns:p="http://purl.oclc.org/ooxml/presentationml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65904917-3667-42F3-5AD6-DA2FCF2377C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-1588" y="11113"/>
            <a:ext cx="3040063" cy="4349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8894" tIns="0" rIns="18894" bIns="0" numCol="1" anchor="t" anchorCtr="0" compatLnSpc="1">
            <a:prstTxWarp prst="textNoShape">
              <a:avLst/>
            </a:prstTxWarp>
          </a:bodyPr>
          <a:lstStyle>
            <a:lvl1pPr defTabSz="754178" eaLnBrk="0" hangingPunct="0">
              <a:defRPr sz="1000" i="1"/>
            </a:lvl1pPr>
          </a:lstStyle>
          <a:p>
            <a:pPr>
              <a:defRPr/>
            </a:pPr>
            <a:r>
              <a:rPr lang="en-GB"/>
              <a:t>Principles of Fundraising</a:t>
            </a:r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DED3D14E-0DA8-F67C-EC67-7DFEE0BC4C2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11113"/>
            <a:ext cx="3040063" cy="4349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8894" tIns="0" rIns="18894" bIns="0" numCol="1" anchor="t" anchorCtr="0" compatLnSpc="1">
            <a:prstTxWarp prst="textNoShape">
              <a:avLst/>
            </a:prstTxWarp>
          </a:bodyPr>
          <a:lstStyle>
            <a:lvl1pPr algn="r" defTabSz="754178" eaLnBrk="0" hangingPunct="0">
              <a:defRPr sz="1000" i="1"/>
            </a:lvl1pPr>
          </a:lstStyle>
          <a:p>
            <a:pPr>
              <a:defRPr/>
            </a:pPr>
            <a:r>
              <a:rPr lang="en-GB"/>
              <a:t>Total Organization Fundraising</a:t>
            </a:r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D1B773CE-D1CD-6AC5-A4DD-ED4493CDBF5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-1588" y="8848725"/>
            <a:ext cx="3040063" cy="4349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8894" tIns="0" rIns="18894" bIns="0" numCol="1" anchor="b" anchorCtr="0" compatLnSpc="1">
            <a:prstTxWarp prst="textNoShape">
              <a:avLst/>
            </a:prstTxWarp>
          </a:bodyPr>
          <a:lstStyle>
            <a:lvl1pPr defTabSz="754178" eaLnBrk="0" hangingPunct="0">
              <a:defRPr sz="1000" i="1"/>
            </a:lvl1pPr>
          </a:lstStyle>
          <a:p>
            <a:pPr>
              <a:defRPr/>
            </a:pPr>
            <a:r>
              <a:rPr lang="en-GB"/>
              <a:t>NGOFutures@gmail.com</a:t>
            </a:r>
          </a:p>
        </p:txBody>
      </p:sp>
      <p:sp>
        <p:nvSpPr>
          <p:cNvPr id="2053" name="Rectangle 5">
            <a:extLst>
              <a:ext uri="{FF2B5EF4-FFF2-40B4-BE49-F238E27FC236}">
                <a16:creationId xmlns:a16="http://schemas.microsoft.com/office/drawing/2014/main" id="{D038393B-177F-E14D-3566-04CD6507216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48725"/>
            <a:ext cx="3040063" cy="4349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8894" tIns="0" rIns="18894" bIns="0" numCol="1" anchor="b" anchorCtr="0" compatLnSpc="1">
            <a:prstTxWarp prst="textNoShape">
              <a:avLst/>
            </a:prstTxWarp>
          </a:bodyPr>
          <a:lstStyle>
            <a:lvl1pPr algn="r" defTabSz="754063">
              <a:defRPr sz="1000" i="1"/>
            </a:lvl1pPr>
          </a:lstStyle>
          <a:p>
            <a:pPr>
              <a:defRPr/>
            </a:pPr>
            <a:fld id="{7B659376-ADB5-4EA0-9E9A-9F5B6707206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0ADB3D19-8C56-FD0B-93B2-D69532F8EEE9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3450" y="4418013"/>
            <a:ext cx="5143500" cy="39116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320" tIns="45660" rIns="91320" bIns="4566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notes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5367" name="Rectangle 7">
            <a:extLst>
              <a:ext uri="{FF2B5EF4-FFF2-40B4-BE49-F238E27FC236}">
                <a16:creationId xmlns:a16="http://schemas.microsoft.com/office/drawing/2014/main" id="{7ED2E2E3-0ACC-0692-7BDB-C58F5B058E72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339850" y="822325"/>
            <a:ext cx="4330700" cy="3248025"/>
          </a:xfrm>
          <a:prstGeom prst="rect">
            <a:avLst/>
          </a:prstGeom>
          <a:noFill/>
          <a:ln w="12700">
            <a:solidFill>
              <a:schemeClr val="tx1"/>
            </a:solidFill>
            <a:miter lim="800%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6" name="Rectangle 8">
            <a:extLst>
              <a:ext uri="{FF2B5EF4-FFF2-40B4-BE49-F238E27FC236}">
                <a16:creationId xmlns:a16="http://schemas.microsoft.com/office/drawing/2014/main" id="{5E0DFD70-514B-F385-1ED9-B9AE649DD9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0025" y="8905875"/>
            <a:ext cx="390525" cy="3048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1320" tIns="45660" rIns="91320" bIns="4566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>
              <a:defRPr/>
            </a:pPr>
            <a:fld id="{48F5BE41-2408-40E2-BB1A-6CF55AEE225D}" type="slidenum">
              <a:rPr lang="en-GB" altLang="en-US" sz="1400" smtClean="0"/>
              <a:pPr algn="r">
                <a:defRPr/>
              </a:pPr>
              <a:t>‹#›</a:t>
            </a:fld>
            <a:endParaRPr lang="en-GB" altLang="en-US" sz="1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/>
  <p:notesStyle>
    <a:lvl1pPr algn="l" rtl="0" eaLnBrk="0" fontAlgn="base" hangingPunct="0">
      <a:spcBef>
        <a:spcPct val="30%"/>
      </a:spcBef>
      <a:spcAft>
        <a:spcPct val="0%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%"/>
      </a:spcBef>
      <a:spcAft>
        <a:spcPct val="0%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%"/>
      </a:spcBef>
      <a:spcAft>
        <a:spcPct val="0%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%"/>
      </a:spcBef>
      <a:spcAft>
        <a:spcPct val="0%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5625" algn="l" rtl="0" eaLnBrk="0" fontAlgn="base" hangingPunct="0">
      <a:spcBef>
        <a:spcPct val="30%"/>
      </a:spcBef>
      <a:spcAft>
        <a:spcPct val="0%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purl.oclc.org/ooxml/officeDocument/relationships/slide" Target="../slides/slide3.xml"/><Relationship Id="rId1" Type="http://purl.oclc.org/ooxml/officeDocument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purl.oclc.org/ooxml/officeDocument/relationships/slide" Target="../slides/slide16.xml"/><Relationship Id="rId1" Type="http://purl.oclc.org/ooxml/officeDocument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purl.oclc.org/ooxml/officeDocument/relationships/slide" Target="../slides/slide17.xml"/><Relationship Id="rId1" Type="http://purl.oclc.org/ooxml/officeDocument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purl.oclc.org/ooxml/officeDocument/relationships/slide" Target="../slides/slide18.xml"/><Relationship Id="rId1" Type="http://purl.oclc.org/ooxml/officeDocument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purl.oclc.org/ooxml/officeDocument/relationships/slide" Target="../slides/slide19.xml"/><Relationship Id="rId1" Type="http://purl.oclc.org/ooxml/officeDocument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purl.oclc.org/ooxml/officeDocument/relationships/slide" Target="../slides/slide22.xml"/><Relationship Id="rId1" Type="http://purl.oclc.org/ooxml/officeDocument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purl.oclc.org/ooxml/officeDocument/relationships/slide" Target="../slides/slide23.xml"/><Relationship Id="rId1" Type="http://purl.oclc.org/ooxml/officeDocument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purl.oclc.org/ooxml/officeDocument/relationships/slide" Target="../slides/slide24.xml"/><Relationship Id="rId1" Type="http://purl.oclc.org/ooxml/officeDocument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purl.oclc.org/ooxml/officeDocument/relationships/slide" Target="../slides/slide25.xml"/><Relationship Id="rId1" Type="http://purl.oclc.org/ooxml/officeDocument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purl.oclc.org/ooxml/officeDocument/relationships/slide" Target="../slides/slide26.xml"/><Relationship Id="rId1" Type="http://purl.oclc.org/ooxml/officeDocument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purl.oclc.org/ooxml/officeDocument/relationships/slide" Target="../slides/slide27.xml"/><Relationship Id="rId1" Type="http://purl.oclc.org/ooxml/officeDocument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purl.oclc.org/ooxml/officeDocument/relationships/slide" Target="../slides/slide5.xml"/><Relationship Id="rId1" Type="http://purl.oclc.org/ooxml/officeDocument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purl.oclc.org/ooxml/officeDocument/relationships/slide" Target="../slides/slide28.xml"/><Relationship Id="rId1" Type="http://purl.oclc.org/ooxml/officeDocument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purl.oclc.org/ooxml/officeDocument/relationships/slide" Target="../slides/slide29.xml"/><Relationship Id="rId1" Type="http://purl.oclc.org/ooxml/officeDocument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purl.oclc.org/ooxml/officeDocument/relationships/slide" Target="../slides/slide6.xml"/><Relationship Id="rId1" Type="http://purl.oclc.org/ooxml/officeDocument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purl.oclc.org/ooxml/officeDocument/relationships/slide" Target="../slides/slide7.xml"/><Relationship Id="rId1" Type="http://purl.oclc.org/ooxml/officeDocument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purl.oclc.org/ooxml/officeDocument/relationships/slide" Target="../slides/slide9.xml"/><Relationship Id="rId1" Type="http://purl.oclc.org/ooxml/officeDocument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purl.oclc.org/ooxml/officeDocument/relationships/slide" Target="../slides/slide10.xml"/><Relationship Id="rId1" Type="http://purl.oclc.org/ooxml/officeDocument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purl.oclc.org/ooxml/officeDocument/relationships/slide" Target="../slides/slide11.xml"/><Relationship Id="rId1" Type="http://purl.oclc.org/ooxml/officeDocument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purl.oclc.org/ooxml/officeDocument/relationships/slide" Target="../slides/slide12.xml"/><Relationship Id="rId1" Type="http://purl.oclc.org/ooxml/officeDocument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purl.oclc.org/ooxml/officeDocument/relationships/slide" Target="../slides/slide14.xml"/><Relationship Id="rId1" Type="http://purl.oclc.org/ooxml/officeDocument/relationships/notesMaster" Target="../notesMasters/notesMaster1.xml"/></Relationships>
</file>

<file path=ppt/notesSlides/notesSlide1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Principles of Fundraising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Total Organization Fundraising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NGOFutures@gmail.com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B659376-ADB5-4EA0-9E9A-9F5B6707206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81893640"/>
      </p:ext>
    </p:extLst>
  </p:cSld>
  <p:clrMapOvr>
    <a:masterClrMapping/>
  </p:clrMapOvr>
</p:notes>
</file>

<file path=ppt/notesSlides/notesSlide10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>
            <a:extLst>
              <a:ext uri="{FF2B5EF4-FFF2-40B4-BE49-F238E27FC236}">
                <a16:creationId xmlns:a16="http://schemas.microsoft.com/office/drawing/2014/main" id="{8420F32D-0645-6338-871F-344F9FD7841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International Fundraising Festival 2009 </a:t>
            </a:r>
          </a:p>
        </p:txBody>
      </p:sp>
      <p:sp>
        <p:nvSpPr>
          <p:cNvPr id="43011" name="Rectangle 3">
            <a:extLst>
              <a:ext uri="{FF2B5EF4-FFF2-40B4-BE49-F238E27FC236}">
                <a16:creationId xmlns:a16="http://schemas.microsoft.com/office/drawing/2014/main" id="{A2239227-9698-C683-686D-D0C863C07ECF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Roles and Responsibilities of Strategic Fundraiser</a:t>
            </a:r>
          </a:p>
        </p:txBody>
      </p:sp>
      <p:sp>
        <p:nvSpPr>
          <p:cNvPr id="43012" name="Rectangle 4">
            <a:extLst>
              <a:ext uri="{FF2B5EF4-FFF2-40B4-BE49-F238E27FC236}">
                <a16:creationId xmlns:a16="http://schemas.microsoft.com/office/drawing/2014/main" id="{C34A9B46-C472-40EB-4E39-B39258065452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2009</a:t>
            </a:r>
          </a:p>
        </p:txBody>
      </p:sp>
      <p:sp>
        <p:nvSpPr>
          <p:cNvPr id="43013" name="Rectangle 5">
            <a:extLst>
              <a:ext uri="{FF2B5EF4-FFF2-40B4-BE49-F238E27FC236}">
                <a16:creationId xmlns:a16="http://schemas.microsoft.com/office/drawing/2014/main" id="{04216BE9-3D2C-1F21-65BB-9D25EB04E97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A76D40A-1A6B-4CA9-B9AA-4A7B25DF3279}" type="slidenum">
              <a:rPr lang="en-GB" altLang="en-US" sz="1000" smtClean="0"/>
              <a:pPr/>
              <a:t>16</a:t>
            </a:fld>
            <a:endParaRPr lang="en-GB" altLang="en-US" sz="1000"/>
          </a:p>
        </p:txBody>
      </p:sp>
      <p:sp>
        <p:nvSpPr>
          <p:cNvPr id="43014" name="Rectangle 2">
            <a:extLst>
              <a:ext uri="{FF2B5EF4-FFF2-40B4-BE49-F238E27FC236}">
                <a16:creationId xmlns:a16="http://schemas.microsoft.com/office/drawing/2014/main" id="{B218AD5B-5290-1452-ECBD-6C26C9621A0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33450" y="4419600"/>
            <a:ext cx="5143500" cy="3911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3015" name="Rectangle 3">
            <a:extLst>
              <a:ext uri="{FF2B5EF4-FFF2-40B4-BE49-F238E27FC236}">
                <a16:creationId xmlns:a16="http://schemas.microsoft.com/office/drawing/2014/main" id="{199DCBF0-C112-4D08-0004-B61DCC04CD4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39850" y="817563"/>
            <a:ext cx="4330700" cy="3249612"/>
          </a:xfrm>
          <a:ln cap="flat"/>
        </p:spPr>
      </p:sp>
    </p:spTree>
  </p:cSld>
  <p:clrMapOvr>
    <a:masterClrMapping/>
  </p:clrMapOvr>
</p:notes>
</file>

<file path=ppt/notesSlides/notesSlide11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>
            <a:extLst>
              <a:ext uri="{FF2B5EF4-FFF2-40B4-BE49-F238E27FC236}">
                <a16:creationId xmlns:a16="http://schemas.microsoft.com/office/drawing/2014/main" id="{8998AB7F-0E8A-D556-0886-83C710B44F5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Center for Philanthropy, Kiev</a:t>
            </a:r>
          </a:p>
        </p:txBody>
      </p:sp>
      <p:sp>
        <p:nvSpPr>
          <p:cNvPr id="45059" name="Rectangle 3">
            <a:extLst>
              <a:ext uri="{FF2B5EF4-FFF2-40B4-BE49-F238E27FC236}">
                <a16:creationId xmlns:a16="http://schemas.microsoft.com/office/drawing/2014/main" id="{67C93AE9-4BD5-3E3E-513A-912753A29919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Planning Leading and Managing Fundraising</a:t>
            </a:r>
          </a:p>
        </p:txBody>
      </p:sp>
      <p:sp>
        <p:nvSpPr>
          <p:cNvPr id="45060" name="Rectangle 4">
            <a:extLst>
              <a:ext uri="{FF2B5EF4-FFF2-40B4-BE49-F238E27FC236}">
                <a16:creationId xmlns:a16="http://schemas.microsoft.com/office/drawing/2014/main" id="{3D7C66CB-4604-6CA8-13DB-C366C315B54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2007</a:t>
            </a:r>
          </a:p>
        </p:txBody>
      </p:sp>
      <p:sp>
        <p:nvSpPr>
          <p:cNvPr id="45061" name="Rectangle 5">
            <a:extLst>
              <a:ext uri="{FF2B5EF4-FFF2-40B4-BE49-F238E27FC236}">
                <a16:creationId xmlns:a16="http://schemas.microsoft.com/office/drawing/2014/main" id="{C44E4361-5AED-B67F-39E1-7D014D7E448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B9A2D54C-7B87-499D-AD08-29541A4837F5}" type="slidenum">
              <a:rPr lang="en-GB" altLang="en-US" sz="1000" smtClean="0">
                <a:cs typeface="Arial" panose="020B0604020202020204" pitchFamily="34" charset="0"/>
              </a:rPr>
              <a:pPr/>
              <a:t>17</a:t>
            </a:fld>
            <a:endParaRPr lang="en-GB" altLang="en-US" sz="1000">
              <a:cs typeface="Arial" panose="020B0604020202020204" pitchFamily="34" charset="0"/>
            </a:endParaRPr>
          </a:p>
        </p:txBody>
      </p:sp>
      <p:sp>
        <p:nvSpPr>
          <p:cNvPr id="45062" name="Rectangle 2">
            <a:extLst>
              <a:ext uri="{FF2B5EF4-FFF2-40B4-BE49-F238E27FC236}">
                <a16:creationId xmlns:a16="http://schemas.microsoft.com/office/drawing/2014/main" id="{6F1B89F3-C8AC-0B32-074D-DF2980A5EB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44613" y="822325"/>
            <a:ext cx="4325937" cy="3246438"/>
          </a:xfrm>
          <a:ln/>
        </p:spPr>
      </p:sp>
      <p:sp>
        <p:nvSpPr>
          <p:cNvPr id="45063" name="Rectangle 3">
            <a:extLst>
              <a:ext uri="{FF2B5EF4-FFF2-40B4-BE49-F238E27FC236}">
                <a16:creationId xmlns:a16="http://schemas.microsoft.com/office/drawing/2014/main" id="{01F54F12-8D8F-7FFA-4396-8974CE80833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>
            <a:extLst>
              <a:ext uri="{FF2B5EF4-FFF2-40B4-BE49-F238E27FC236}">
                <a16:creationId xmlns:a16="http://schemas.microsoft.com/office/drawing/2014/main" id="{76412045-5B01-91D9-04BF-AEAF015DAFC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International Fundraising Festival 2009 </a:t>
            </a:r>
          </a:p>
        </p:txBody>
      </p:sp>
      <p:sp>
        <p:nvSpPr>
          <p:cNvPr id="47107" name="Rectangle 3">
            <a:extLst>
              <a:ext uri="{FF2B5EF4-FFF2-40B4-BE49-F238E27FC236}">
                <a16:creationId xmlns:a16="http://schemas.microsoft.com/office/drawing/2014/main" id="{DEBDC18A-C4FE-6A4C-434F-825FEE14A09F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Roles and Responsibilities of Strategic Fundraiser</a:t>
            </a:r>
          </a:p>
        </p:txBody>
      </p:sp>
      <p:sp>
        <p:nvSpPr>
          <p:cNvPr id="47108" name="Rectangle 4">
            <a:extLst>
              <a:ext uri="{FF2B5EF4-FFF2-40B4-BE49-F238E27FC236}">
                <a16:creationId xmlns:a16="http://schemas.microsoft.com/office/drawing/2014/main" id="{A2CB43E7-DB1E-BFFC-3E31-BD280873E1C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2009</a:t>
            </a:r>
          </a:p>
        </p:txBody>
      </p:sp>
      <p:sp>
        <p:nvSpPr>
          <p:cNvPr id="47109" name="Rectangle 5">
            <a:extLst>
              <a:ext uri="{FF2B5EF4-FFF2-40B4-BE49-F238E27FC236}">
                <a16:creationId xmlns:a16="http://schemas.microsoft.com/office/drawing/2014/main" id="{12345903-DC46-3731-4F51-125AA1031FD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A8CBE1D-CE0E-4486-B45F-3138687BCC89}" type="slidenum">
              <a:rPr lang="en-GB" altLang="en-US" sz="1000" smtClean="0"/>
              <a:pPr/>
              <a:t>18</a:t>
            </a:fld>
            <a:endParaRPr lang="en-GB" altLang="en-US" sz="1000"/>
          </a:p>
        </p:txBody>
      </p:sp>
      <p:sp>
        <p:nvSpPr>
          <p:cNvPr id="47110" name="Rectangle 2">
            <a:extLst>
              <a:ext uri="{FF2B5EF4-FFF2-40B4-BE49-F238E27FC236}">
                <a16:creationId xmlns:a16="http://schemas.microsoft.com/office/drawing/2014/main" id="{86CBFFF4-6211-4A35-6D33-CEE2F34D2C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41438" y="822325"/>
            <a:ext cx="4330700" cy="3248025"/>
          </a:xfrm>
          <a:ln/>
        </p:spPr>
      </p:sp>
      <p:sp>
        <p:nvSpPr>
          <p:cNvPr id="47111" name="Rectangle 3">
            <a:extLst>
              <a:ext uri="{FF2B5EF4-FFF2-40B4-BE49-F238E27FC236}">
                <a16:creationId xmlns:a16="http://schemas.microsoft.com/office/drawing/2014/main" id="{0B666D53-C7A6-496D-FC1A-0B838ED55F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>
            <a:extLst>
              <a:ext uri="{FF2B5EF4-FFF2-40B4-BE49-F238E27FC236}">
                <a16:creationId xmlns:a16="http://schemas.microsoft.com/office/drawing/2014/main" id="{D1E6B448-B00E-3002-D5B7-791C2B05162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0250" indent="-27940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23950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71625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22475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796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368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940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12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Principles of Fundraising</a:t>
            </a:r>
          </a:p>
        </p:txBody>
      </p:sp>
      <p:sp>
        <p:nvSpPr>
          <p:cNvPr id="49155" name="Rectangle 4">
            <a:extLst>
              <a:ext uri="{FF2B5EF4-FFF2-40B4-BE49-F238E27FC236}">
                <a16:creationId xmlns:a16="http://schemas.microsoft.com/office/drawing/2014/main" id="{F0B30770-7975-353E-9F6E-30766533057B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0250" indent="-27940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23950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71625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22475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796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368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940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12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NGOFutures@gmail.com</a:t>
            </a:r>
          </a:p>
        </p:txBody>
      </p:sp>
      <p:sp>
        <p:nvSpPr>
          <p:cNvPr id="49156" name="Rectangle 5">
            <a:extLst>
              <a:ext uri="{FF2B5EF4-FFF2-40B4-BE49-F238E27FC236}">
                <a16:creationId xmlns:a16="http://schemas.microsoft.com/office/drawing/2014/main" id="{22BC16EB-8BEF-996D-8C3D-0235AF7F7E5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0250" indent="-27940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23950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71625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22475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796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368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940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12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B7A393B6-FC0A-419F-8D22-03ED60B94E73}" type="slidenum">
              <a:rPr lang="en-GB" altLang="en-US" sz="1000" smtClean="0">
                <a:cs typeface="Arial" panose="020B0604020202020204" pitchFamily="34" charset="0"/>
              </a:rPr>
              <a:pPr/>
              <a:t>19</a:t>
            </a:fld>
            <a:endParaRPr lang="en-GB" altLang="en-US" sz="1000">
              <a:cs typeface="Arial" panose="020B0604020202020204" pitchFamily="34" charset="0"/>
            </a:endParaRPr>
          </a:p>
        </p:txBody>
      </p:sp>
      <p:sp>
        <p:nvSpPr>
          <p:cNvPr id="49157" name="Rectangle 2">
            <a:extLst>
              <a:ext uri="{FF2B5EF4-FFF2-40B4-BE49-F238E27FC236}">
                <a16:creationId xmlns:a16="http://schemas.microsoft.com/office/drawing/2014/main" id="{696AC9F4-53EE-6DCD-C477-C78541DB8E4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8" name="Rectangle 3">
            <a:extLst>
              <a:ext uri="{FF2B5EF4-FFF2-40B4-BE49-F238E27FC236}">
                <a16:creationId xmlns:a16="http://schemas.microsoft.com/office/drawing/2014/main" id="{8E8687BC-1AEC-C553-82B9-CD4A264B6E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9159" name="Date Placeholder 1">
            <a:extLst>
              <a:ext uri="{FF2B5EF4-FFF2-40B4-BE49-F238E27FC236}">
                <a16:creationId xmlns:a16="http://schemas.microsoft.com/office/drawing/2014/main" id="{3DB6D8FC-EDF5-5DE9-A02F-9D52F439D25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0250" indent="-27940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23950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71625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22475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796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368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940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12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Total Organization Fundraising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>
            <a:extLst>
              <a:ext uri="{FF2B5EF4-FFF2-40B4-BE49-F238E27FC236}">
                <a16:creationId xmlns:a16="http://schemas.microsoft.com/office/drawing/2014/main" id="{C354A48B-9371-1873-EB83-C27288E497C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0250" indent="-280988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23950" indent="-223838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73213" indent="-223838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22475" indent="-223838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79675" indent="-223838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36875" indent="-223838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94075" indent="-223838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1275" indent="-223838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cs typeface="Arial" panose="020B0604020202020204" pitchFamily="34" charset="0"/>
              </a:rPr>
              <a:t>Principles of Fundraising</a:t>
            </a:r>
          </a:p>
        </p:txBody>
      </p:sp>
      <p:sp>
        <p:nvSpPr>
          <p:cNvPr id="54275" name="Rectangle 4">
            <a:extLst>
              <a:ext uri="{FF2B5EF4-FFF2-40B4-BE49-F238E27FC236}">
                <a16:creationId xmlns:a16="http://schemas.microsoft.com/office/drawing/2014/main" id="{5F2DF301-F39C-3879-E584-6EC37C8A625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0250" indent="-280988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23950" indent="-223838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73213" indent="-223838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22475" indent="-223838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79675" indent="-223838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36875" indent="-223838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94075" indent="-223838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1275" indent="-223838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cs typeface="Arial" panose="020B0604020202020204" pitchFamily="34" charset="0"/>
              </a:rPr>
              <a:t>NGOFutures@gmail.com</a:t>
            </a:r>
          </a:p>
        </p:txBody>
      </p:sp>
      <p:sp>
        <p:nvSpPr>
          <p:cNvPr id="54276" name="Rectangle 5">
            <a:extLst>
              <a:ext uri="{FF2B5EF4-FFF2-40B4-BE49-F238E27FC236}">
                <a16:creationId xmlns:a16="http://schemas.microsoft.com/office/drawing/2014/main" id="{476619EC-DAE8-E400-4986-083B4B40B1A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0250" indent="-27940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23950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71625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22475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796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368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940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12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A8D22923-43CF-4F02-A721-25D37BF4D282}" type="slidenum">
              <a:rPr lang="en-GB" altLang="es-MX" sz="1000" smtClean="0">
                <a:cs typeface="Arial" panose="020B0604020202020204" pitchFamily="34" charset="0"/>
              </a:rPr>
              <a:pPr/>
              <a:t>22</a:t>
            </a:fld>
            <a:endParaRPr lang="en-GB" altLang="es-MX" sz="1000">
              <a:cs typeface="Arial" panose="020B0604020202020204" pitchFamily="34" charset="0"/>
            </a:endParaRPr>
          </a:p>
        </p:txBody>
      </p:sp>
      <p:sp>
        <p:nvSpPr>
          <p:cNvPr id="54277" name="Rectangle 2">
            <a:extLst>
              <a:ext uri="{FF2B5EF4-FFF2-40B4-BE49-F238E27FC236}">
                <a16:creationId xmlns:a16="http://schemas.microsoft.com/office/drawing/2014/main" id="{EA5443A0-16C7-6EFE-5266-31A2FB4BC1F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23975" y="812800"/>
            <a:ext cx="4300538" cy="3227388"/>
          </a:xfrm>
          <a:ln cap="flat"/>
        </p:spPr>
      </p:sp>
      <p:sp>
        <p:nvSpPr>
          <p:cNvPr id="54278" name="Rectangle 3">
            <a:extLst>
              <a:ext uri="{FF2B5EF4-FFF2-40B4-BE49-F238E27FC236}">
                <a16:creationId xmlns:a16="http://schemas.microsoft.com/office/drawing/2014/main" id="{3E913C9C-AAA3-8ABB-E137-DA4A8E46080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23925" y="4387850"/>
            <a:ext cx="5095875" cy="38846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4279" name="Date Placeholder 1">
            <a:extLst>
              <a:ext uri="{FF2B5EF4-FFF2-40B4-BE49-F238E27FC236}">
                <a16:creationId xmlns:a16="http://schemas.microsoft.com/office/drawing/2014/main" id="{FD782FAF-E817-DDCF-5558-AFA861FC84A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0250" indent="-280988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23950" indent="-223838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73213" indent="-223838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22475" indent="-223838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79675" indent="-223838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36875" indent="-223838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94075" indent="-223838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1275" indent="-223838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cs typeface="Arial" panose="020B0604020202020204" pitchFamily="34" charset="0"/>
              </a:rPr>
              <a:t>Total Organization Fundraising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>
            <a:extLst>
              <a:ext uri="{FF2B5EF4-FFF2-40B4-BE49-F238E27FC236}">
                <a16:creationId xmlns:a16="http://schemas.microsoft.com/office/drawing/2014/main" id="{A359CAE3-88F9-BBC5-6511-FFC4629A2CF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Principles of Fundraising</a:t>
            </a:r>
          </a:p>
        </p:txBody>
      </p:sp>
      <p:sp>
        <p:nvSpPr>
          <p:cNvPr id="56323" name="Rectangle 4">
            <a:extLst>
              <a:ext uri="{FF2B5EF4-FFF2-40B4-BE49-F238E27FC236}">
                <a16:creationId xmlns:a16="http://schemas.microsoft.com/office/drawing/2014/main" id="{1FB95C11-B543-4106-F960-617B424DB51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NGOFutures@gmail.com</a:t>
            </a:r>
          </a:p>
        </p:txBody>
      </p:sp>
      <p:sp>
        <p:nvSpPr>
          <p:cNvPr id="56324" name="Rectangle 5">
            <a:extLst>
              <a:ext uri="{FF2B5EF4-FFF2-40B4-BE49-F238E27FC236}">
                <a16:creationId xmlns:a16="http://schemas.microsoft.com/office/drawing/2014/main" id="{24E10E44-DCF4-7DD3-BDAD-1C2A3AB4C17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C5575D40-514D-4C39-B3A0-F906C09EA4F8}" type="slidenum">
              <a:rPr lang="en-GB" altLang="en-US" sz="1000" smtClean="0">
                <a:cs typeface="Arial" panose="020B0604020202020204" pitchFamily="34" charset="0"/>
              </a:rPr>
              <a:pPr/>
              <a:t>23</a:t>
            </a:fld>
            <a:endParaRPr lang="en-GB" altLang="en-US" sz="1000">
              <a:cs typeface="Arial" panose="020B0604020202020204" pitchFamily="34" charset="0"/>
            </a:endParaRPr>
          </a:p>
        </p:txBody>
      </p:sp>
      <p:sp>
        <p:nvSpPr>
          <p:cNvPr id="56325" name="Rectangle 2">
            <a:extLst>
              <a:ext uri="{FF2B5EF4-FFF2-40B4-BE49-F238E27FC236}">
                <a16:creationId xmlns:a16="http://schemas.microsoft.com/office/drawing/2014/main" id="{3C265E0E-E600-5502-15BB-7BB9E4FA34C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6" name="Rectangle 3">
            <a:extLst>
              <a:ext uri="{FF2B5EF4-FFF2-40B4-BE49-F238E27FC236}">
                <a16:creationId xmlns:a16="http://schemas.microsoft.com/office/drawing/2014/main" id="{08D90C82-EC69-BBFD-A044-69B5609FC2D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6327" name="Date Placeholder 1">
            <a:extLst>
              <a:ext uri="{FF2B5EF4-FFF2-40B4-BE49-F238E27FC236}">
                <a16:creationId xmlns:a16="http://schemas.microsoft.com/office/drawing/2014/main" id="{67C6BA05-6CB9-6CB6-9D6B-DCE9D045826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Total Organization Fundraising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>
            <a:extLst>
              <a:ext uri="{FF2B5EF4-FFF2-40B4-BE49-F238E27FC236}">
                <a16:creationId xmlns:a16="http://schemas.microsoft.com/office/drawing/2014/main" id="{8FBB2047-07DF-F1DF-5DF1-30236192EC3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Principles of Fundraising</a:t>
            </a:r>
          </a:p>
        </p:txBody>
      </p:sp>
      <p:sp>
        <p:nvSpPr>
          <p:cNvPr id="58371" name="Rectangle 4">
            <a:extLst>
              <a:ext uri="{FF2B5EF4-FFF2-40B4-BE49-F238E27FC236}">
                <a16:creationId xmlns:a16="http://schemas.microsoft.com/office/drawing/2014/main" id="{A1C1F2F8-4F59-F7E0-3FD8-438899B5218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NGOFutures@gmail.com</a:t>
            </a:r>
          </a:p>
        </p:txBody>
      </p:sp>
      <p:sp>
        <p:nvSpPr>
          <p:cNvPr id="58372" name="Rectangle 5">
            <a:extLst>
              <a:ext uri="{FF2B5EF4-FFF2-40B4-BE49-F238E27FC236}">
                <a16:creationId xmlns:a16="http://schemas.microsoft.com/office/drawing/2014/main" id="{329A0AA9-5AEA-2A72-A5B2-0DDE9DA6DC7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D6B2315F-F024-42CF-8A35-449C9663C1E3}" type="slidenum">
              <a:rPr lang="en-GB" altLang="en-US" sz="1000" smtClean="0">
                <a:cs typeface="Arial" panose="020B0604020202020204" pitchFamily="34" charset="0"/>
              </a:rPr>
              <a:pPr/>
              <a:t>24</a:t>
            </a:fld>
            <a:endParaRPr lang="en-GB" altLang="en-US" sz="1000">
              <a:cs typeface="Arial" panose="020B0604020202020204" pitchFamily="34" charset="0"/>
            </a:endParaRPr>
          </a:p>
        </p:txBody>
      </p:sp>
      <p:sp>
        <p:nvSpPr>
          <p:cNvPr id="58373" name="Rectangle 2">
            <a:extLst>
              <a:ext uri="{FF2B5EF4-FFF2-40B4-BE49-F238E27FC236}">
                <a16:creationId xmlns:a16="http://schemas.microsoft.com/office/drawing/2014/main" id="{56ACF766-D690-30E5-C7B0-832241ED372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4" name="Rectangle 3">
            <a:extLst>
              <a:ext uri="{FF2B5EF4-FFF2-40B4-BE49-F238E27FC236}">
                <a16:creationId xmlns:a16="http://schemas.microsoft.com/office/drawing/2014/main" id="{A401AA81-B0B9-9A60-D44D-B010A48270B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8375" name="Date Placeholder 1">
            <a:extLst>
              <a:ext uri="{FF2B5EF4-FFF2-40B4-BE49-F238E27FC236}">
                <a16:creationId xmlns:a16="http://schemas.microsoft.com/office/drawing/2014/main" id="{9F2BC062-D256-7928-DFEE-24B05092781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Total Organization Fundraising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>
            <a:extLst>
              <a:ext uri="{FF2B5EF4-FFF2-40B4-BE49-F238E27FC236}">
                <a16:creationId xmlns:a16="http://schemas.microsoft.com/office/drawing/2014/main" id="{5D6C7D44-3F6A-0665-7123-5124C7017D6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Principles of Fundraising</a:t>
            </a:r>
          </a:p>
        </p:txBody>
      </p:sp>
      <p:sp>
        <p:nvSpPr>
          <p:cNvPr id="60419" name="Rectangle 4">
            <a:extLst>
              <a:ext uri="{FF2B5EF4-FFF2-40B4-BE49-F238E27FC236}">
                <a16:creationId xmlns:a16="http://schemas.microsoft.com/office/drawing/2014/main" id="{0433854C-A87C-18A0-5E5A-8ABEEE6D1CC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NGOFutures@gmail.com</a:t>
            </a:r>
          </a:p>
        </p:txBody>
      </p:sp>
      <p:sp>
        <p:nvSpPr>
          <p:cNvPr id="60420" name="Rectangle 5">
            <a:extLst>
              <a:ext uri="{FF2B5EF4-FFF2-40B4-BE49-F238E27FC236}">
                <a16:creationId xmlns:a16="http://schemas.microsoft.com/office/drawing/2014/main" id="{72E42977-B8F9-7FE4-A0A8-01EAB0E0FEC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6698CE21-BE9A-4BE4-BE95-FE9230763B92}" type="slidenum">
              <a:rPr lang="en-GB" altLang="en-US" sz="1000" smtClean="0">
                <a:cs typeface="Arial" panose="020B0604020202020204" pitchFamily="34" charset="0"/>
              </a:rPr>
              <a:pPr/>
              <a:t>25</a:t>
            </a:fld>
            <a:endParaRPr lang="en-GB" altLang="en-US" sz="1000">
              <a:cs typeface="Arial" panose="020B0604020202020204" pitchFamily="34" charset="0"/>
            </a:endParaRPr>
          </a:p>
        </p:txBody>
      </p:sp>
      <p:sp>
        <p:nvSpPr>
          <p:cNvPr id="60421" name="Rectangle 2">
            <a:extLst>
              <a:ext uri="{FF2B5EF4-FFF2-40B4-BE49-F238E27FC236}">
                <a16:creationId xmlns:a16="http://schemas.microsoft.com/office/drawing/2014/main" id="{DC7EEA5B-F4FA-FC5D-2A36-9B067930852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2" name="Rectangle 3">
            <a:extLst>
              <a:ext uri="{FF2B5EF4-FFF2-40B4-BE49-F238E27FC236}">
                <a16:creationId xmlns:a16="http://schemas.microsoft.com/office/drawing/2014/main" id="{116BEFAF-59E5-D764-04F8-92866EA629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0423" name="Date Placeholder 1">
            <a:extLst>
              <a:ext uri="{FF2B5EF4-FFF2-40B4-BE49-F238E27FC236}">
                <a16:creationId xmlns:a16="http://schemas.microsoft.com/office/drawing/2014/main" id="{5E426723-35C8-6B8E-4DB4-83129117D09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Total Organization Fundraising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>
            <a:extLst>
              <a:ext uri="{FF2B5EF4-FFF2-40B4-BE49-F238E27FC236}">
                <a16:creationId xmlns:a16="http://schemas.microsoft.com/office/drawing/2014/main" id="{DC676BC5-DBCB-CCDF-8746-CEF7B0357FD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International Fundraising Festival 2009 </a:t>
            </a:r>
          </a:p>
        </p:txBody>
      </p:sp>
      <p:sp>
        <p:nvSpPr>
          <p:cNvPr id="62467" name="Rectangle 3">
            <a:extLst>
              <a:ext uri="{FF2B5EF4-FFF2-40B4-BE49-F238E27FC236}">
                <a16:creationId xmlns:a16="http://schemas.microsoft.com/office/drawing/2014/main" id="{AFE6FEB9-D9F5-32B4-E5CB-823924FCC15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Roles and Responsibilities of Strategic Fundraiser</a:t>
            </a:r>
          </a:p>
        </p:txBody>
      </p:sp>
      <p:sp>
        <p:nvSpPr>
          <p:cNvPr id="62468" name="Rectangle 4">
            <a:extLst>
              <a:ext uri="{FF2B5EF4-FFF2-40B4-BE49-F238E27FC236}">
                <a16:creationId xmlns:a16="http://schemas.microsoft.com/office/drawing/2014/main" id="{78F76C5C-CA55-079D-E4E9-C9E95EA6ADC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2009</a:t>
            </a:r>
          </a:p>
        </p:txBody>
      </p:sp>
      <p:sp>
        <p:nvSpPr>
          <p:cNvPr id="62469" name="Rectangle 5">
            <a:extLst>
              <a:ext uri="{FF2B5EF4-FFF2-40B4-BE49-F238E27FC236}">
                <a16:creationId xmlns:a16="http://schemas.microsoft.com/office/drawing/2014/main" id="{22B1DAF1-3DF8-B4B8-9345-A668635BC73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2C28978F-B9BD-4868-9B5D-BF9F727DE4BD}" type="slidenum">
              <a:rPr lang="en-GB" altLang="en-US" sz="1000" smtClean="0"/>
              <a:pPr/>
              <a:t>26</a:t>
            </a:fld>
            <a:endParaRPr lang="en-GB" altLang="en-US" sz="1000"/>
          </a:p>
        </p:txBody>
      </p:sp>
      <p:sp>
        <p:nvSpPr>
          <p:cNvPr id="62470" name="Rectangle 2">
            <a:extLst>
              <a:ext uri="{FF2B5EF4-FFF2-40B4-BE49-F238E27FC236}">
                <a16:creationId xmlns:a16="http://schemas.microsoft.com/office/drawing/2014/main" id="{EF2A1708-A502-0F75-4C67-D98DB8E8394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41438" y="822325"/>
            <a:ext cx="4330700" cy="3248025"/>
          </a:xfrm>
          <a:ln/>
        </p:spPr>
      </p:sp>
      <p:sp>
        <p:nvSpPr>
          <p:cNvPr id="62471" name="Rectangle 3">
            <a:extLst>
              <a:ext uri="{FF2B5EF4-FFF2-40B4-BE49-F238E27FC236}">
                <a16:creationId xmlns:a16="http://schemas.microsoft.com/office/drawing/2014/main" id="{5FBC434C-BEED-4709-78A7-4ED13B63C09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>
            <a:extLst>
              <a:ext uri="{FF2B5EF4-FFF2-40B4-BE49-F238E27FC236}">
                <a16:creationId xmlns:a16="http://schemas.microsoft.com/office/drawing/2014/main" id="{8B288E87-37D6-8BFF-2818-5AD066EF5B1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Leadership and Development</a:t>
            </a:r>
          </a:p>
        </p:txBody>
      </p:sp>
      <p:sp>
        <p:nvSpPr>
          <p:cNvPr id="64515" name="Rectangle 3">
            <a:extLst>
              <a:ext uri="{FF2B5EF4-FFF2-40B4-BE49-F238E27FC236}">
                <a16:creationId xmlns:a16="http://schemas.microsoft.com/office/drawing/2014/main" id="{DF9DC4E0-5A13-B581-4A91-CF3FCF3652A9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Whay YOU can do</a:t>
            </a:r>
          </a:p>
        </p:txBody>
      </p:sp>
      <p:sp>
        <p:nvSpPr>
          <p:cNvPr id="64516" name="Rectangle 4">
            <a:extLst>
              <a:ext uri="{FF2B5EF4-FFF2-40B4-BE49-F238E27FC236}">
                <a16:creationId xmlns:a16="http://schemas.microsoft.com/office/drawing/2014/main" id="{B15EAABD-B6B9-0F2E-E045-1F436F8E49F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2011</a:t>
            </a:r>
          </a:p>
        </p:txBody>
      </p:sp>
      <p:sp>
        <p:nvSpPr>
          <p:cNvPr id="64517" name="Rectangle 5">
            <a:extLst>
              <a:ext uri="{FF2B5EF4-FFF2-40B4-BE49-F238E27FC236}">
                <a16:creationId xmlns:a16="http://schemas.microsoft.com/office/drawing/2014/main" id="{AF12E91D-F1AF-9EA1-7BA9-7BF14D71AD5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51BC9373-DD9D-4A12-9665-E41684472CA2}" type="slidenum">
              <a:rPr lang="en-GB" altLang="en-US" sz="1000" smtClean="0"/>
              <a:pPr/>
              <a:t>27</a:t>
            </a:fld>
            <a:endParaRPr lang="en-GB" altLang="en-US" sz="1000"/>
          </a:p>
        </p:txBody>
      </p:sp>
      <p:sp>
        <p:nvSpPr>
          <p:cNvPr id="64518" name="Rectangle 2">
            <a:extLst>
              <a:ext uri="{FF2B5EF4-FFF2-40B4-BE49-F238E27FC236}">
                <a16:creationId xmlns:a16="http://schemas.microsoft.com/office/drawing/2014/main" id="{BAE13762-9467-E3C5-7CBD-D0C31B232F6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9" name="Rectangle 3">
            <a:extLst>
              <a:ext uri="{FF2B5EF4-FFF2-40B4-BE49-F238E27FC236}">
                <a16:creationId xmlns:a16="http://schemas.microsoft.com/office/drawing/2014/main" id="{13D47481-8998-0DEB-AF1C-FCE24ACE0B8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id="{00FC5A2B-52A7-0E4C-6ED0-946BFAC11E7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>
            <a:extLst>
              <a:ext uri="{FF2B5EF4-FFF2-40B4-BE49-F238E27FC236}">
                <a16:creationId xmlns:a16="http://schemas.microsoft.com/office/drawing/2014/main" id="{40FC69BD-82CB-FAEB-6F7A-6E9A60A28B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2532" name="Header Placeholder 3">
            <a:extLst>
              <a:ext uri="{FF2B5EF4-FFF2-40B4-BE49-F238E27FC236}">
                <a16:creationId xmlns:a16="http://schemas.microsoft.com/office/drawing/2014/main" id="{E4717BF1-57CD-8718-25CE-C1FE06318BE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Organizational Culture: Oil or Sand?</a:t>
            </a:r>
          </a:p>
        </p:txBody>
      </p:sp>
      <p:sp>
        <p:nvSpPr>
          <p:cNvPr id="22533" name="Date Placeholder 4">
            <a:extLst>
              <a:ext uri="{FF2B5EF4-FFF2-40B4-BE49-F238E27FC236}">
                <a16:creationId xmlns:a16="http://schemas.microsoft.com/office/drawing/2014/main" id="{F10C720E-DFCB-0C8B-886F-B73E37CBC67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MNN Annual Conference</a:t>
            </a:r>
          </a:p>
        </p:txBody>
      </p:sp>
      <p:sp>
        <p:nvSpPr>
          <p:cNvPr id="22534" name="Footer Placeholder 5">
            <a:extLst>
              <a:ext uri="{FF2B5EF4-FFF2-40B4-BE49-F238E27FC236}">
                <a16:creationId xmlns:a16="http://schemas.microsoft.com/office/drawing/2014/main" id="{3A0EE27C-1695-0649-D337-2C6919CE6A9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2007</a:t>
            </a:r>
          </a:p>
        </p:txBody>
      </p:sp>
      <p:sp>
        <p:nvSpPr>
          <p:cNvPr id="22535" name="Slide Number Placeholder 6">
            <a:extLst>
              <a:ext uri="{FF2B5EF4-FFF2-40B4-BE49-F238E27FC236}">
                <a16:creationId xmlns:a16="http://schemas.microsoft.com/office/drawing/2014/main" id="{B1FDC5C6-A0AB-0FDB-F4D3-C649DDC463C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277E8371-692C-4CDF-BDCF-A6DE74F1B8D4}" type="slidenum">
              <a:rPr lang="en-GB" altLang="en-US" sz="1000" smtClean="0">
                <a:cs typeface="Arial" panose="020B0604020202020204" pitchFamily="34" charset="0"/>
              </a:rPr>
              <a:pPr/>
              <a:t>5</a:t>
            </a:fld>
            <a:endParaRPr lang="en-GB" altLang="en-US" sz="1000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>
            <a:extLst>
              <a:ext uri="{FF2B5EF4-FFF2-40B4-BE49-F238E27FC236}">
                <a16:creationId xmlns:a16="http://schemas.microsoft.com/office/drawing/2014/main" id="{988231A6-312E-9350-11CA-87DF397347F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International Fundraising Festival 2009 </a:t>
            </a:r>
          </a:p>
        </p:txBody>
      </p:sp>
      <p:sp>
        <p:nvSpPr>
          <p:cNvPr id="66563" name="Rectangle 3">
            <a:extLst>
              <a:ext uri="{FF2B5EF4-FFF2-40B4-BE49-F238E27FC236}">
                <a16:creationId xmlns:a16="http://schemas.microsoft.com/office/drawing/2014/main" id="{737E6F6D-2BF1-9E84-8891-8F46206EE16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Roles and Responsibilities of Strategic Fundraiser</a:t>
            </a:r>
          </a:p>
        </p:txBody>
      </p:sp>
      <p:sp>
        <p:nvSpPr>
          <p:cNvPr id="66564" name="Rectangle 4">
            <a:extLst>
              <a:ext uri="{FF2B5EF4-FFF2-40B4-BE49-F238E27FC236}">
                <a16:creationId xmlns:a16="http://schemas.microsoft.com/office/drawing/2014/main" id="{CC50646D-2A9E-51F4-AB17-D7BA275E661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2009</a:t>
            </a:r>
          </a:p>
        </p:txBody>
      </p:sp>
      <p:sp>
        <p:nvSpPr>
          <p:cNvPr id="66565" name="Rectangle 5">
            <a:extLst>
              <a:ext uri="{FF2B5EF4-FFF2-40B4-BE49-F238E27FC236}">
                <a16:creationId xmlns:a16="http://schemas.microsoft.com/office/drawing/2014/main" id="{176AB2B2-2D0F-7CA0-DB86-8FA5E25DC3C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2FEC0A6-DC81-4418-AF32-072E3394C831}" type="slidenum">
              <a:rPr lang="en-GB" altLang="en-US" sz="1000" smtClean="0"/>
              <a:pPr/>
              <a:t>28</a:t>
            </a:fld>
            <a:endParaRPr lang="en-GB" altLang="en-US" sz="1000"/>
          </a:p>
        </p:txBody>
      </p:sp>
      <p:sp>
        <p:nvSpPr>
          <p:cNvPr id="66566" name="Rectangle 2">
            <a:extLst>
              <a:ext uri="{FF2B5EF4-FFF2-40B4-BE49-F238E27FC236}">
                <a16:creationId xmlns:a16="http://schemas.microsoft.com/office/drawing/2014/main" id="{B457655D-2E13-CF7E-CD4F-B690040CBEB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43025" y="822325"/>
            <a:ext cx="4329113" cy="3248025"/>
          </a:xfrm>
          <a:ln/>
        </p:spPr>
      </p:sp>
      <p:sp>
        <p:nvSpPr>
          <p:cNvPr id="66567" name="Rectangle 3">
            <a:extLst>
              <a:ext uri="{FF2B5EF4-FFF2-40B4-BE49-F238E27FC236}">
                <a16:creationId xmlns:a16="http://schemas.microsoft.com/office/drawing/2014/main" id="{C55E2BBE-1231-76A2-AF0A-1C87409930F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>
            <a:extLst>
              <a:ext uri="{FF2B5EF4-FFF2-40B4-BE49-F238E27FC236}">
                <a16:creationId xmlns:a16="http://schemas.microsoft.com/office/drawing/2014/main" id="{CE22FBBA-AD4D-7E00-A42A-1570A72E612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International Fundraising Festival 2009 </a:t>
            </a:r>
          </a:p>
        </p:txBody>
      </p:sp>
      <p:sp>
        <p:nvSpPr>
          <p:cNvPr id="68611" name="Rectangle 3">
            <a:extLst>
              <a:ext uri="{FF2B5EF4-FFF2-40B4-BE49-F238E27FC236}">
                <a16:creationId xmlns:a16="http://schemas.microsoft.com/office/drawing/2014/main" id="{E8A98367-1698-3682-D930-FEDC34AD421D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Roles and Responsibilities of Strategic Fundraiser</a:t>
            </a:r>
          </a:p>
        </p:txBody>
      </p:sp>
      <p:sp>
        <p:nvSpPr>
          <p:cNvPr id="68612" name="Rectangle 4">
            <a:extLst>
              <a:ext uri="{FF2B5EF4-FFF2-40B4-BE49-F238E27FC236}">
                <a16:creationId xmlns:a16="http://schemas.microsoft.com/office/drawing/2014/main" id="{F6F365C5-66D4-841D-2A32-0101ACD0401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2009</a:t>
            </a:r>
          </a:p>
        </p:txBody>
      </p:sp>
      <p:sp>
        <p:nvSpPr>
          <p:cNvPr id="68613" name="Rectangle 5">
            <a:extLst>
              <a:ext uri="{FF2B5EF4-FFF2-40B4-BE49-F238E27FC236}">
                <a16:creationId xmlns:a16="http://schemas.microsoft.com/office/drawing/2014/main" id="{C9BE919D-7579-446E-AE3A-97CD682C203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ACD28B07-960D-495F-83F6-A64E8B94A5C6}" type="slidenum">
              <a:rPr lang="en-GB" altLang="en-US" sz="1000" smtClean="0"/>
              <a:pPr/>
              <a:t>29</a:t>
            </a:fld>
            <a:endParaRPr lang="en-GB" altLang="en-US" sz="1000"/>
          </a:p>
        </p:txBody>
      </p:sp>
      <p:sp>
        <p:nvSpPr>
          <p:cNvPr id="68614" name="Rectangle 2">
            <a:extLst>
              <a:ext uri="{FF2B5EF4-FFF2-40B4-BE49-F238E27FC236}">
                <a16:creationId xmlns:a16="http://schemas.microsoft.com/office/drawing/2014/main" id="{0608BE8C-2D46-AEED-D6B2-3B88077276E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5" name="Rectangle 3">
            <a:extLst>
              <a:ext uri="{FF2B5EF4-FFF2-40B4-BE49-F238E27FC236}">
                <a16:creationId xmlns:a16="http://schemas.microsoft.com/office/drawing/2014/main" id="{792565D9-74FD-2218-5316-F0CCF5969B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18455AD9-CEBF-8CBC-D54E-046F1174F12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23900" indent="-27622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14425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57338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5013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622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94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66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38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Leadership and Development</a:t>
            </a:r>
          </a:p>
        </p:txBody>
      </p:sp>
      <p:sp>
        <p:nvSpPr>
          <p:cNvPr id="24579" name="Rectangle 3">
            <a:extLst>
              <a:ext uri="{FF2B5EF4-FFF2-40B4-BE49-F238E27FC236}">
                <a16:creationId xmlns:a16="http://schemas.microsoft.com/office/drawing/2014/main" id="{5309059E-98A5-1AF8-0DF4-4999D0A5449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23900" indent="-27622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14425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57338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5013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622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94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66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38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Whay YOU can do</a:t>
            </a:r>
          </a:p>
        </p:txBody>
      </p:sp>
      <p:sp>
        <p:nvSpPr>
          <p:cNvPr id="24580" name="Rectangle 4">
            <a:extLst>
              <a:ext uri="{FF2B5EF4-FFF2-40B4-BE49-F238E27FC236}">
                <a16:creationId xmlns:a16="http://schemas.microsoft.com/office/drawing/2014/main" id="{B11B94F8-2002-FF21-6523-64449E3E2ADB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23900" indent="-27622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14425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57338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5013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622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94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66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38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2011</a:t>
            </a:r>
          </a:p>
        </p:txBody>
      </p:sp>
      <p:sp>
        <p:nvSpPr>
          <p:cNvPr id="24581" name="Rectangle 5">
            <a:extLst>
              <a:ext uri="{FF2B5EF4-FFF2-40B4-BE49-F238E27FC236}">
                <a16:creationId xmlns:a16="http://schemas.microsoft.com/office/drawing/2014/main" id="{27760F9E-E0A5-B30A-79D5-2A0145DDD61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23900" indent="-27622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14425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57338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5013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622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94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66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38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FFD46ACF-86EE-4AA3-B125-BCB415ED9275}" type="slidenum">
              <a:rPr lang="en-GB" altLang="en-US" sz="1000" smtClean="0">
                <a:cs typeface="Arial" panose="020B0604020202020204" pitchFamily="34" charset="0"/>
              </a:rPr>
              <a:pPr/>
              <a:t>6</a:t>
            </a:fld>
            <a:endParaRPr lang="en-GB" altLang="en-US" sz="1000">
              <a:cs typeface="Arial" panose="020B0604020202020204" pitchFamily="34" charset="0"/>
            </a:endParaRPr>
          </a:p>
        </p:txBody>
      </p:sp>
      <p:sp>
        <p:nvSpPr>
          <p:cNvPr id="24582" name="Rectangle 2">
            <a:extLst>
              <a:ext uri="{FF2B5EF4-FFF2-40B4-BE49-F238E27FC236}">
                <a16:creationId xmlns:a16="http://schemas.microsoft.com/office/drawing/2014/main" id="{8DB3E022-D4F6-E672-867F-549E83A963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27138" y="817563"/>
            <a:ext cx="4308475" cy="3232150"/>
          </a:xfrm>
          <a:ln/>
        </p:spPr>
      </p:sp>
      <p:sp>
        <p:nvSpPr>
          <p:cNvPr id="24583" name="Rectangle 3">
            <a:extLst>
              <a:ext uri="{FF2B5EF4-FFF2-40B4-BE49-F238E27FC236}">
                <a16:creationId xmlns:a16="http://schemas.microsoft.com/office/drawing/2014/main" id="{D9227C29-4517-535E-DE1F-8CF4FC22C30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96372393-FEC0-6906-C006-2692A3D9F1C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75032C96-572D-46BC-D4A8-BBE8EA36F20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6628" name="Header Placeholder 3">
            <a:extLst>
              <a:ext uri="{FF2B5EF4-FFF2-40B4-BE49-F238E27FC236}">
                <a16:creationId xmlns:a16="http://schemas.microsoft.com/office/drawing/2014/main" id="{8D59D80E-9B6B-76F2-EA00-9993A17BBA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Principles of Fundraising</a:t>
            </a:r>
          </a:p>
        </p:txBody>
      </p:sp>
      <p:sp>
        <p:nvSpPr>
          <p:cNvPr id="26629" name="Date Placeholder 4">
            <a:extLst>
              <a:ext uri="{FF2B5EF4-FFF2-40B4-BE49-F238E27FC236}">
                <a16:creationId xmlns:a16="http://schemas.microsoft.com/office/drawing/2014/main" id="{601C98A9-6B1B-896E-4B6D-18FB0CD8A39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Total Organization Fundraising</a:t>
            </a:r>
          </a:p>
        </p:txBody>
      </p:sp>
      <p:sp>
        <p:nvSpPr>
          <p:cNvPr id="26630" name="Footer Placeholder 5">
            <a:extLst>
              <a:ext uri="{FF2B5EF4-FFF2-40B4-BE49-F238E27FC236}">
                <a16:creationId xmlns:a16="http://schemas.microsoft.com/office/drawing/2014/main" id="{2D03A303-B519-2DC5-CAD1-2E36659908B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NGOFutures@gmail.com</a:t>
            </a:r>
          </a:p>
        </p:txBody>
      </p:sp>
      <p:sp>
        <p:nvSpPr>
          <p:cNvPr id="26631" name="Slide Number Placeholder 6">
            <a:extLst>
              <a:ext uri="{FF2B5EF4-FFF2-40B4-BE49-F238E27FC236}">
                <a16:creationId xmlns:a16="http://schemas.microsoft.com/office/drawing/2014/main" id="{BFACF6B7-8C6C-D154-4029-D398BE92B4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4215CFF5-9D02-42FA-AC97-01D412FAFA9F}" type="slidenum">
              <a:rPr lang="en-GB" altLang="en-US" sz="1000" smtClean="0"/>
              <a:pPr/>
              <a:t>7</a:t>
            </a:fld>
            <a:endParaRPr lang="en-GB" altLang="en-US" sz="1000"/>
          </a:p>
        </p:txBody>
      </p:sp>
    </p:spTree>
  </p:cSld>
  <p:clrMapOvr>
    <a:masterClrMapping/>
  </p:clrMapOvr>
</p:notes>
</file>

<file path=ppt/notesSlides/notesSlide5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D0B57949-6117-06F5-993F-5BF73FD9F9F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23900" indent="-27622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14425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57338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5013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622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94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66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38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Center for Philanthropy, Kiev</a:t>
            </a:r>
          </a:p>
        </p:txBody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0FC05858-9DB8-CD77-E916-DC60AB2BEDCD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23900" indent="-27622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14425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57338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5013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622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94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66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38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Planning, Leading and Managing Fundraising</a:t>
            </a:r>
          </a:p>
        </p:txBody>
      </p:sp>
      <p:sp>
        <p:nvSpPr>
          <p:cNvPr id="29700" name="Rectangle 4">
            <a:extLst>
              <a:ext uri="{FF2B5EF4-FFF2-40B4-BE49-F238E27FC236}">
                <a16:creationId xmlns:a16="http://schemas.microsoft.com/office/drawing/2014/main" id="{4C3EEDD6-5DA9-CFED-F530-6AB9DEBEDFC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23900" indent="-27622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14425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57338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5013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622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94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66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38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© Organization Futures LLC 2009</a:t>
            </a:r>
          </a:p>
        </p:txBody>
      </p:sp>
      <p:sp>
        <p:nvSpPr>
          <p:cNvPr id="29701" name="Rectangle 5">
            <a:extLst>
              <a:ext uri="{FF2B5EF4-FFF2-40B4-BE49-F238E27FC236}">
                <a16:creationId xmlns:a16="http://schemas.microsoft.com/office/drawing/2014/main" id="{369115EF-FC29-DD7B-BF4C-C0C0E357624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23900" indent="-27622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14425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57338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5013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622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94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66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38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6B6D5164-1DA8-420A-A744-107F09A8CF4E}" type="slidenum">
              <a:rPr lang="en-GB" altLang="en-US" sz="1000" smtClean="0">
                <a:latin typeface="Calibri" panose="020F0502020204030204" pitchFamily="34" charset="0"/>
                <a:cs typeface="Arial" panose="020B0604020202020204" pitchFamily="34" charset="0"/>
              </a:rPr>
              <a:pPr/>
              <a:t>9</a:t>
            </a:fld>
            <a:endParaRPr lang="en-GB" altLang="en-US" sz="1000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9702" name="Rectangle 2">
            <a:extLst>
              <a:ext uri="{FF2B5EF4-FFF2-40B4-BE49-F238E27FC236}">
                <a16:creationId xmlns:a16="http://schemas.microsoft.com/office/drawing/2014/main" id="{2501E00B-BE5D-E8B8-9770-9B9E066D5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3" name="Rectangle 3">
            <a:extLst>
              <a:ext uri="{FF2B5EF4-FFF2-40B4-BE49-F238E27FC236}">
                <a16:creationId xmlns:a16="http://schemas.microsoft.com/office/drawing/2014/main" id="{CC2E7FD3-0C3A-1744-F3C9-5DFD27244D7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A1BCD3CB-A968-F985-DBAF-494BB1AFC2D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23900" indent="-27622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14425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57338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5013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622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94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66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38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Leadership and Development</a:t>
            </a:r>
          </a:p>
        </p:txBody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485B5D73-E80B-A0DB-7AC5-A519C5D6D7A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23900" indent="-27622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14425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57338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5013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622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94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66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38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Whay YOU can do</a:t>
            </a:r>
          </a:p>
        </p:txBody>
      </p:sp>
      <p:sp>
        <p:nvSpPr>
          <p:cNvPr id="31748" name="Rectangle 4">
            <a:extLst>
              <a:ext uri="{FF2B5EF4-FFF2-40B4-BE49-F238E27FC236}">
                <a16:creationId xmlns:a16="http://schemas.microsoft.com/office/drawing/2014/main" id="{673E1190-3DF8-4C60-ACCF-611DEE4DD5E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23900" indent="-27622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14425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57338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5013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622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94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66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38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2011</a:t>
            </a:r>
          </a:p>
        </p:txBody>
      </p:sp>
      <p:sp>
        <p:nvSpPr>
          <p:cNvPr id="31749" name="Rectangle 5">
            <a:extLst>
              <a:ext uri="{FF2B5EF4-FFF2-40B4-BE49-F238E27FC236}">
                <a16:creationId xmlns:a16="http://schemas.microsoft.com/office/drawing/2014/main" id="{3FCCED85-72B9-92B7-CEFC-6636CCF9609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23900" indent="-27622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14425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57338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5013" indent="-219075" defTabSz="7413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622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94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66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3813" indent="-219075" defTabSz="7413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FAFEA5E0-C86C-46C1-9724-928A34DC30D6}" type="slidenum">
              <a:rPr lang="en-GB" altLang="en-US" sz="1000" smtClean="0">
                <a:cs typeface="Arial" panose="020B0604020202020204" pitchFamily="34" charset="0"/>
              </a:rPr>
              <a:pPr/>
              <a:t>10</a:t>
            </a:fld>
            <a:endParaRPr lang="en-GB" altLang="en-US" sz="1000">
              <a:cs typeface="Arial" panose="020B0604020202020204" pitchFamily="34" charset="0"/>
            </a:endParaRPr>
          </a:p>
        </p:txBody>
      </p:sp>
      <p:sp>
        <p:nvSpPr>
          <p:cNvPr id="31750" name="Rectangle 2">
            <a:extLst>
              <a:ext uri="{FF2B5EF4-FFF2-40B4-BE49-F238E27FC236}">
                <a16:creationId xmlns:a16="http://schemas.microsoft.com/office/drawing/2014/main" id="{2A3D7316-B1B7-7897-D6FF-23A6CE1B152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27138" y="817563"/>
            <a:ext cx="4308475" cy="3232150"/>
          </a:xfrm>
          <a:ln/>
        </p:spPr>
      </p:sp>
      <p:sp>
        <p:nvSpPr>
          <p:cNvPr id="31751" name="Rectangle 3">
            <a:extLst>
              <a:ext uri="{FF2B5EF4-FFF2-40B4-BE49-F238E27FC236}">
                <a16:creationId xmlns:a16="http://schemas.microsoft.com/office/drawing/2014/main" id="{A51FBA81-1F85-CD3D-CB8B-3E7F966BB7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EFE0B0A1-B894-3986-2875-6EBA710E71B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Total Organization Fundraising</a:t>
            </a:r>
          </a:p>
        </p:txBody>
      </p:sp>
      <p:sp>
        <p:nvSpPr>
          <p:cNvPr id="33795" name="Rectangle 3">
            <a:extLst>
              <a:ext uri="{FF2B5EF4-FFF2-40B4-BE49-F238E27FC236}">
                <a16:creationId xmlns:a16="http://schemas.microsoft.com/office/drawing/2014/main" id="{81753DD2-9EB5-3C32-3278-5FFC7EE748F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Strategic and Operational Planning</a:t>
            </a:r>
          </a:p>
        </p:txBody>
      </p:sp>
      <p:sp>
        <p:nvSpPr>
          <p:cNvPr id="33796" name="Rectangle 4">
            <a:extLst>
              <a:ext uri="{FF2B5EF4-FFF2-40B4-BE49-F238E27FC236}">
                <a16:creationId xmlns:a16="http://schemas.microsoft.com/office/drawing/2014/main" id="{41340821-32DB-CE2E-6978-6B42706D0EF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NGOFutures@aol.com</a:t>
            </a:r>
          </a:p>
        </p:txBody>
      </p:sp>
      <p:sp>
        <p:nvSpPr>
          <p:cNvPr id="33797" name="Rectangle 5">
            <a:extLst>
              <a:ext uri="{FF2B5EF4-FFF2-40B4-BE49-F238E27FC236}">
                <a16:creationId xmlns:a16="http://schemas.microsoft.com/office/drawing/2014/main" id="{7C55B5CB-1456-670F-A0E2-AF1DCEBDF58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E8ED6F08-AF30-48CC-B9D8-548650696934}" type="slidenum">
              <a:rPr lang="en-GB" altLang="en-US" sz="1000" smtClean="0"/>
              <a:pPr/>
              <a:t>11</a:t>
            </a:fld>
            <a:endParaRPr lang="en-GB" altLang="en-US" sz="1000"/>
          </a:p>
        </p:txBody>
      </p:sp>
      <p:sp>
        <p:nvSpPr>
          <p:cNvPr id="33798" name="Rectangle 2">
            <a:extLst>
              <a:ext uri="{FF2B5EF4-FFF2-40B4-BE49-F238E27FC236}">
                <a16:creationId xmlns:a16="http://schemas.microsoft.com/office/drawing/2014/main" id="{C2277A08-1724-AEB6-D164-79A118C7C18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46225" y="787400"/>
            <a:ext cx="4146550" cy="3109913"/>
          </a:xfrm>
          <a:solidFill>
            <a:srgbClr val="FFFFFF"/>
          </a:solidFill>
          <a:ln/>
        </p:spPr>
      </p:sp>
      <p:sp>
        <p:nvSpPr>
          <p:cNvPr id="33799" name="Rectangle 3">
            <a:extLst>
              <a:ext uri="{FF2B5EF4-FFF2-40B4-BE49-F238E27FC236}">
                <a16:creationId xmlns:a16="http://schemas.microsoft.com/office/drawing/2014/main" id="{1364C515-97AC-2B3C-468C-E6A26FDD20C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%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68C9DD5D-CD7C-F072-98CF-00CCD3CD2B9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Total Organization Fundraising</a:t>
            </a:r>
          </a:p>
        </p:txBody>
      </p:sp>
      <p:sp>
        <p:nvSpPr>
          <p:cNvPr id="35843" name="Rectangle 3">
            <a:extLst>
              <a:ext uri="{FF2B5EF4-FFF2-40B4-BE49-F238E27FC236}">
                <a16:creationId xmlns:a16="http://schemas.microsoft.com/office/drawing/2014/main" id="{28F88201-3371-B453-4416-F931BF11854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Strategic and Operational Planning</a:t>
            </a:r>
          </a:p>
        </p:txBody>
      </p:sp>
      <p:sp>
        <p:nvSpPr>
          <p:cNvPr id="35844" name="Rectangle 4">
            <a:extLst>
              <a:ext uri="{FF2B5EF4-FFF2-40B4-BE49-F238E27FC236}">
                <a16:creationId xmlns:a16="http://schemas.microsoft.com/office/drawing/2014/main" id="{96F987AD-0B30-9646-EF6E-1EE65A568E9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NGOFutures@aol.com</a:t>
            </a:r>
          </a:p>
        </p:txBody>
      </p:sp>
      <p:sp>
        <p:nvSpPr>
          <p:cNvPr id="35845" name="Rectangle 5">
            <a:extLst>
              <a:ext uri="{FF2B5EF4-FFF2-40B4-BE49-F238E27FC236}">
                <a16:creationId xmlns:a16="http://schemas.microsoft.com/office/drawing/2014/main" id="{F58A5040-5F32-8B77-9797-340BE2AC6D8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457DC0BA-9D0D-4FBF-9B1C-9E3947DF0C1E}" type="slidenum">
              <a:rPr lang="en-GB" altLang="en-US" sz="1000" smtClean="0"/>
              <a:pPr/>
              <a:t>12</a:t>
            </a:fld>
            <a:endParaRPr lang="en-GB" altLang="en-US" sz="1000"/>
          </a:p>
        </p:txBody>
      </p:sp>
      <p:sp>
        <p:nvSpPr>
          <p:cNvPr id="35846" name="Rectangle 2">
            <a:extLst>
              <a:ext uri="{FF2B5EF4-FFF2-40B4-BE49-F238E27FC236}">
                <a16:creationId xmlns:a16="http://schemas.microsoft.com/office/drawing/2014/main" id="{0E53BADF-1C78-8535-27C7-FCC4FEDE1D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46225" y="787400"/>
            <a:ext cx="4146550" cy="3109913"/>
          </a:xfrm>
          <a:solidFill>
            <a:srgbClr val="FFFFFF"/>
          </a:solidFill>
          <a:ln/>
        </p:spPr>
      </p:sp>
      <p:sp>
        <p:nvSpPr>
          <p:cNvPr id="35847" name="Rectangle 3">
            <a:extLst>
              <a:ext uri="{FF2B5EF4-FFF2-40B4-BE49-F238E27FC236}">
                <a16:creationId xmlns:a16="http://schemas.microsoft.com/office/drawing/2014/main" id="{6B0159A5-44E6-7E6E-C4A4-5CFEC800150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%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1AB0A718-6282-2668-28BC-022DC8295C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1AE16287-157C-F8DF-C64C-2CB6BEC603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8916" name="Header Placeholder 3">
            <a:extLst>
              <a:ext uri="{FF2B5EF4-FFF2-40B4-BE49-F238E27FC236}">
                <a16:creationId xmlns:a16="http://schemas.microsoft.com/office/drawing/2014/main" id="{0D157C58-8F7B-19DE-941D-52E53D92E71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Center for Philanthropy, Kiev</a:t>
            </a:r>
          </a:p>
        </p:txBody>
      </p:sp>
      <p:sp>
        <p:nvSpPr>
          <p:cNvPr id="38917" name="Date Placeholder 4">
            <a:extLst>
              <a:ext uri="{FF2B5EF4-FFF2-40B4-BE49-F238E27FC236}">
                <a16:creationId xmlns:a16="http://schemas.microsoft.com/office/drawing/2014/main" id="{ED0228F1-0BA4-AB4B-8042-215AB1E8048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Planning, Leading and Managing Fundraising</a:t>
            </a:r>
          </a:p>
        </p:txBody>
      </p:sp>
      <p:sp>
        <p:nvSpPr>
          <p:cNvPr id="38918" name="Footer Placeholder 5">
            <a:extLst>
              <a:ext uri="{FF2B5EF4-FFF2-40B4-BE49-F238E27FC236}">
                <a16:creationId xmlns:a16="http://schemas.microsoft.com/office/drawing/2014/main" id="{64E93ED0-23F1-5245-6382-AAE757DCD0E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2009</a:t>
            </a:r>
          </a:p>
        </p:txBody>
      </p:sp>
      <p:sp>
        <p:nvSpPr>
          <p:cNvPr id="38919" name="Slide Number Placeholder 6">
            <a:extLst>
              <a:ext uri="{FF2B5EF4-FFF2-40B4-BE49-F238E27FC236}">
                <a16:creationId xmlns:a16="http://schemas.microsoft.com/office/drawing/2014/main" id="{F5CD2009-9859-725E-FB24-7ACF2ECFAA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620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9300" indent="-287338" defTabSz="7620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52525" indent="-228600" defTabSz="7620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16075" indent="-228600" defTabSz="7620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78038" indent="-228600" defTabSz="7620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35238" indent="-228600" defTabSz="762000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92438" indent="-228600" defTabSz="762000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49638" indent="-228600" defTabSz="762000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906838" indent="-228600" defTabSz="762000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3BC5EB83-5090-49CA-B5DD-83E330863B2C}" type="slidenum">
              <a:rPr lang="en-GB" altLang="en-US" sz="1000" smtClean="0">
                <a:cs typeface="Arial" panose="020B0604020202020204" pitchFamily="34" charset="0"/>
              </a:rPr>
              <a:pPr/>
              <a:t>14</a:t>
            </a:fld>
            <a:endParaRPr lang="en-GB" altLang="en-US" sz="1000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slideLayout1.xml><?xml version="1.0" encoding="utf-8"?>
<p:sldLayout xmlns:a="http://purl.oclc.org/ooxml/drawingml/main" xmlns:r="http://purl.oclc.org/ooxml/officeDocument/relationships" xmlns:p="http://purl.oclc.org/ooxml/presentationml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179CE9-295B-BDA7-FCF4-D6F7C8F0CE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October 2013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516B80-48BC-1B8F-6CC3-1FB5E2E7D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Organization Futures LLC 2013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78C08F-F047-E56F-AA65-D60DB30F6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C38207-2DB9-4F72-847E-08AD04B683F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15815"/>
      </p:ext>
    </p:extLst>
  </p:cSld>
  <p:clrMapOvr>
    <a:masterClrMapping/>
  </p:clrMapOvr>
  <p:transition spd="med">
    <p:wipe/>
  </p:transition>
</p:sldLayout>
</file>

<file path=ppt/slideLayouts/slideLayout10.xml><?xml version="1.0" encoding="utf-8"?>
<p:sldLayout xmlns:a="http://purl.oclc.org/ooxml/drawingml/main" xmlns:r="http://purl.oclc.org/ooxml/officeDocument/relationships" xmlns:p="http://purl.oclc.org/ooxml/presentationml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651245-C44F-A55D-D7AF-62075F838E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October 2013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3E595B-5C6B-05FC-81D1-B99E1A850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Organization Futures LLC 2013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718DCF-B628-EE42-1802-00DE1572F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65BC1F-EF1C-4270-BFE7-1392F0EE08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79072853"/>
      </p:ext>
    </p:extLst>
  </p:cSld>
  <p:clrMapOvr>
    <a:masterClrMapping/>
  </p:clrMapOvr>
  <p:transition spd="med">
    <p:wipe/>
  </p:transition>
</p:sldLayout>
</file>

<file path=ppt/slideLayouts/slideLayout11.xml><?xml version="1.0" encoding="utf-8"?>
<p:sldLayout xmlns:a="http://purl.oclc.org/ooxml/drawingml/main" xmlns:r="http://purl.oclc.org/ooxml/officeDocument/relationships" xmlns:p="http://purl.oclc.org/ooxml/presentationml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BBCF39-9835-A851-A5B9-8A256B1B4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October 2013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6EC03C-12A3-E85E-EE2B-6C7E7533A0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Organization Futures LLC 2013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11B5CC-C367-F2D6-2916-15FFA4FC5C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1C7FC2-5979-41A2-B36F-874029B7602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052718"/>
      </p:ext>
    </p:extLst>
  </p:cSld>
  <p:clrMapOvr>
    <a:masterClrMapping/>
  </p:clrMapOvr>
  <p:transition spd="med">
    <p:wipe/>
  </p:transition>
</p:sldLayout>
</file>

<file path=ppt/slideLayouts/slideLayout12.xml><?xml version="1.0" encoding="utf-8"?>
<p:sldLayout xmlns:a="http://purl.oclc.org/ooxml/drawingml/main" xmlns:r="http://purl.oclc.org/ooxml/officeDocument/relationships" xmlns:p="http://purl.oclc.org/ooxml/presentationml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45109"/>
            <a:ext cx="7886700" cy="769441"/>
          </a:xfrm>
        </p:spPr>
        <p:txBody>
          <a:bodyPr/>
          <a:lstStyle>
            <a:lvl1pPr>
              <a:defRPr sz="4062" b="1">
                <a:solidFill>
                  <a:srgbClr val="0070C0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7886700" cy="4351338"/>
          </a:xfrm>
        </p:spPr>
        <p:txBody>
          <a:bodyPr/>
          <a:lstStyle>
            <a:lvl1pPr marL="438284" indent="-438284">
              <a:buFont typeface="+mj-lt"/>
              <a:buAutoNum type="arabicPeriod"/>
              <a:defRPr sz="2727"/>
            </a:lvl1pPr>
            <a:lvl2pPr>
              <a:defRPr sz="2045"/>
            </a:lvl2pPr>
            <a:lvl3pPr marL="791348" indent="-158270">
              <a:buFont typeface="Courier New" panose="02070309020205020404" pitchFamily="49" charset="0"/>
              <a:buChar char="o"/>
              <a:defRPr/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28E6AA-E1B8-FBC4-626B-08403E02B41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04800" y="6356350"/>
            <a:ext cx="2057400" cy="365125"/>
          </a:xfrm>
        </p:spPr>
        <p:txBody>
          <a:bodyPr/>
          <a:lstStyle>
            <a:lvl1pPr>
              <a:defRPr sz="1193"/>
            </a:lvl1pPr>
          </a:lstStyle>
          <a:p>
            <a:pPr>
              <a:defRPr/>
            </a:pPr>
            <a:r>
              <a:rPr lang="en-GB" altLang="en-US"/>
              <a:t>January 2017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6AA2F7-5729-3CFA-9FB0-6FD48850B6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95400" y="6340475"/>
            <a:ext cx="3962400" cy="365125"/>
          </a:xfrm>
        </p:spPr>
        <p:txBody>
          <a:bodyPr/>
          <a:lstStyle>
            <a:lvl5pPr lvl="4">
              <a:defRPr sz="1193">
                <a:solidFill>
                  <a:schemeClr val="tx1"/>
                </a:solidFill>
              </a:defRPr>
            </a:lvl5pPr>
          </a:lstStyle>
          <a:p>
            <a:pPr lvl="4">
              <a:defRPr/>
            </a:pPr>
            <a:r>
              <a:rPr lang="en-GB" altLang="en-US"/>
              <a:t>© Organization Futures 2017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4A03E3-4746-A8DA-CBF6-F01BC8C2CD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100"/>
            </a:lvl1pPr>
          </a:lstStyle>
          <a:p>
            <a:pPr>
              <a:defRPr/>
            </a:pPr>
            <a:fld id="{BD999E39-B0FB-47B8-B8B4-FDE949FB7BA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01547653"/>
      </p:ext>
    </p:extLst>
  </p:cSld>
  <p:clrMapOvr>
    <a:masterClrMapping/>
  </p:clrMapOvr>
</p:sldLayout>
</file>

<file path=ppt/slideLayouts/slideLayout2.xml><?xml version="1.0" encoding="utf-8"?>
<p:sldLayout xmlns:a="http://purl.oclc.org/ooxml/drawingml/main" xmlns:r="http://purl.oclc.org/ooxml/officeDocument/relationships" xmlns:p="http://purl.oclc.org/ooxml/presentationml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D3884B-BA29-E102-5BF8-9BF2C8A14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October 2013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294B76-907C-3E23-AA7C-823471599E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Organization Futures LLC 2013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2BEF78-8934-99AA-D206-F6AC5CD89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B1BD56-D01D-46E5-9A1B-B3E3EAA612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30681692"/>
      </p:ext>
    </p:extLst>
  </p:cSld>
  <p:clrMapOvr>
    <a:masterClrMapping/>
  </p:clrMapOvr>
  <p:transition spd="med">
    <p:wipe/>
  </p:transition>
</p:sldLayout>
</file>

<file path=ppt/slideLayouts/slideLayout3.xml><?xml version="1.0" encoding="utf-8"?>
<p:sldLayout xmlns:a="http://purl.oclc.org/ooxml/drawingml/main" xmlns:r="http://purl.oclc.org/ooxml/officeDocument/relationships" xmlns:p="http://purl.oclc.org/ooxml/presentationml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%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%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%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%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%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%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%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%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063EBB-57E8-1166-F249-CF5EEF8741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October 2013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D6E58B-10E9-294D-87FA-7F6A3CF4BC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Organization Futures LLC 2013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F1C1AD-35A0-C8C9-2154-86E3D6F81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95E4E6-AB4D-47DE-AEAF-E251557022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24109514"/>
      </p:ext>
    </p:extLst>
  </p:cSld>
  <p:clrMapOvr>
    <a:masterClrMapping/>
  </p:clrMapOvr>
  <p:transition spd="med">
    <p:wipe/>
  </p:transition>
</p:sldLayout>
</file>

<file path=ppt/slideLayouts/slideLayout4.xml><?xml version="1.0" encoding="utf-8"?>
<p:sldLayout xmlns:a="http://purl.oclc.org/ooxml/drawingml/main" xmlns:r="http://purl.oclc.org/ooxml/officeDocument/relationships" xmlns:p="http://purl.oclc.org/ooxml/presentationml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A83600A-9302-B3ED-D8C8-CD7C4F0561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October 2013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DD0D2F0-B64E-1305-6C8A-51B304E8A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Organization Futures LLC 2013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8EBA6AF-B55F-30B3-6997-1B65DEF59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BFA182-7B67-4F62-BA3F-3D503B79F2D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9818992"/>
      </p:ext>
    </p:extLst>
  </p:cSld>
  <p:clrMapOvr>
    <a:masterClrMapping/>
  </p:clrMapOvr>
  <p:transition spd="med">
    <p:wipe/>
  </p:transition>
</p:sldLayout>
</file>

<file path=ppt/slideLayouts/slideLayout5.xml><?xml version="1.0" encoding="utf-8"?>
<p:sldLayout xmlns:a="http://purl.oclc.org/ooxml/drawingml/main" xmlns:r="http://purl.oclc.org/ooxml/officeDocument/relationships" xmlns:p="http://purl.oclc.org/ooxml/presentationml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EB165C3-F4F2-F316-573F-39FE95E89D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October 2013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FCE7801-E0BE-3A1C-DDE6-7DCC454751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Organization Futures LLC 2013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EF6F299-452F-66E2-1D37-0BD8283DA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F1E705-527E-45CF-9BC2-5AA7D71FA99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990470"/>
      </p:ext>
    </p:extLst>
  </p:cSld>
  <p:clrMapOvr>
    <a:masterClrMapping/>
  </p:clrMapOvr>
  <p:transition spd="med">
    <p:wipe/>
  </p:transition>
</p:sldLayout>
</file>

<file path=ppt/slideLayouts/slideLayout6.xml><?xml version="1.0" encoding="utf-8"?>
<p:sldLayout xmlns:a="http://purl.oclc.org/ooxml/drawingml/main" xmlns:r="http://purl.oclc.org/ooxml/officeDocument/relationships" xmlns:p="http://purl.oclc.org/ooxml/presentationml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D529404-1D13-F86E-62DA-7F3DE2F4DA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October 2013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22B2026-FF17-ECCA-1DD2-37B0958D6D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Organization Futures LLC 2013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B7237E4-BDE6-C614-3BC4-BF4BB1A1B0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99FB8-4F8A-4581-8E10-4C4FFE3D502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91156264"/>
      </p:ext>
    </p:extLst>
  </p:cSld>
  <p:clrMapOvr>
    <a:masterClrMapping/>
  </p:clrMapOvr>
  <p:transition spd="med">
    <p:wipe/>
  </p:transition>
</p:sldLayout>
</file>

<file path=ppt/slideLayouts/slideLayout7.xml><?xml version="1.0" encoding="utf-8"?>
<p:sldLayout xmlns:a="http://purl.oclc.org/ooxml/drawingml/main" xmlns:r="http://purl.oclc.org/ooxml/officeDocument/relationships" xmlns:p="http://purl.oclc.org/ooxml/presentationml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08596AB-38D9-042D-A775-D6ECD06F69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November 2022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9D6466E-B3AD-C270-9DE7-91F74D4742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NGO Futures LLC 2022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5E66BC7-4E76-B26F-CDD5-25B9656EBE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2EDFD4-9DF2-44A6-BD04-2AEF2084DE7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1209697"/>
      </p:ext>
    </p:extLst>
  </p:cSld>
  <p:clrMapOvr>
    <a:masterClrMapping/>
  </p:clrMapOvr>
  <p:transition spd="med">
    <p:wipe/>
  </p:transition>
</p:sldLayout>
</file>

<file path=ppt/slideLayouts/slideLayout8.xml><?xml version="1.0" encoding="utf-8"?>
<p:sldLayout xmlns:a="http://purl.oclc.org/ooxml/drawingml/main" xmlns:r="http://purl.oclc.org/ooxml/officeDocument/relationships" xmlns:p="http://purl.oclc.org/ooxml/presentationml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2E07E52-EC73-3D53-9549-E94B15F3A1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October 2013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3967955-D4AC-E005-CEF7-4097BA0B04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Organization Futures LLC 2013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41E790A-0506-0344-E962-8241038862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537AB9-8886-4946-B5A8-9DFE32E1E89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93397815"/>
      </p:ext>
    </p:extLst>
  </p:cSld>
  <p:clrMapOvr>
    <a:masterClrMapping/>
  </p:clrMapOvr>
  <p:transition spd="med">
    <p:wipe/>
  </p:transition>
</p:sldLayout>
</file>

<file path=ppt/slideLayouts/slideLayout9.xml><?xml version="1.0" encoding="utf-8"?>
<p:sldLayout xmlns:a="http://purl.oclc.org/ooxml/drawingml/main" xmlns:r="http://purl.oclc.org/ooxml/officeDocument/relationships" xmlns:p="http://purl.oclc.org/ooxml/presentationml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4FAD61F-F744-5955-6DD0-6CF45E6C0F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October 2013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657F606-AE80-B132-5022-27D9D22262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Organization Futures LLC 2013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8F03028-65A2-3942-50F6-14B42CD8BA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13C3AD-93A2-4873-A08D-CDA6081C6B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3495240"/>
      </p:ext>
    </p:extLst>
  </p:cSld>
  <p:clrMapOvr>
    <a:masterClrMapping/>
  </p:clrMapOvr>
  <p:transition spd="med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purl.oclc.org/ooxml/officeDocument/relationships/slideLayout" Target="../slideLayouts/slideLayout8.xml"/><Relationship Id="rId13" Type="http://purl.oclc.org/ooxml/officeDocument/relationships/theme" Target="../theme/theme1.xml"/><Relationship Id="rId3" Type="http://purl.oclc.org/ooxml/officeDocument/relationships/slideLayout" Target="../slideLayouts/slideLayout3.xml"/><Relationship Id="rId7" Type="http://purl.oclc.org/ooxml/officeDocument/relationships/slideLayout" Target="../slideLayouts/slideLayout7.xml"/><Relationship Id="rId12" Type="http://purl.oclc.org/ooxml/officeDocument/relationships/slideLayout" Target="../slideLayouts/slideLayout12.xml"/><Relationship Id="rId2" Type="http://purl.oclc.org/ooxml/officeDocument/relationships/slideLayout" Target="../slideLayouts/slideLayout2.xml"/><Relationship Id="rId1" Type="http://purl.oclc.org/ooxml/officeDocument/relationships/slideLayout" Target="../slideLayouts/slideLayout1.xml"/><Relationship Id="rId6" Type="http://purl.oclc.org/ooxml/officeDocument/relationships/slideLayout" Target="../slideLayouts/slideLayout6.xml"/><Relationship Id="rId11" Type="http://purl.oclc.org/ooxml/officeDocument/relationships/slideLayout" Target="../slideLayouts/slideLayout11.xml"/><Relationship Id="rId5" Type="http://purl.oclc.org/ooxml/officeDocument/relationships/slideLayout" Target="../slideLayouts/slideLayout5.xml"/><Relationship Id="rId10" Type="http://purl.oclc.org/ooxml/officeDocument/relationships/slideLayout" Target="../slideLayouts/slideLayout10.xml"/><Relationship Id="rId4" Type="http://purl.oclc.org/ooxml/officeDocument/relationships/slideLayout" Target="../slideLayouts/slideLayout4.xml"/><Relationship Id="rId9" Type="http://purl.oclc.org/ooxml/officeDocument/relationships/slideLayout" Target="../slideLayouts/slideLayout9.xml"/></Relationships>
</file>

<file path=ppt/slideMasters/slideMaster1.xml><?xml version="1.0" encoding="utf-8"?>
<p:sldMaster xmlns:a="http://purl.oclc.org/ooxml/drawingml/main" xmlns:r="http://purl.oclc.org/ooxml/officeDocument/relationships" xmlns:p="http://purl.oclc.org/ooxml/presentationml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FD1576FC-816D-CBC3-79F5-366C962F9F67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C65D876B-EA7B-951D-8DC4-896FDE9F02E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223C9F-EEED-D606-9ED5-7E54006369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%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 November 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06099A-BD95-A136-3712-1723809AA5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%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© NGO Futures LLC 2022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C2469B-B78F-FA40-4055-4DE30014DB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A8FD29A-D591-47AA-9CC0-3C635D7B7D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12" r:id="rId1"/>
    <p:sldLayoutId id="2147485013" r:id="rId2"/>
    <p:sldLayoutId id="2147485014" r:id="rId3"/>
    <p:sldLayoutId id="2147485015" r:id="rId4"/>
    <p:sldLayoutId id="2147485016" r:id="rId5"/>
    <p:sldLayoutId id="2147485017" r:id="rId6"/>
    <p:sldLayoutId id="2147485018" r:id="rId7"/>
    <p:sldLayoutId id="2147485019" r:id="rId8"/>
    <p:sldLayoutId id="2147485020" r:id="rId9"/>
    <p:sldLayoutId id="2147485021" r:id="rId10"/>
    <p:sldLayoutId id="2147485022" r:id="rId11"/>
    <p:sldLayoutId id="2147485024" r:id="rId12"/>
  </p:sldLayoutIdLst>
  <p:transition spd="med">
    <p:wipe/>
  </p:transition>
  <p:hf hdr="0"/>
  <p:txStyles>
    <p:titleStyle>
      <a:lvl1pPr algn="l" rtl="0" eaLnBrk="0" fontAlgn="base" hangingPunct="0">
        <a:lnSpc>
          <a:spcPct val="90%"/>
        </a:lnSpc>
        <a:spcBef>
          <a:spcPct val="0%"/>
        </a:spcBef>
        <a:spcAft>
          <a:spcPct val="0%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%"/>
        </a:lnSpc>
        <a:spcBef>
          <a:spcPct val="0%"/>
        </a:spcBef>
        <a:spcAft>
          <a:spcPct val="0%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%"/>
        </a:lnSpc>
        <a:spcBef>
          <a:spcPct val="0%"/>
        </a:spcBef>
        <a:spcAft>
          <a:spcPct val="0%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%"/>
        </a:lnSpc>
        <a:spcBef>
          <a:spcPct val="0%"/>
        </a:spcBef>
        <a:spcAft>
          <a:spcPct val="0%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%"/>
        </a:lnSpc>
        <a:spcBef>
          <a:spcPct val="0%"/>
        </a:spcBef>
        <a:spcAft>
          <a:spcPct val="0%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%"/>
        </a:lnSpc>
        <a:spcBef>
          <a:spcPct val="0%"/>
        </a:spcBef>
        <a:spcAft>
          <a:spcPct val="0%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%"/>
        </a:lnSpc>
        <a:spcBef>
          <a:spcPct val="0%"/>
        </a:spcBef>
        <a:spcAft>
          <a:spcPct val="0%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%"/>
        </a:lnSpc>
        <a:spcBef>
          <a:spcPct val="0%"/>
        </a:spcBef>
        <a:spcAft>
          <a:spcPct val="0%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%"/>
        </a:lnSpc>
        <a:spcBef>
          <a:spcPct val="0%"/>
        </a:spcBef>
        <a:spcAft>
          <a:spcPct val="0%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%"/>
        </a:lnSpc>
        <a:spcBef>
          <a:spcPts val="1000"/>
        </a:spcBef>
        <a:spcAft>
          <a:spcPct val="0%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%"/>
        </a:lnSpc>
        <a:spcBef>
          <a:spcPts val="500"/>
        </a:spcBef>
        <a:spcAft>
          <a:spcPct val="0%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%"/>
        </a:lnSpc>
        <a:spcBef>
          <a:spcPts val="500"/>
        </a:spcBef>
        <a:spcAft>
          <a:spcPct val="0%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%"/>
        </a:lnSpc>
        <a:spcBef>
          <a:spcPts val="500"/>
        </a:spcBef>
        <a:spcAft>
          <a:spcPct val="0%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%"/>
        </a:lnSpc>
        <a:spcBef>
          <a:spcPts val="500"/>
        </a:spcBef>
        <a:spcAft>
          <a:spcPct val="0%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%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%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%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%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purl.oclc.org/ooxml/officeDocument/relationships/image" Target="../media/image1.jpeg"/><Relationship Id="rId1" Type="http://purl.oclc.org/ooxml/officeDocument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purl.oclc.org/ooxml/officeDocument/relationships/oleObject" Target="../embeddings/oleObject3.bin"/><Relationship Id="rId2" Type="http://purl.oclc.org/ooxml/officeDocument/relationships/notesSlide" Target="../notesSlides/notesSlide6.xml"/><Relationship Id="rId1" Type="http://purl.oclc.org/ooxml/officeDocument/relationships/slideLayout" Target="../slideLayouts/slideLayout2.xml"/><Relationship Id="rId4" Type="http://purl.oclc.org/ooxml/officeDocument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7.xml"/><Relationship Id="rId1" Type="http://purl.oclc.org/ooxml/officeDocument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8.xml"/><Relationship Id="rId1" Type="http://purl.oclc.org/ooxml/officeDocument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purl.oclc.org/ooxml/officeDocument/relationships/diagramLayout" Target="../diagrams/layout1.xml"/><Relationship Id="rId2" Type="http://purl.oclc.org/ooxml/officeDocument/relationships/diagramData" Target="../diagrams/data1.xml"/><Relationship Id="rId1" Type="http://purl.oclc.org/ooxml/officeDocument/relationships/slideLayout" Target="../slideLayouts/slideLayout2.xml"/><Relationship Id="rId6" Type="http://schemas.microsoft.com/office/2007/relationships/diagramDrawing" Target="../diagrams/drawing1.xml"/><Relationship Id="rId5" Type="http://purl.oclc.org/ooxml/officeDocument/relationships/diagramColors" Target="../diagrams/colors1.xml"/><Relationship Id="rId4" Type="http://purl.oclc.org/ooxml/officeDocument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3" Type="http://purl.oclc.org/ooxml/officeDocument/relationships/image" Target="../media/image9.jpeg"/><Relationship Id="rId2" Type="http://purl.oclc.org/ooxml/officeDocument/relationships/notesSlide" Target="../notesSlides/notesSlide9.xml"/><Relationship Id="rId1" Type="http://purl.oclc.org/ooxml/officeDocument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purl.oclc.org/ooxml/officeDocument/relationships/image" Target="../media/image10.jpeg"/><Relationship Id="rId1" Type="http://purl.oclc.org/ooxml/officeDocument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10.xml"/><Relationship Id="rId1" Type="http://purl.oclc.org/ooxml/officeDocument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purl.oclc.org/ooxml/officeDocument/relationships/audio" Target="../media/audio1.wav"/><Relationship Id="rId2" Type="http://purl.oclc.org/ooxml/officeDocument/relationships/notesSlide" Target="../notesSlides/notesSlide11.xml"/><Relationship Id="rId1" Type="http://purl.oclc.org/ooxml/officeDocument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12.xml"/><Relationship Id="rId1" Type="http://purl.oclc.org/ooxml/officeDocument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purl.oclc.org/ooxml/officeDocument/relationships/image" Target="../media/image11.jpeg"/><Relationship Id="rId3" Type="http://purl.oclc.org/ooxml/officeDocument/relationships/diagramData" Target="../diagrams/data2.xml"/><Relationship Id="rId7" Type="http://schemas.microsoft.com/office/2007/relationships/diagramDrawing" Target="../diagrams/drawing2.xml"/><Relationship Id="rId2" Type="http://purl.oclc.org/ooxml/officeDocument/relationships/notesSlide" Target="../notesSlides/notesSlide13.xml"/><Relationship Id="rId1" Type="http://purl.oclc.org/ooxml/officeDocument/relationships/slideLayout" Target="../slideLayouts/slideLayout2.xml"/><Relationship Id="rId6" Type="http://purl.oclc.org/ooxml/officeDocument/relationships/diagramColors" Target="../diagrams/colors2.xml"/><Relationship Id="rId5" Type="http://purl.oclc.org/ooxml/officeDocument/relationships/diagramQuickStyle" Target="../diagrams/quickStyle2.xml"/><Relationship Id="rId4" Type="http://purl.oclc.org/ooxml/officeDocument/relationships/diagramLayout" Target="../diagrams/layout2.xml"/></Relationships>
</file>

<file path=ppt/slides/_rels/slide2.xml.rels><?xml version="1.0" encoding="UTF-8" standalone="yes"?>
<Relationships xmlns="http://schemas.openxmlformats.org/package/2006/relationships"><Relationship Id="rId1" Type="http://purl.oclc.org/ooxml/officeDocument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purl.oclc.org/ooxml/officeDocument/relationships/image" Target="../media/image12.jpeg"/><Relationship Id="rId1" Type="http://purl.oclc.org/ooxml/officeDocument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purl.oclc.org/ooxml/officeDocument/relationships/diagramLayout" Target="../diagrams/layout3.xml"/><Relationship Id="rId2" Type="http://purl.oclc.org/ooxml/officeDocument/relationships/diagramData" Target="../diagrams/data3.xml"/><Relationship Id="rId1" Type="http://purl.oclc.org/ooxml/officeDocument/relationships/slideLayout" Target="../slideLayouts/slideLayout2.xml"/><Relationship Id="rId6" Type="http://schemas.microsoft.com/office/2007/relationships/diagramDrawing" Target="../diagrams/drawing3.xml"/><Relationship Id="rId5" Type="http://purl.oclc.org/ooxml/officeDocument/relationships/diagramColors" Target="../diagrams/colors3.xml"/><Relationship Id="rId4" Type="http://purl.oclc.org/ooxml/officeDocument/relationships/diagramQuickStyle" Target="../diagrams/quickStyle3.xml"/></Relationships>
</file>

<file path=ppt/slides/_rels/slide22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14.xml"/><Relationship Id="rId1" Type="http://purl.oclc.org/ooxml/officeDocument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15.xml"/><Relationship Id="rId1" Type="http://purl.oclc.org/ooxml/officeDocument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16.xml"/><Relationship Id="rId1" Type="http://purl.oclc.org/ooxml/officeDocument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17.xml"/><Relationship Id="rId1" Type="http://purl.oclc.org/ooxml/officeDocument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18.xml"/><Relationship Id="rId1" Type="http://purl.oclc.org/ooxml/officeDocument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19.xml"/><Relationship Id="rId1" Type="http://purl.oclc.org/ooxml/officeDocument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20.xml"/><Relationship Id="rId1" Type="http://purl.oclc.org/ooxml/officeDocument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21.xml"/><Relationship Id="rId1" Type="http://purl.oclc.org/ooxml/officeDocument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purl.oclc.org/ooxml/officeDocument/relationships/image" Target="../media/image4.png"/><Relationship Id="rId3" Type="http://purl.oclc.org/ooxml/officeDocument/relationships/customXml" Target="../ink/ink1.xml"/><Relationship Id="rId7" Type="http://purl.oclc.org/ooxml/officeDocument/relationships/customXml" Target="../ink/ink3.xml"/><Relationship Id="rId12" Type="http://purl.oclc.org/ooxml/officeDocument/relationships/image" Target="../media/image6.png"/><Relationship Id="rId2" Type="http://purl.oclc.org/ooxml/officeDocument/relationships/notesSlide" Target="../notesSlides/notesSlide1.xml"/><Relationship Id="rId1" Type="http://purl.oclc.org/ooxml/officeDocument/relationships/slideLayout" Target="../slideLayouts/slideLayout7.xml"/><Relationship Id="rId6" Type="http://purl.oclc.org/ooxml/officeDocument/relationships/image" Target="../media/image3.png"/><Relationship Id="rId11" Type="http://purl.oclc.org/ooxml/officeDocument/relationships/customXml" Target="../ink/ink5.xml"/><Relationship Id="rId5" Type="http://purl.oclc.org/ooxml/officeDocument/relationships/customXml" Target="../ink/ink2.xml"/><Relationship Id="rId10" Type="http://purl.oclc.org/ooxml/officeDocument/relationships/image" Target="../media/image5.png"/><Relationship Id="rId4" Type="http://purl.oclc.org/ooxml/officeDocument/relationships/image" Target="../media/image2.png"/><Relationship Id="rId9" Type="http://purl.oclc.org/ooxml/officeDocument/relationships/customXml" Target="../ink/ink4.xml"/></Relationships>
</file>

<file path=ppt/slides/_rels/slide30.xml.rels><?xml version="1.0" encoding="UTF-8" standalone="yes"?>
<Relationships xmlns="http://schemas.openxmlformats.org/package/2006/relationships"><Relationship Id="rId3" Type="http://purl.oclc.org/ooxml/officeDocument/relationships/image" Target="../media/image14.jpeg"/><Relationship Id="rId2" Type="http://purl.oclc.org/ooxml/officeDocument/relationships/image" Target="../media/image13.jpeg"/><Relationship Id="rId1" Type="http://purl.oclc.org/ooxml/officeDocument/relationships/slideLayout" Target="../slideLayouts/slideLayout7.xml"/><Relationship Id="rId4" Type="http://purl.oclc.org/ooxml/officeDocument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1" Type="http://purl.oclc.org/ooxml/officeDocument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2.xml"/><Relationship Id="rId1" Type="http://purl.oclc.org/ooxml/officeDocument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purl.oclc.org/ooxml/officeDocument/relationships/oleObject" Target="../embeddings/oleObject1.bin"/><Relationship Id="rId2" Type="http://purl.oclc.org/ooxml/officeDocument/relationships/notesSlide" Target="../notesSlides/notesSlide3.xml"/><Relationship Id="rId1" Type="http://purl.oclc.org/ooxml/officeDocument/relationships/slideLayout" Target="../slideLayouts/slideLayout2.xml"/><Relationship Id="rId4" Type="http://purl.oclc.org/ooxml/officeDocument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4.xml"/><Relationship Id="rId1" Type="http://purl.oclc.org/ooxml/officeDocument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purl.oclc.org/ooxml/officeDocument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purl.oclc.org/ooxml/officeDocument/relationships/oleObject" Target="../embeddings/oleObject2.bin"/><Relationship Id="rId2" Type="http://purl.oclc.org/ooxml/officeDocument/relationships/notesSlide" Target="../notesSlides/notesSlide5.xml"/><Relationship Id="rId1" Type="http://purl.oclc.org/ooxml/officeDocument/relationships/slideLayout" Target="../slideLayouts/slideLayout2.xml"/><Relationship Id="rId4" Type="http://purl.oclc.org/ooxml/officeDocument/relationships/image" Target="../media/image8.wmf"/></Relationships>
</file>

<file path=ppt/slides/slide1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6">
            <a:extLst>
              <a:ext uri="{FF2B5EF4-FFF2-40B4-BE49-F238E27FC236}">
                <a16:creationId xmlns:a16="http://schemas.microsoft.com/office/drawing/2014/main" id="{100E59EF-3DCD-2C9D-4085-B9141E7F84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200" y="2133600"/>
            <a:ext cx="8991600" cy="3962400"/>
          </a:xfrm>
        </p:spPr>
        <p:txBody>
          <a:bodyPr/>
          <a:lstStyle/>
          <a:p>
            <a:pPr fontAlgn="t">
              <a:defRPr/>
            </a:pPr>
            <a:r>
              <a:rPr lang="en-US" altLang="en-US" sz="2800" b="1" dirty="0">
                <a:solidFill>
                  <a:schemeClr val="accent5"/>
                </a:solidFill>
                <a:latin typeface="Tahoma" panose="020B0604030504040204" pitchFamily="34" charset="0"/>
              </a:rPr>
              <a:t>14th International Fundraising Conference</a:t>
            </a:r>
          </a:p>
          <a:p>
            <a:pPr fontAlgn="t">
              <a:defRPr/>
            </a:pPr>
            <a:endParaRPr lang="en-US" altLang="en-US" sz="1000" b="1" dirty="0">
              <a:latin typeface="Tahoma" panose="020B0604030504040204" pitchFamily="34" charset="0"/>
            </a:endParaRPr>
          </a:p>
          <a:p>
            <a:pPr fontAlgn="t">
              <a:defRPr/>
            </a:pPr>
            <a:r>
              <a:rPr lang="en-US" altLang="en-US" sz="2800" b="1" dirty="0">
                <a:solidFill>
                  <a:schemeClr val="accent5"/>
                </a:solidFill>
                <a:latin typeface="Tahoma" panose="020B0604030504040204" pitchFamily="34" charset="0"/>
              </a:rPr>
              <a:t>Polish Fundraising Association</a:t>
            </a:r>
          </a:p>
          <a:p>
            <a:pPr eaLnBrk="1" fontAlgn="t" hangingPunct="1">
              <a:lnSpc>
                <a:spcPct val="100%"/>
              </a:lnSpc>
              <a:spcBef>
                <a:spcPct val="0%"/>
              </a:spcBef>
              <a:defRPr/>
            </a:pPr>
            <a:endParaRPr lang="en-US" altLang="en-US" b="1" dirty="0">
              <a:latin typeface="Tahoma" panose="020B0604030504040204" pitchFamily="34" charset="0"/>
            </a:endParaRPr>
          </a:p>
          <a:p>
            <a:pPr fontAlgn="t">
              <a:lnSpc>
                <a:spcPct val="100%"/>
              </a:lnSpc>
              <a:spcBef>
                <a:spcPct val="0%"/>
              </a:spcBef>
              <a:defRPr/>
            </a:pPr>
            <a:r>
              <a:rPr lang="en-US" altLang="en-US" b="1" dirty="0">
                <a:solidFill>
                  <a:schemeClr val="accent5"/>
                </a:solidFill>
                <a:latin typeface="Tahoma" panose="020B0604030504040204" pitchFamily="34" charset="0"/>
              </a:rPr>
              <a:t>“Drafting a Plan for Your Leadership Development”</a:t>
            </a:r>
          </a:p>
          <a:p>
            <a:pPr eaLnBrk="1" fontAlgn="t" hangingPunct="1">
              <a:lnSpc>
                <a:spcPct val="100%"/>
              </a:lnSpc>
              <a:spcBef>
                <a:spcPct val="0%"/>
              </a:spcBef>
              <a:defRPr/>
            </a:pPr>
            <a:endParaRPr lang="en-US" altLang="en-US" b="1" dirty="0">
              <a:solidFill>
                <a:schemeClr val="accent5"/>
              </a:solidFill>
              <a:latin typeface="Tahoma" panose="020B0604030504040204" pitchFamily="34" charset="0"/>
            </a:endParaRPr>
          </a:p>
          <a:p>
            <a:pPr eaLnBrk="1" fontAlgn="t" hangingPunct="1">
              <a:lnSpc>
                <a:spcPct val="100%"/>
              </a:lnSpc>
              <a:spcBef>
                <a:spcPct val="0%"/>
              </a:spcBef>
              <a:defRPr/>
            </a:pPr>
            <a:r>
              <a:rPr lang="en-US" altLang="en-US" b="1" dirty="0">
                <a:solidFill>
                  <a:schemeClr val="accent5"/>
                </a:solidFill>
                <a:latin typeface="Tahoma" panose="020B0604030504040204" pitchFamily="34" charset="0"/>
              </a:rPr>
              <a:t>Ken Phillips in Warsaw</a:t>
            </a:r>
          </a:p>
          <a:p>
            <a:pPr eaLnBrk="1" fontAlgn="t" hangingPunct="1">
              <a:lnSpc>
                <a:spcPct val="100%"/>
              </a:lnSpc>
              <a:spcBef>
                <a:spcPct val="0%"/>
              </a:spcBef>
              <a:defRPr/>
            </a:pPr>
            <a:endParaRPr lang="en-US" altLang="en-US" b="1" dirty="0">
              <a:solidFill>
                <a:schemeClr val="accent5"/>
              </a:solidFill>
              <a:latin typeface="Tahoma" panose="020B0604030504040204" pitchFamily="34" charset="0"/>
            </a:endParaRPr>
          </a:p>
          <a:p>
            <a:pPr eaLnBrk="1" fontAlgn="t" hangingPunct="1">
              <a:lnSpc>
                <a:spcPct val="100%"/>
              </a:lnSpc>
              <a:spcBef>
                <a:spcPct val="0%"/>
              </a:spcBef>
              <a:defRPr/>
            </a:pPr>
            <a:r>
              <a:rPr lang="en-US" altLang="en-US" b="1" dirty="0">
                <a:solidFill>
                  <a:schemeClr val="accent5"/>
                </a:solidFill>
                <a:latin typeface="Tahoma" panose="020B0604030504040204" pitchFamily="34" charset="0"/>
              </a:rPr>
              <a:t>17 and 18 November 2022</a:t>
            </a:r>
          </a:p>
          <a:p>
            <a:pPr eaLnBrk="1" fontAlgn="t" hangingPunct="1">
              <a:lnSpc>
                <a:spcPct val="100%"/>
              </a:lnSpc>
              <a:spcBef>
                <a:spcPct val="0%"/>
              </a:spcBef>
              <a:defRPr/>
            </a:pPr>
            <a:endParaRPr lang="en-US" altLang="en-US" dirty="0"/>
          </a:p>
          <a:p>
            <a:pPr eaLnBrk="1" fontAlgn="t" hangingPunct="1">
              <a:lnSpc>
                <a:spcPct val="100%"/>
              </a:lnSpc>
              <a:spcBef>
                <a:spcPct val="0%"/>
              </a:spcBef>
              <a:defRPr/>
            </a:pPr>
            <a:endParaRPr lang="en-US" alt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DC5C1B7-A989-4C9E-A8A2-13F097F88714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838E9E-4371-83D0-D12E-C7410FF508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© NGO Futures LLC 2022</a:t>
            </a:r>
          </a:p>
        </p:txBody>
      </p:sp>
      <p:sp>
        <p:nvSpPr>
          <p:cNvPr id="17413" name="Slide Number Placeholder 3">
            <a:extLst>
              <a:ext uri="{FF2B5EF4-FFF2-40B4-BE49-F238E27FC236}">
                <a16:creationId xmlns:a16="http://schemas.microsoft.com/office/drawing/2014/main" id="{F0AC6482-611F-5E9C-86E0-1027F7EBC43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fld id="{8AF0F3DA-F365-48BF-93CE-1FC947B1D535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</a:rPr>
              <a:pPr>
                <a:lnSpc>
                  <a:spcPct val="100%"/>
                </a:lnSpc>
                <a:spcBef>
                  <a:spcPct val="0%"/>
                </a:spcBef>
                <a:buFontTx/>
                <a:buNone/>
              </a:pPr>
              <a:t>1</a:t>
            </a:fld>
            <a:endParaRPr lang="en-US" altLang="en-US" sz="120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5FFBFA7-8D45-D1BB-692A-BE5C7009FA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304800"/>
            <a:ext cx="7607300" cy="1371600"/>
          </a:xfrm>
          <a:prstGeom prst="rect">
            <a:avLst/>
          </a:prstGeom>
          <a:ln>
            <a:solidFill>
              <a:schemeClr val="accent5"/>
            </a:solidFill>
          </a:ln>
        </p:spPr>
      </p:pic>
    </p:spTree>
  </p:cSld>
  <p:clrMapOvr>
    <a:masterClrMapping/>
  </p:clrMapOvr>
  <p:transition/>
</p:sld>
</file>

<file path=ppt/slides/slide10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>
            <a:extLst>
              <a:ext uri="{FF2B5EF4-FFF2-40B4-BE49-F238E27FC236}">
                <a16:creationId xmlns:a16="http://schemas.microsoft.com/office/drawing/2014/main" id="{EDE13EC1-071B-3A61-7213-FEB1E4C8476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3675" y="152400"/>
            <a:ext cx="8721725" cy="738188"/>
          </a:xfrm>
        </p:spPr>
        <p:txBody>
          <a:bodyPr lIns="78454" tIns="39228" rIns="78454" bIns="39228" anchor="b"/>
          <a:lstStyle/>
          <a:p>
            <a:pPr algn="ctr" eaLnBrk="1" hangingPunct="1">
              <a:defRPr/>
            </a:pPr>
            <a:r>
              <a:rPr lang="en-GB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Plan USA Tripled its Income </a:t>
            </a:r>
          </a:p>
        </p:txBody>
      </p:sp>
      <p:sp>
        <p:nvSpPr>
          <p:cNvPr id="57347" name="Rectangle 3">
            <a:extLst>
              <a:ext uri="{FF2B5EF4-FFF2-40B4-BE49-F238E27FC236}">
                <a16:creationId xmlns:a16="http://schemas.microsoft.com/office/drawing/2014/main" id="{118A3312-42CF-B340-AB27-5DC60CDA6F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6588" y="838200"/>
            <a:ext cx="8507412" cy="3924300"/>
          </a:xfrm>
        </p:spPr>
        <p:txBody>
          <a:bodyPr lIns="78454" tIns="39228" rIns="78454" bIns="39228"/>
          <a:lstStyle/>
          <a:p>
            <a:pPr eaLnBrk="1" hangingPunct="1">
              <a:buFont typeface="Marlett" pitchFamily="2" charset="2"/>
              <a:buNone/>
              <a:defRPr/>
            </a:pPr>
            <a:r>
              <a:rPr lang="en-GB" altLang="en-US" sz="2954" dirty="0"/>
              <a:t>   </a:t>
            </a:r>
            <a:r>
              <a:rPr lang="en-GB" altLang="en-US" sz="3200" dirty="0"/>
              <a:t>From $10 to $30+ million ($60 MILLION TODAY)</a:t>
            </a:r>
          </a:p>
        </p:txBody>
      </p:sp>
      <p:graphicFrame>
        <p:nvGraphicFramePr>
          <p:cNvPr id="30724" name="Object 4">
            <a:extLst>
              <a:ext uri="{FF2B5EF4-FFF2-40B4-BE49-F238E27FC236}">
                <a16:creationId xmlns:a16="http://schemas.microsoft.com/office/drawing/2014/main" id="{ABEF568D-2A82-7E8C-F792-6209A35E0801}"/>
              </a:ext>
            </a:extLst>
          </p:cNvPr>
          <p:cNvGraphicFramePr>
            <a:graphicFrameLocks/>
          </p:cNvGraphicFramePr>
          <p:nvPr/>
        </p:nvGraphicFramePr>
        <p:xfrm>
          <a:off x="-914400" y="1143000"/>
          <a:ext cx="9144000" cy="5029200"/>
        </p:xfrm>
        <a:graphic>
          <a:graphicData uri="http://purl.oclc.org/ooxml/officeDocument/oleObject">
            <mc:AlternateContent xmlns:mc="http://schemas.openxmlformats.org/markup-compatibility/2006">
              <mc:Choice xmlns:v="urn:schemas-microsoft-com:vml" Requires="v">
                <p:oleObj name="Chart" r:id="rId3" imgW="9102117" imgH="4883319" progId="Excel.Chart.8">
                  <p:embed/>
                </p:oleObj>
              </mc:Choice>
              <mc:Fallback>
                <p:oleObj name="Chart" r:id="rId3" imgW="9102117" imgH="4883319" progId="Excel.Chart.8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914400" y="1143000"/>
                        <a:ext cx="9144000" cy="5029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%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DDDD85FB-BB25-BD1E-C656-475E77D3C83A}"/>
              </a:ext>
            </a:extLst>
          </p:cNvPr>
          <p:cNvSpPr txBox="1"/>
          <p:nvPr/>
        </p:nvSpPr>
        <p:spPr>
          <a:xfrm>
            <a:off x="762000" y="5939135"/>
            <a:ext cx="5105400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ln>
                  <a:solidFill>
                    <a:schemeClr val="bg1"/>
                  </a:solidFill>
                </a:ln>
                <a:latin typeface="+mn-lt"/>
              </a:rPr>
              <a:t>Ten years of no growth  1</a:t>
            </a:r>
            <a:r>
              <a:rPr lang="en-US" sz="2000" b="1" baseline="30%" dirty="0">
                <a:ln>
                  <a:solidFill>
                    <a:schemeClr val="bg1"/>
                  </a:solidFill>
                </a:ln>
                <a:latin typeface="+mn-lt"/>
              </a:rPr>
              <a:t>st</a:t>
            </a:r>
            <a:r>
              <a:rPr lang="en-US" b="1" dirty="0">
                <a:ln>
                  <a:solidFill>
                    <a:schemeClr val="bg1"/>
                  </a:solidFill>
                </a:ln>
                <a:latin typeface="+mn-lt"/>
              </a:rPr>
              <a:t>plan  2</a:t>
            </a:r>
            <a:r>
              <a:rPr lang="en-US" sz="2000" b="1" baseline="30%" dirty="0">
                <a:ln>
                  <a:solidFill>
                    <a:schemeClr val="bg1"/>
                  </a:solidFill>
                </a:ln>
                <a:latin typeface="+mn-lt"/>
              </a:rPr>
              <a:t>nd</a:t>
            </a:r>
            <a:r>
              <a:rPr lang="en-US" b="1" dirty="0">
                <a:ln>
                  <a:solidFill>
                    <a:schemeClr val="bg1"/>
                  </a:solidFill>
                </a:ln>
                <a:latin typeface="+mn-lt"/>
              </a:rPr>
              <a:t>plan</a:t>
            </a:r>
          </a:p>
        </p:txBody>
      </p:sp>
      <p:sp>
        <p:nvSpPr>
          <p:cNvPr id="30726" name="TextBox 7">
            <a:extLst>
              <a:ext uri="{FF2B5EF4-FFF2-40B4-BE49-F238E27FC236}">
                <a16:creationId xmlns:a16="http://schemas.microsoft.com/office/drawing/2014/main" id="{447099E3-E703-BFE2-C5F0-B0C189A8C8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9800" y="1428750"/>
            <a:ext cx="2895600" cy="5048250"/>
          </a:xfrm>
          <a:prstGeom prst="rect">
            <a:avLst/>
          </a:prstGeom>
          <a:solidFill>
            <a:schemeClr val="bg1"/>
          </a:solidFill>
          <a:ln w="9525">
            <a:solidFill>
              <a:srgbClr val="FFFEE5"/>
            </a:solidFill>
            <a:miter lim="800%"/>
            <a:headEnd/>
            <a:tailEnd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2300" b="1"/>
              <a:t>After ten years of no growth (</a:t>
            </a:r>
            <a:r>
              <a:rPr lang="en-US" altLang="en-US" sz="2300" b="1">
                <a:solidFill>
                  <a:srgbClr val="FF0000"/>
                </a:solidFill>
              </a:rPr>
              <a:t>trend</a:t>
            </a:r>
            <a:r>
              <a:rPr lang="en-US" altLang="en-US" sz="2300" b="1"/>
              <a:t> </a:t>
            </a:r>
            <a:r>
              <a:rPr lang="en-US" altLang="en-US" sz="2300" b="1" u="sng">
                <a:solidFill>
                  <a:srgbClr val="FF0000"/>
                </a:solidFill>
              </a:rPr>
              <a:t>RED</a:t>
            </a:r>
            <a:r>
              <a:rPr lang="en-US" altLang="en-US" sz="2300" b="1"/>
              <a:t>), we made strategic plans (</a:t>
            </a:r>
            <a:r>
              <a:rPr lang="en-US" altLang="en-US" sz="2300" b="1" u="sng"/>
              <a:t>BLACK</a:t>
            </a:r>
            <a:r>
              <a:rPr lang="en-US" altLang="en-US" sz="2300" b="1"/>
              <a:t>).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endParaRPr lang="en-US" altLang="en-US" sz="2300" b="1"/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2300" b="1"/>
              <a:t>1</a:t>
            </a:r>
            <a:r>
              <a:rPr lang="en-US" altLang="en-US" sz="2300" b="1" baseline="30%"/>
              <a:t>st</a:t>
            </a:r>
            <a:r>
              <a:rPr lang="en-US" altLang="en-US" sz="2300" b="1"/>
              <a:t> three year plan to double income: Results (</a:t>
            </a:r>
            <a:r>
              <a:rPr lang="en-US" altLang="en-US" sz="2300" b="1" u="sng">
                <a:solidFill>
                  <a:srgbClr val="00B050"/>
                </a:solidFill>
              </a:rPr>
              <a:t>GREEN</a:t>
            </a:r>
            <a:r>
              <a:rPr lang="en-US" altLang="en-US" sz="2300" b="1"/>
              <a:t>) were even higher.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endParaRPr lang="en-US" altLang="en-US" sz="2300" b="1"/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2300" b="1"/>
              <a:t>2</a:t>
            </a:r>
            <a:r>
              <a:rPr lang="en-US" altLang="en-US" sz="2300" b="1" baseline="30%"/>
              <a:t>nd</a:t>
            </a:r>
            <a:r>
              <a:rPr lang="en-US" altLang="en-US" sz="2300" b="1"/>
              <a:t> three year plan to grow another $10 million: Results were even higher.</a:t>
            </a:r>
          </a:p>
        </p:txBody>
      </p:sp>
      <p:sp>
        <p:nvSpPr>
          <p:cNvPr id="30727" name="Footer Placeholder 3">
            <a:extLst>
              <a:ext uri="{FF2B5EF4-FFF2-40B4-BE49-F238E27FC236}">
                <a16:creationId xmlns:a16="http://schemas.microsoft.com/office/drawing/2014/main" id="{567E40B9-25EA-F89C-BE2C-2B0661263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40080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F00D38B9-205C-D7A1-68D5-3F86801ABDC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96900" y="152400"/>
            <a:ext cx="8089900" cy="711200"/>
          </a:xfrm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GB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Leadership MYTHS</a:t>
            </a:r>
          </a:p>
        </p:txBody>
      </p:sp>
      <p:sp>
        <p:nvSpPr>
          <p:cNvPr id="1104899" name="Rectangle 3">
            <a:extLst>
              <a:ext uri="{FF2B5EF4-FFF2-40B4-BE49-F238E27FC236}">
                <a16:creationId xmlns:a16="http://schemas.microsoft.com/office/drawing/2014/main" id="{C9DEA390-995C-3791-0F72-454710A6CA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158875"/>
            <a:ext cx="8839200" cy="5562600"/>
          </a:xfrm>
        </p:spPr>
        <p:txBody>
          <a:bodyPr/>
          <a:lstStyle/>
          <a:p>
            <a:pPr marL="474663" indent="-474663" eaLnBrk="1" hangingPunct="1">
              <a:lnSpc>
                <a:spcPts val="4000"/>
              </a:lnSpc>
              <a:buFont typeface="Arial Black" panose="020B0A04020102020204" pitchFamily="34" charset="0"/>
              <a:buAutoNum type="arabicPeriod"/>
            </a:pPr>
            <a:r>
              <a:rPr lang="en-US" altLang="en-US" sz="2900" b="1"/>
              <a:t>Leaders are born. </a:t>
            </a:r>
          </a:p>
          <a:p>
            <a:pPr marL="474663" indent="-474663" eaLnBrk="1" hangingPunct="1">
              <a:lnSpc>
                <a:spcPts val="4000"/>
              </a:lnSpc>
              <a:buFont typeface="Arial Black" panose="020B0A04020102020204" pitchFamily="34" charset="0"/>
              <a:buAutoNum type="arabicPeriod"/>
            </a:pPr>
            <a:r>
              <a:rPr lang="en-US" altLang="en-US" sz="2900" b="1"/>
              <a:t>Not everyone can be a leader.</a:t>
            </a:r>
            <a:endParaRPr lang="en-US" altLang="en-US" sz="2900"/>
          </a:p>
          <a:p>
            <a:pPr marL="474663" indent="-474663" eaLnBrk="1" hangingPunct="1">
              <a:lnSpc>
                <a:spcPts val="4000"/>
              </a:lnSpc>
              <a:buFont typeface="Arial Black" panose="020B0A04020102020204" pitchFamily="34" charset="0"/>
              <a:buAutoNum type="arabicPeriod"/>
            </a:pPr>
            <a:r>
              <a:rPr lang="en-US" altLang="en-US" sz="2900" b="1"/>
              <a:t>People at the top of an organization are the leaders.</a:t>
            </a:r>
            <a:endParaRPr lang="en-US" altLang="en-US" sz="2900"/>
          </a:p>
          <a:p>
            <a:pPr marL="474663" indent="-474663" eaLnBrk="1" hangingPunct="1">
              <a:lnSpc>
                <a:spcPts val="4000"/>
              </a:lnSpc>
              <a:buFont typeface="Arial Black" panose="020B0A04020102020204" pitchFamily="34" charset="0"/>
              <a:buAutoNum type="arabicPeriod"/>
            </a:pPr>
            <a:r>
              <a:rPr lang="en-US" altLang="en-US" sz="2900" b="1"/>
              <a:t>They lead by their power and force of personality.</a:t>
            </a:r>
            <a:endParaRPr lang="en-US" altLang="en-US" sz="2900"/>
          </a:p>
          <a:p>
            <a:pPr marL="474663" indent="-474663" eaLnBrk="1" hangingPunct="1">
              <a:lnSpc>
                <a:spcPts val="4000"/>
              </a:lnSpc>
              <a:buFont typeface="Arial Black" panose="020B0A04020102020204" pitchFamily="34" charset="0"/>
              <a:buAutoNum type="arabicPeriod"/>
            </a:pPr>
            <a:r>
              <a:rPr lang="en-US" altLang="en-US" sz="2900" b="1"/>
              <a:t>Leaders deliver results.</a:t>
            </a:r>
          </a:p>
          <a:p>
            <a:pPr marL="474663" indent="-474663" eaLnBrk="1" hangingPunct="1">
              <a:lnSpc>
                <a:spcPts val="4000"/>
              </a:lnSpc>
              <a:buFont typeface="Arial Black" panose="020B0A04020102020204" pitchFamily="34" charset="0"/>
              <a:buAutoNum type="arabicPeriod"/>
            </a:pPr>
            <a:r>
              <a:rPr lang="en-US" altLang="en-US" sz="2900" b="1"/>
              <a:t>Values don’t matter for leadership success.</a:t>
            </a:r>
            <a:endParaRPr lang="en-US" altLang="en-US" sz="2900"/>
          </a:p>
          <a:p>
            <a:pPr marL="474663" indent="-474663" eaLnBrk="1" hangingPunct="1">
              <a:lnSpc>
                <a:spcPts val="4000"/>
              </a:lnSpc>
              <a:buFont typeface="Arial Black" panose="020B0A04020102020204" pitchFamily="34" charset="0"/>
              <a:buAutoNum type="arabicPeriod"/>
            </a:pPr>
            <a:r>
              <a:rPr lang="en-US" altLang="en-US" sz="2900" b="1"/>
              <a:t>Men are better leaders than women.</a:t>
            </a:r>
          </a:p>
          <a:p>
            <a:pPr marL="474663" indent="-474663" eaLnBrk="1" hangingPunct="1">
              <a:lnSpc>
                <a:spcPts val="4000"/>
              </a:lnSpc>
              <a:buFont typeface="Arial Black" panose="020B0A04020102020204" pitchFamily="34" charset="0"/>
              <a:buAutoNum type="arabicPeriod"/>
            </a:pPr>
            <a:r>
              <a:rPr lang="en-US" altLang="en-US" sz="2900" b="1"/>
              <a:t>What else good leaders do?</a:t>
            </a:r>
            <a:endParaRPr lang="en-US" altLang="en-US" sz="290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85E483-6B78-3896-315E-523EE2369C99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32773" name="Footer Placeholder 4">
            <a:extLst>
              <a:ext uri="{FF2B5EF4-FFF2-40B4-BE49-F238E27FC236}">
                <a16:creationId xmlns:a16="http://schemas.microsoft.com/office/drawing/2014/main" id="{9E2788BC-1625-4E14-5AC0-9645EEC4A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  <p:sp>
        <p:nvSpPr>
          <p:cNvPr id="32774" name="Slide Number Placeholder 5">
            <a:extLst>
              <a:ext uri="{FF2B5EF4-FFF2-40B4-BE49-F238E27FC236}">
                <a16:creationId xmlns:a16="http://schemas.microsoft.com/office/drawing/2014/main" id="{F61286D1-C9B5-EE04-0CB5-101067E764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685800" indent="-26352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54100" indent="-2095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476375" indent="-2095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898650" indent="-2095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355850" indent="-209550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813050" indent="-209550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270250" indent="-209550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727450" indent="-209550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F6B74240-6B2B-4238-B0E9-A91CCC8C5BC1}" type="slidenum">
              <a:rPr lang="en-US" altLang="en-US" sz="1200" smtClean="0">
                <a:solidFill>
                  <a:srgbClr val="FEFFFF"/>
                </a:solidFill>
              </a:rPr>
              <a:pPr/>
              <a:t>11</a:t>
            </a:fld>
            <a:endParaRPr lang="en-US" altLang="en-US" sz="1200">
              <a:solidFill>
                <a:srgbClr val="FE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8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8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8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8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8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C6E1D2F4-87FC-6EA0-ECF8-2CA71B43FF7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98488" y="152400"/>
            <a:ext cx="8088312" cy="688975"/>
          </a:xfrm>
          <a:ln w="57150"/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Leadership </a:t>
            </a:r>
            <a:r>
              <a:rPr 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MYTHS TRUTHS</a:t>
            </a:r>
            <a:endParaRPr lang="en-GB" altLang="en-US" sz="5100" b="1" dirty="0">
              <a:solidFill>
                <a:srgbClr val="0033CC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104899" name="Rectangle 3">
            <a:extLst>
              <a:ext uri="{FF2B5EF4-FFF2-40B4-BE49-F238E27FC236}">
                <a16:creationId xmlns:a16="http://schemas.microsoft.com/office/drawing/2014/main" id="{6ED4D0DC-95B5-1912-2AEE-16BA2CBEA0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143000"/>
            <a:ext cx="8839200" cy="5181600"/>
          </a:xfrm>
        </p:spPr>
        <p:txBody>
          <a:bodyPr/>
          <a:lstStyle/>
          <a:p>
            <a:pPr marL="474663" indent="-474663" eaLnBrk="1" hangingPunct="1">
              <a:lnSpc>
                <a:spcPts val="4000"/>
              </a:lnSpc>
              <a:buFont typeface="Arial Black" panose="020B0A04020102020204" pitchFamily="34" charset="0"/>
              <a:buAutoNum type="arabicPeriod"/>
            </a:pPr>
            <a:r>
              <a:rPr lang="en-US" altLang="en-US" sz="2900" b="1"/>
              <a:t>People become leaders through experience.</a:t>
            </a:r>
          </a:p>
          <a:p>
            <a:pPr marL="474663" indent="-474663" eaLnBrk="1" hangingPunct="1">
              <a:lnSpc>
                <a:spcPts val="4000"/>
              </a:lnSpc>
              <a:buFont typeface="Arial Black" panose="020B0A04020102020204" pitchFamily="34" charset="0"/>
              <a:buAutoNum type="arabicPeriod"/>
            </a:pPr>
            <a:r>
              <a:rPr lang="en-US" altLang="en-US" sz="2900" b="1"/>
              <a:t>Everyone can be a leader if they step up to it. </a:t>
            </a:r>
            <a:endParaRPr lang="en-US" altLang="en-US" sz="2900"/>
          </a:p>
          <a:p>
            <a:pPr marL="474663" indent="-474663" eaLnBrk="1" hangingPunct="1">
              <a:lnSpc>
                <a:spcPts val="4000"/>
              </a:lnSpc>
              <a:buFont typeface="Arial Black" panose="020B0A04020102020204" pitchFamily="34" charset="0"/>
              <a:buAutoNum type="arabicPeriod"/>
            </a:pPr>
            <a:r>
              <a:rPr lang="en-US" altLang="en-US" sz="2900" b="1"/>
              <a:t>Leadership is needed at all levels in an organization.</a:t>
            </a:r>
            <a:endParaRPr lang="en-US" altLang="en-US" sz="2900"/>
          </a:p>
          <a:p>
            <a:pPr marL="474663" indent="-474663" eaLnBrk="1" hangingPunct="1">
              <a:lnSpc>
                <a:spcPts val="4000"/>
              </a:lnSpc>
              <a:buFont typeface="Arial Black" panose="020B0A04020102020204" pitchFamily="34" charset="0"/>
              <a:buAutoNum type="arabicPeriod"/>
            </a:pPr>
            <a:r>
              <a:rPr lang="en-US" altLang="en-US" sz="2900" b="1"/>
              <a:t>Good leaders lead by inspiration and motivation.</a:t>
            </a:r>
            <a:endParaRPr lang="en-US" altLang="en-US" sz="2900"/>
          </a:p>
          <a:p>
            <a:pPr marL="474663" indent="-474663" eaLnBrk="1" hangingPunct="1">
              <a:lnSpc>
                <a:spcPts val="4000"/>
              </a:lnSpc>
              <a:buFont typeface="Arial Black" panose="020B0A04020102020204" pitchFamily="34" charset="0"/>
              <a:buAutoNum type="arabicPeriod"/>
            </a:pPr>
            <a:r>
              <a:rPr lang="en-US" altLang="en-US" sz="2900" b="1"/>
              <a:t>They create conditions so managers can get results.</a:t>
            </a:r>
            <a:endParaRPr lang="en-US" altLang="en-US" sz="2900"/>
          </a:p>
          <a:p>
            <a:pPr marL="474663" indent="-474663" eaLnBrk="1" hangingPunct="1">
              <a:lnSpc>
                <a:spcPts val="4000"/>
              </a:lnSpc>
              <a:buFont typeface="Arial Black" panose="020B0A04020102020204" pitchFamily="34" charset="0"/>
              <a:buAutoNum type="arabicPeriod"/>
            </a:pPr>
            <a:r>
              <a:rPr lang="en-US" altLang="en-US" sz="2900" b="1"/>
              <a:t>Good leadership is grounded in values and character.</a:t>
            </a:r>
            <a:endParaRPr lang="en-US" altLang="en-US" sz="2900"/>
          </a:p>
          <a:p>
            <a:pPr marL="474663" indent="-474663" eaLnBrk="1" hangingPunct="1">
              <a:lnSpc>
                <a:spcPts val="4000"/>
              </a:lnSpc>
              <a:buFont typeface="Arial Black" panose="020B0A04020102020204" pitchFamily="34" charset="0"/>
              <a:buAutoNum type="arabicPeriod"/>
            </a:pPr>
            <a:r>
              <a:rPr lang="en-US" altLang="en-US" sz="2900" b="1"/>
              <a:t>Women are as good leaders as men &amp; often better.</a:t>
            </a:r>
            <a:endParaRPr lang="en-US" altLang="en-US" sz="2900"/>
          </a:p>
          <a:p>
            <a:pPr marL="474663" indent="-474663" eaLnBrk="1" hangingPunct="1">
              <a:lnSpc>
                <a:spcPts val="4000"/>
              </a:lnSpc>
              <a:buFont typeface="Arial Black" panose="020B0A04020102020204" pitchFamily="34" charset="0"/>
              <a:buAutoNum type="arabicPeriod"/>
            </a:pPr>
            <a:r>
              <a:rPr lang="en-US" altLang="en-US" sz="2900" b="1"/>
              <a:t>Good leaders are good mentors and develop others.</a:t>
            </a:r>
            <a:endParaRPr lang="en-US" altLang="en-US" sz="290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2C4B0C-6A5C-5E7A-1034-FEBD1B4DF964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34821" name="Footer Placeholder 4">
            <a:extLst>
              <a:ext uri="{FF2B5EF4-FFF2-40B4-BE49-F238E27FC236}">
                <a16:creationId xmlns:a16="http://schemas.microsoft.com/office/drawing/2014/main" id="{DC9E0F6B-A2F3-F1F2-C67C-E4622B7F7F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  <p:sp>
        <p:nvSpPr>
          <p:cNvPr id="34822" name="Slide Number Placeholder 5">
            <a:extLst>
              <a:ext uri="{FF2B5EF4-FFF2-40B4-BE49-F238E27FC236}">
                <a16:creationId xmlns:a16="http://schemas.microsoft.com/office/drawing/2014/main" id="{31A24406-CE6E-3464-24CC-70D37B34A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685800" indent="-26352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54100" indent="-2095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476375" indent="-2095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898650" indent="-2095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355850" indent="-209550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813050" indent="-209550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270250" indent="-209550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727450" indent="-209550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231553EE-3907-4A18-B622-4F070AABE1D4}" type="slidenum">
              <a:rPr lang="en-US" altLang="en-US" sz="1200" smtClean="0">
                <a:solidFill>
                  <a:srgbClr val="FEFFFF"/>
                </a:solidFill>
              </a:rPr>
              <a:pPr/>
              <a:t>12</a:t>
            </a:fld>
            <a:endParaRPr lang="en-US" altLang="en-US" sz="1200">
              <a:solidFill>
                <a:srgbClr val="FEFFFF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AC5C4DF-2C66-154E-7A72-FD06398B3A2C}"/>
              </a:ext>
            </a:extLst>
          </p:cNvPr>
          <p:cNvSpPr/>
          <p:nvPr/>
        </p:nvSpPr>
        <p:spPr>
          <a:xfrm>
            <a:off x="3810000" y="414338"/>
            <a:ext cx="1828800" cy="16351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%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66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8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8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8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8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8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AC9EF2B4-A4A8-FCE1-8656-76ADE7E1CA0C}"/>
              </a:ext>
            </a:extLst>
          </p:cNvPr>
          <p:cNvGraphicFramePr/>
          <p:nvPr/>
        </p:nvGraphicFramePr>
        <p:xfrm>
          <a:off x="533400" y="1371600"/>
          <a:ext cx="8229600" cy="2283779"/>
        </p:xfrm>
        <a:graphic>
          <a:graphicData uri="http://purl.oclc.org/ooxml/drawingml/diagram">
            <dgm:relIds xmlns:dgm="http://purl.oclc.org/ooxml/drawingml/diagram" xmlns:r="http://purl.oclc.org/ooxml/officeDocument/relationships" r:dm="rId2" r:lo="rId3" r:qs="rId4" r:cs="rId5"/>
          </a:graphicData>
        </a:graphic>
      </p:graphicFrame>
      <p:sp>
        <p:nvSpPr>
          <p:cNvPr id="5" name="Curved Up Arrow 4">
            <a:extLst>
              <a:ext uri="{FF2B5EF4-FFF2-40B4-BE49-F238E27FC236}">
                <a16:creationId xmlns:a16="http://schemas.microsoft.com/office/drawing/2014/main" id="{CF1B9753-9735-613C-7BF1-3DC2558C4C7D}"/>
              </a:ext>
            </a:extLst>
          </p:cNvPr>
          <p:cNvSpPr/>
          <p:nvPr/>
        </p:nvSpPr>
        <p:spPr>
          <a:xfrm>
            <a:off x="1371600" y="2971800"/>
            <a:ext cx="1752600" cy="1066800"/>
          </a:xfrm>
          <a:prstGeom prst="curvedUpArrow">
            <a:avLst/>
          </a:prstGeom>
          <a:solidFill>
            <a:srgbClr val="FF0000"/>
          </a:solidFill>
        </p:spPr>
        <p:style>
          <a:lnRef idx="2">
            <a:schemeClr val="accent1">
              <a:shade val="50%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Curved Up Arrow 11">
            <a:extLst>
              <a:ext uri="{FF2B5EF4-FFF2-40B4-BE49-F238E27FC236}">
                <a16:creationId xmlns:a16="http://schemas.microsoft.com/office/drawing/2014/main" id="{9ECB75F7-3C5C-98EA-42B6-D706F509DE30}"/>
              </a:ext>
            </a:extLst>
          </p:cNvPr>
          <p:cNvSpPr/>
          <p:nvPr/>
        </p:nvSpPr>
        <p:spPr>
          <a:xfrm>
            <a:off x="5943600" y="2971800"/>
            <a:ext cx="1752600" cy="1066800"/>
          </a:xfrm>
          <a:prstGeom prst="curvedUpArrow">
            <a:avLst/>
          </a:prstGeom>
          <a:solidFill>
            <a:srgbClr val="FF0000"/>
          </a:solidFill>
        </p:spPr>
        <p:style>
          <a:lnRef idx="2">
            <a:schemeClr val="accent1">
              <a:shade val="50%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Curved Up Arrow 12">
            <a:extLst>
              <a:ext uri="{FF2B5EF4-FFF2-40B4-BE49-F238E27FC236}">
                <a16:creationId xmlns:a16="http://schemas.microsoft.com/office/drawing/2014/main" id="{DCE6BFF5-E0FD-E9D0-4BB5-EA6107BADD45}"/>
              </a:ext>
            </a:extLst>
          </p:cNvPr>
          <p:cNvSpPr/>
          <p:nvPr/>
        </p:nvSpPr>
        <p:spPr>
          <a:xfrm>
            <a:off x="3810000" y="2971800"/>
            <a:ext cx="1752600" cy="1066800"/>
          </a:xfrm>
          <a:prstGeom prst="curvedUpArrow">
            <a:avLst/>
          </a:prstGeom>
          <a:solidFill>
            <a:srgbClr val="FF0000"/>
          </a:solidFill>
        </p:spPr>
        <p:style>
          <a:lnRef idx="2">
            <a:schemeClr val="accent1">
              <a:shade val="50%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27108F8-1229-FA79-D664-B14BA81DE2DC}"/>
              </a:ext>
            </a:extLst>
          </p:cNvPr>
          <p:cNvSpPr txBox="1"/>
          <p:nvPr/>
        </p:nvSpPr>
        <p:spPr>
          <a:xfrm>
            <a:off x="1219200" y="0"/>
            <a:ext cx="7391400" cy="877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5100" b="1" dirty="0">
                <a:solidFill>
                  <a:srgbClr val="003399"/>
                </a:solidFill>
                <a:latin typeface="+mn-lt"/>
                <a:ea typeface="+mj-ea"/>
                <a:cs typeface="Times New Roman" panose="02020603050405020304" pitchFamily="18" charset="0"/>
              </a:rPr>
              <a:t>No Money = No Program</a:t>
            </a:r>
          </a:p>
        </p:txBody>
      </p:sp>
      <p:sp>
        <p:nvSpPr>
          <p:cNvPr id="36871" name="TextBox 3">
            <a:extLst>
              <a:ext uri="{FF2B5EF4-FFF2-40B4-BE49-F238E27FC236}">
                <a16:creationId xmlns:a16="http://schemas.microsoft.com/office/drawing/2014/main" id="{4CA06352-16FA-6F44-1A17-9CC9A634C3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4667250"/>
            <a:ext cx="85344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3600" b="1">
                <a:latin typeface="Times New Roman" panose="02020603050405020304" pitchFamily="18" charset="0"/>
              </a:rPr>
              <a:t>How to become a donor-attractive NGO?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3600" b="1">
                <a:latin typeface="Times New Roman" panose="02020603050405020304" pitchFamily="18" charset="0"/>
              </a:rPr>
              <a:t>It will require your leadership for change!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Number Placeholder 3">
            <a:extLst>
              <a:ext uri="{FF2B5EF4-FFF2-40B4-BE49-F238E27FC236}">
                <a16:creationId xmlns:a16="http://schemas.microsoft.com/office/drawing/2014/main" id="{6B91A491-0345-E5D9-36BE-17C00A8E6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57213" indent="-214313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000250" indent="-17145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457450" indent="-17145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914650" indent="-17145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371850" indent="-17145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endParaRPr lang="en-US" altLang="en-US" sz="900">
              <a:solidFill>
                <a:srgbClr val="898989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37891" name="Picture 4">
            <a:extLst>
              <a:ext uri="{FF2B5EF4-FFF2-40B4-BE49-F238E27FC236}">
                <a16:creationId xmlns:a16="http://schemas.microsoft.com/office/drawing/2014/main" id="{9B4195B1-6158-A807-74CE-276DF690B8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.844%" t="28.31%" r="2.917%" b="32.526%"/>
          <a:stretch>
            <a:fillRect/>
          </a:stretch>
        </p:blipFill>
        <p:spPr bwMode="auto">
          <a:xfrm>
            <a:off x="0" y="2179638"/>
            <a:ext cx="9144000" cy="467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</p:pic>
      <p:sp>
        <p:nvSpPr>
          <p:cNvPr id="91141" name="TextBox 1">
            <a:extLst>
              <a:ext uri="{FF2B5EF4-FFF2-40B4-BE49-F238E27FC236}">
                <a16:creationId xmlns:a16="http://schemas.microsoft.com/office/drawing/2014/main" id="{0F1699C9-44CE-A200-0564-E29E492FDE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53975"/>
            <a:ext cx="8153400" cy="20034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5100" b="1" dirty="0">
                <a:solidFill>
                  <a:srgbClr val="0033CC"/>
                </a:solidFill>
                <a:latin typeface="+mn-lt"/>
                <a:ea typeface="+mj-ea"/>
                <a:cs typeface="Times New Roman" panose="02020603050405020304" pitchFamily="18" charset="0"/>
              </a:rPr>
              <a:t>YOU must lead to get the results you want!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2216" b="1" dirty="0">
                <a:solidFill>
                  <a:srgbClr val="0070C0"/>
                </a:solidFill>
              </a:rPr>
              <a:t>It is not that hard to do. You have the tools.</a:t>
            </a:r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CEC8AFCA-B97A-F1B5-0D9A-EE51D2506C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583363"/>
            <a:ext cx="1992313" cy="274637"/>
          </a:xfrm>
        </p:spPr>
        <p:txBody>
          <a:bodyPr/>
          <a:lstStyle/>
          <a:p>
            <a:pPr>
              <a:defRPr/>
            </a:pPr>
            <a:r>
              <a:rPr lang="en-US"/>
              <a:t>© NGO Futures LLC 2021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18059265-2255-6615-35DE-37D9D128A0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6A107B6-87FD-06A7-0156-B87EFBCC98B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854914"/>
      </p:ext>
    </p:extLst>
  </p:cSld>
  <p:clrMapOvr>
    <a:masterClrMapping/>
  </p:clrMapOvr>
  <p:transition spd="med">
    <p:wipe/>
  </p:transition>
</p:sld>
</file>

<file path=ppt/slides/slide16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2">
            <a:extLst>
              <a:ext uri="{FF2B5EF4-FFF2-40B4-BE49-F238E27FC236}">
                <a16:creationId xmlns:a16="http://schemas.microsoft.com/office/drawing/2014/main" id="{2846EEE4-2AAF-855E-9B7F-FC2733978A1F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May 2009</a:t>
            </a:r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485FE300-EBFC-CB70-95A1-9FE7027EEA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dirty="0">
                <a:solidFill>
                  <a:srgbClr val="898989"/>
                </a:solidFill>
                <a:cs typeface="Arial" panose="020B0604020202020204" pitchFamily="34" charset="0"/>
              </a:rPr>
              <a:t>© NGO Futures LLC 2021</a:t>
            </a:r>
            <a:r>
              <a:rPr lang="en-US" altLang="en-US" dirty="0"/>
              <a:t> </a:t>
            </a:r>
          </a:p>
        </p:txBody>
      </p:sp>
      <p:sp>
        <p:nvSpPr>
          <p:cNvPr id="41988" name="Slide Number Placeholder 4">
            <a:extLst>
              <a:ext uri="{FF2B5EF4-FFF2-40B4-BE49-F238E27FC236}">
                <a16:creationId xmlns:a16="http://schemas.microsoft.com/office/drawing/2014/main" id="{BF5499F5-6D9E-8862-9EB6-5CFAE4C1DAC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fld id="{758A9ED3-BBF2-42FF-A3E5-0E0958C7724C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</a:rPr>
              <a:pPr>
                <a:lnSpc>
                  <a:spcPct val="100%"/>
                </a:lnSpc>
                <a:spcBef>
                  <a:spcPct val="0%"/>
                </a:spcBef>
                <a:buFontTx/>
                <a:buNone/>
              </a:pPr>
              <a:t>16</a:t>
            </a:fld>
            <a:endParaRPr lang="en-US" altLang="en-US" sz="120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05" name="Rectangle 2">
            <a:extLst>
              <a:ext uri="{FF2B5EF4-FFF2-40B4-BE49-F238E27FC236}">
                <a16:creationId xmlns:a16="http://schemas.microsoft.com/office/drawing/2014/main" id="{CAF0619A-2CF9-82E9-E77D-EA2C4D7D2D8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-76200"/>
            <a:ext cx="7772400" cy="974725"/>
          </a:xfrm>
        </p:spPr>
        <p:txBody>
          <a:bodyPr lIns="92075" tIns="46038" rIns="92075" bIns="46038" anchor="b"/>
          <a:lstStyle/>
          <a:p>
            <a:pPr algn="ctr" eaLnBrk="1" hangingPunct="1">
              <a:defRPr/>
            </a:pPr>
            <a:r>
              <a:rPr lang="en-GB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Strategic Organisation</a:t>
            </a:r>
          </a:p>
        </p:txBody>
      </p:sp>
      <p:sp>
        <p:nvSpPr>
          <p:cNvPr id="1463299" name="AutoShape 3">
            <a:extLst>
              <a:ext uri="{FF2B5EF4-FFF2-40B4-BE49-F238E27FC236}">
                <a16:creationId xmlns:a16="http://schemas.microsoft.com/office/drawing/2014/main" id="{8E76D825-D817-85B4-66AE-9B5FF33837BB}"/>
              </a:ext>
            </a:extLst>
          </p:cNvPr>
          <p:cNvSpPr>
            <a:spLocks noChangeArrowheads="1"/>
          </p:cNvSpPr>
          <p:nvPr/>
        </p:nvSpPr>
        <p:spPr bwMode="auto">
          <a:xfrm rot="-420000">
            <a:off x="111125" y="2400300"/>
            <a:ext cx="6864350" cy="4343400"/>
          </a:xfrm>
          <a:prstGeom prst="rightArrow">
            <a:avLst>
              <a:gd name="adj1" fmla="val 50000"/>
              <a:gd name="adj2" fmla="val 81142"/>
            </a:avLst>
          </a:prstGeom>
          <a:solidFill>
            <a:srgbClr val="FAFD00"/>
          </a:solidFill>
          <a:ln w="76200">
            <a:solidFill>
              <a:schemeClr val="folHlink"/>
            </a:solidFill>
            <a:miter lim="800%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defTabSz="762000"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7620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7620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7620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7620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620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620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620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620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GB" altLang="en-US" b="1">
                <a:latin typeface="Verdana" panose="020B0604030504040204" pitchFamily="34" charset="0"/>
              </a:rPr>
              <a:t>                  </a:t>
            </a:r>
            <a:r>
              <a:rPr lang="en-GB" altLang="en-US" b="1">
                <a:solidFill>
                  <a:srgbClr val="006666"/>
                </a:solidFill>
                <a:latin typeface="Verdana" panose="020B0604030504040204" pitchFamily="34" charset="0"/>
              </a:rPr>
              <a:t>Branches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GB" altLang="en-US" b="1">
                <a:solidFill>
                  <a:srgbClr val="006666"/>
                </a:solidFill>
                <a:latin typeface="Verdana" panose="020B0604030504040204" pitchFamily="34" charset="0"/>
              </a:rPr>
              <a:t>                      Fundraising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GB" altLang="en-US" b="1">
                <a:solidFill>
                  <a:srgbClr val="006666"/>
                </a:solidFill>
                <a:latin typeface="Verdana" panose="020B0604030504040204" pitchFamily="34" charset="0"/>
              </a:rPr>
              <a:t>             Board and Executives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GB" altLang="en-US" b="1">
                <a:solidFill>
                  <a:srgbClr val="006666"/>
                </a:solidFill>
                <a:latin typeface="Verdana" panose="020B0604030504040204" pitchFamily="34" charset="0"/>
              </a:rPr>
              <a:t>                   Programs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GB" altLang="en-US" b="1">
                <a:solidFill>
                  <a:srgbClr val="006666"/>
                </a:solidFill>
                <a:latin typeface="Verdana" panose="020B0604030504040204" pitchFamily="34" charset="0"/>
              </a:rPr>
              <a:t>                    All Staff</a:t>
            </a:r>
            <a:r>
              <a:rPr lang="en-GB" altLang="en-US" b="1">
                <a:latin typeface="Verdana" panose="020B0604030504040204" pitchFamily="34" charset="0"/>
              </a:rPr>
              <a:t>    </a:t>
            </a:r>
          </a:p>
        </p:txBody>
      </p:sp>
      <p:sp>
        <p:nvSpPr>
          <p:cNvPr id="1463300" name="Rectangle 4">
            <a:extLst>
              <a:ext uri="{FF2B5EF4-FFF2-40B4-BE49-F238E27FC236}">
                <a16:creationId xmlns:a16="http://schemas.microsoft.com/office/drawing/2014/main" id="{04AC21E5-0A50-0196-B378-F908140220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1143000"/>
            <a:ext cx="7772400" cy="4648200"/>
          </a:xfrm>
          <a:prstGeom prst="rect">
            <a:avLst/>
          </a:prstGeom>
          <a:noFill/>
          <a:ln>
            <a:noFill/>
          </a:ln>
          <a:effectLst/>
        </p:spPr>
        <p:txBody>
          <a:bodyPr lIns="92075" tIns="46038" rIns="92075" bIns="46038"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20%"/>
              </a:spcBef>
              <a:buClr>
                <a:schemeClr val="accent1"/>
              </a:buClr>
              <a:buSzPct val="75%"/>
              <a:buFont typeface="Monotype Sorts" pitchFamily="2" charset="2"/>
              <a:buChar char="u"/>
              <a:defRPr/>
            </a:pPr>
            <a:r>
              <a:rPr lang="en-GB" altLang="en-US" sz="3200" dirty="0"/>
              <a:t>Pulling </a:t>
            </a:r>
            <a:r>
              <a:rPr lang="en-GB" altLang="en-U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all</a:t>
            </a:r>
            <a:r>
              <a:rPr lang="en-GB" altLang="en-US" sz="3200" dirty="0"/>
              <a:t> together toward the same vision</a:t>
            </a:r>
          </a:p>
        </p:txBody>
      </p:sp>
      <p:sp>
        <p:nvSpPr>
          <p:cNvPr id="41992" name="AutoShape 5">
            <a:extLst>
              <a:ext uri="{FF2B5EF4-FFF2-40B4-BE49-F238E27FC236}">
                <a16:creationId xmlns:a16="http://schemas.microsoft.com/office/drawing/2014/main" id="{F037B06F-B2D6-1FB9-4643-B766BD84EC82}"/>
              </a:ext>
            </a:extLst>
          </p:cNvPr>
          <p:cNvSpPr>
            <a:spLocks noChangeArrowheads="1"/>
          </p:cNvSpPr>
          <p:nvPr/>
        </p:nvSpPr>
        <p:spPr bwMode="auto">
          <a:xfrm rot="240000">
            <a:off x="6729413" y="1500188"/>
            <a:ext cx="2314575" cy="5435600"/>
          </a:xfrm>
          <a:prstGeom prst="star16">
            <a:avLst>
              <a:gd name="adj" fmla="val 37500"/>
            </a:avLst>
          </a:prstGeom>
          <a:solidFill>
            <a:srgbClr val="92D050"/>
          </a:solidFill>
          <a:ln w="50800">
            <a:solidFill>
              <a:schemeClr val="accent1"/>
            </a:solidFill>
            <a:miter lim="800%"/>
            <a:headEnd/>
            <a:tailEnd/>
          </a:ln>
        </p:spPr>
        <p:txBody>
          <a:bodyPr wrap="none" lIns="92075" tIns="46038" rIns="92075" bIns="46038" anchor="ctr"/>
          <a:lstStyle>
            <a:lvl1pPr defTabSz="762000"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7620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7620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7620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7620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620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620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620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620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GB" altLang="en-US" b="1">
                <a:latin typeface="Times New Roman" panose="02020603050405020304" pitchFamily="18" charset="0"/>
              </a:rPr>
              <a:t>THE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GB" altLang="en-US" b="1">
                <a:latin typeface="Times New Roman" panose="02020603050405020304" pitchFamily="18" charset="0"/>
              </a:rPr>
              <a:t>NGO’S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GB" altLang="en-US" b="1">
                <a:latin typeface="Times New Roman" panose="02020603050405020304" pitchFamily="18" charset="0"/>
              </a:rPr>
              <a:t>V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GB" altLang="en-US" b="1">
                <a:latin typeface="Times New Roman" panose="02020603050405020304" pitchFamily="18" charset="0"/>
              </a:rPr>
              <a:t>I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GB" altLang="en-US" b="1">
                <a:latin typeface="Times New Roman" panose="02020603050405020304" pitchFamily="18" charset="0"/>
              </a:rPr>
              <a:t>S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GB" altLang="en-US" b="1">
                <a:latin typeface="Times New Roman" panose="02020603050405020304" pitchFamily="18" charset="0"/>
              </a:rPr>
              <a:t>I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GB" altLang="en-US" b="1">
                <a:latin typeface="Times New Roman" panose="02020603050405020304" pitchFamily="18" charset="0"/>
              </a:rPr>
              <a:t>O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GB" altLang="en-US" b="1">
                <a:latin typeface="Times New Roman" panose="02020603050405020304" pitchFamily="18" charset="0"/>
              </a:rPr>
              <a:t>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329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46329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46329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y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3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463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463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y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3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463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463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y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3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463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463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y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3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463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463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y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3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463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463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y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3299" grpId="0" build="allAtOnce" animBg="1"/>
    </p:bldLst>
  </p:timing>
</p:sld>
</file>

<file path=ppt/slides/slide17.xml><?xml version="1.0" encoding="utf-8"?>
<p:sld xmlns:a="http://purl.oclc.org/ooxml/drawingml/main" xmlns:r="http://purl.oclc.org/ooxml/officeDocument/relationships" xmlns:p="http://purl.oclc.org/ooxml/presentationml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Date Placeholder 3">
            <a:extLst>
              <a:ext uri="{FF2B5EF4-FFF2-40B4-BE49-F238E27FC236}">
                <a16:creationId xmlns:a16="http://schemas.microsoft.com/office/drawing/2014/main" id="{283EE785-4729-0769-3642-43E22C3983D2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January 2008</a:t>
            </a:r>
          </a:p>
        </p:txBody>
      </p:sp>
      <p:sp>
        <p:nvSpPr>
          <p:cNvPr id="44035" name="Slide Number Placeholder 5">
            <a:extLst>
              <a:ext uri="{FF2B5EF4-FFF2-40B4-BE49-F238E27FC236}">
                <a16:creationId xmlns:a16="http://schemas.microsoft.com/office/drawing/2014/main" id="{F4DE2235-4EB2-23EB-50EF-A8C2DC4CC5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6457950" y="6416675"/>
            <a:ext cx="20574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fld id="{BCBEDD15-975F-4131-9BCF-75C7D8D3C3A3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pPr>
                <a:lnSpc>
                  <a:spcPct val="100%"/>
                </a:lnSpc>
                <a:spcBef>
                  <a:spcPct val="0%"/>
                </a:spcBef>
                <a:buFontTx/>
                <a:buNone/>
              </a:pPr>
              <a:t>17</a:t>
            </a:fld>
            <a:endParaRPr lang="en-US" altLang="en-US" sz="1200">
              <a:solidFill>
                <a:srgbClr val="898989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10597" name="Rectangle 2">
            <a:extLst>
              <a:ext uri="{FF2B5EF4-FFF2-40B4-BE49-F238E27FC236}">
                <a16:creationId xmlns:a16="http://schemas.microsoft.com/office/drawing/2014/main" id="{225C0379-27A9-D8B8-5E21-36C03C77732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33400" y="104775"/>
            <a:ext cx="7772400" cy="800100"/>
          </a:xfr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GB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Solution Thinking</a:t>
            </a:r>
          </a:p>
        </p:txBody>
      </p:sp>
      <p:sp>
        <p:nvSpPr>
          <p:cNvPr id="1913859" name="Rectangle 3">
            <a:extLst>
              <a:ext uri="{FF2B5EF4-FFF2-40B4-BE49-F238E27FC236}">
                <a16:creationId xmlns:a16="http://schemas.microsoft.com/office/drawing/2014/main" id="{1A44994C-A5A5-5E3C-18AA-74A0C602DC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8600" y="2162175"/>
            <a:ext cx="8177213" cy="3798888"/>
          </a:xfrm>
        </p:spPr>
        <p:txBody>
          <a:bodyPr/>
          <a:lstStyle/>
          <a:p>
            <a:pPr eaLnBrk="1" hangingPunct="1">
              <a:buFont typeface="Marlett" pitchFamily="2" charset="2"/>
              <a:buNone/>
              <a:defRPr/>
            </a:pPr>
            <a:endParaRPr lang="en-US" altLang="en-US" sz="2585" dirty="0"/>
          </a:p>
          <a:p>
            <a:pPr eaLnBrk="1" hangingPunct="1">
              <a:buFont typeface="Marlett" pitchFamily="2" charset="2"/>
              <a:buNone/>
              <a:defRPr/>
            </a:pPr>
            <a:endParaRPr lang="en-US" altLang="en-US" sz="2585" dirty="0"/>
          </a:p>
          <a:p>
            <a:pPr eaLnBrk="1" hangingPunct="1">
              <a:buFont typeface="Marlett" pitchFamily="2" charset="2"/>
              <a:buNone/>
              <a:defRPr/>
            </a:pPr>
            <a:endParaRPr lang="en-US" altLang="en-US" sz="2585" dirty="0"/>
          </a:p>
          <a:p>
            <a:pPr eaLnBrk="1" hangingPunct="1">
              <a:buFont typeface="Marlett" pitchFamily="2" charset="2"/>
              <a:buNone/>
              <a:defRPr/>
            </a:pPr>
            <a:endParaRPr lang="en-US" altLang="en-US" sz="2585" dirty="0"/>
          </a:p>
          <a:p>
            <a:pPr eaLnBrk="1" hangingPunct="1">
              <a:buFont typeface="Marlett" pitchFamily="2" charset="2"/>
              <a:buNone/>
              <a:defRPr/>
            </a:pPr>
            <a:endParaRPr lang="en-US" altLang="en-US" sz="2585" dirty="0"/>
          </a:p>
          <a:p>
            <a:pPr eaLnBrk="1" hangingPunct="1">
              <a:buFont typeface="Marlett" pitchFamily="2" charset="2"/>
              <a:buNone/>
              <a:defRPr/>
            </a:pPr>
            <a:endParaRPr lang="en-US" altLang="en-US" sz="2585" dirty="0"/>
          </a:p>
          <a:p>
            <a:pPr eaLnBrk="1" hangingPunct="1">
              <a:buFont typeface="Marlett" pitchFamily="2" charset="2"/>
              <a:buNone/>
              <a:defRPr/>
            </a:pPr>
            <a:endParaRPr lang="en-US" altLang="en-US" sz="2585" dirty="0"/>
          </a:p>
          <a:p>
            <a:pPr eaLnBrk="1" hangingPunct="1">
              <a:buFont typeface="Marlett" pitchFamily="2" charset="2"/>
              <a:buNone/>
              <a:defRPr/>
            </a:pPr>
            <a:endParaRPr lang="en-US" altLang="en-US" sz="2585" dirty="0"/>
          </a:p>
          <a:p>
            <a:pPr eaLnBrk="1" hangingPunct="1">
              <a:buFont typeface="Marlett" pitchFamily="2" charset="2"/>
              <a:buNone/>
              <a:defRPr/>
            </a:pPr>
            <a:r>
              <a:rPr lang="en-US" altLang="en-US" sz="3200" dirty="0"/>
              <a:t>      Move to solution thinking </a:t>
            </a:r>
          </a:p>
          <a:p>
            <a:pPr eaLnBrk="1" hangingPunct="1">
              <a:buFont typeface="Marlett" pitchFamily="2" charset="2"/>
              <a:buNone/>
              <a:defRPr/>
            </a:pPr>
            <a:r>
              <a:rPr lang="en-US" altLang="en-US" sz="1477" dirty="0"/>
              <a:t>                                                                                   Source: </a:t>
            </a:r>
            <a:r>
              <a:rPr lang="en-US" altLang="en-US" sz="1477" dirty="0" err="1"/>
              <a:t>Senge</a:t>
            </a:r>
            <a:r>
              <a:rPr lang="en-US" altLang="en-US" sz="1477" dirty="0"/>
              <a:t> +</a:t>
            </a:r>
          </a:p>
        </p:txBody>
      </p:sp>
      <p:graphicFrame>
        <p:nvGraphicFramePr>
          <p:cNvPr id="1913892" name="Group 36">
            <a:extLst>
              <a:ext uri="{FF2B5EF4-FFF2-40B4-BE49-F238E27FC236}">
                <a16:creationId xmlns:a16="http://schemas.microsoft.com/office/drawing/2014/main" id="{8959AB0E-366E-9658-9C93-95C7E1631876}"/>
              </a:ext>
            </a:extLst>
          </p:cNvPr>
          <p:cNvGraphicFramePr>
            <a:graphicFrameLocks noGrp="1"/>
          </p:cNvGraphicFramePr>
          <p:nvPr/>
        </p:nvGraphicFramePr>
        <p:xfrm>
          <a:off x="0" y="1108075"/>
          <a:ext cx="9144000" cy="4538663"/>
        </p:xfrm>
        <a:graphic>
          <a:graphicData uri="http://purl.oclc.org/ooxml/drawingml/table">
            <a:tbl>
              <a:tblPr/>
              <a:tblGrid>
                <a:gridCol w="2667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78744">
                <a:tc>
                  <a:txBody>
                    <a:bodyPr/>
                    <a:lstStyle>
                      <a:lvl1pPr algn="l">
                        <a:spcBef>
                          <a:spcPct val="20%"/>
                        </a:spcBef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%"/>
                        </a:spcBef>
                        <a:buClr>
                          <a:schemeClr val="tx2"/>
                        </a:buClr>
                        <a:buSzPct val="70%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%"/>
                        </a:spcBef>
                        <a:buClr>
                          <a:schemeClr val="hlink"/>
                        </a:buClr>
                        <a:buSzPct val="65%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%"/>
                        </a:spcBef>
                        <a:buClr>
                          <a:schemeClr val="accent1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%"/>
                        </a:spcBef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%"/>
                        </a:lnSpc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buNone/>
                        <a:tabLst/>
                      </a:pPr>
                      <a:endParaRPr kumimoji="0" lang="en-US" altLang="en-US" sz="2600" b="0" i="0" u="sng" strike="noStrike" cap="none" normalizeH="0" baseline="0%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406" marR="84406" marT="42197" marB="4219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%"/>
                        </a:spcBef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%"/>
                        </a:spcBef>
                        <a:buClr>
                          <a:schemeClr val="tx2"/>
                        </a:buClr>
                        <a:buSzPct val="70%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%"/>
                        </a:spcBef>
                        <a:buClr>
                          <a:schemeClr val="hlink"/>
                        </a:buClr>
                        <a:buSzPct val="65%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%"/>
                        </a:spcBef>
                        <a:buClr>
                          <a:schemeClr val="accent1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%"/>
                        </a:spcBef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%"/>
                        </a:lnSpc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buNone/>
                        <a:tabLst/>
                      </a:pPr>
                      <a:r>
                        <a:rPr kumimoji="0" lang="en-US" altLang="en-US" sz="2600" b="1" i="0" u="sng" strike="noStrike" cap="none" normalizeH="0" baseline="0%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Problem Thinking</a:t>
                      </a:r>
                    </a:p>
                  </a:txBody>
                  <a:tcPr marL="84406" marR="84406" marT="42197" marB="4219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%"/>
                        </a:spcBef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%"/>
                        </a:spcBef>
                        <a:buClr>
                          <a:schemeClr val="tx2"/>
                        </a:buClr>
                        <a:buSzPct val="70%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%"/>
                        </a:spcBef>
                        <a:buClr>
                          <a:schemeClr val="hlink"/>
                        </a:buClr>
                        <a:buSzPct val="65%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%"/>
                        </a:spcBef>
                        <a:buClr>
                          <a:schemeClr val="accent1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%"/>
                        </a:spcBef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%"/>
                        </a:lnSpc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buNone/>
                        <a:tabLst/>
                      </a:pPr>
                      <a:r>
                        <a:rPr kumimoji="0" lang="en-US" altLang="en-US" sz="2600" b="1" i="0" u="sng" strike="noStrike" cap="none" normalizeH="0" baseline="0%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Solution Thinking</a:t>
                      </a:r>
                    </a:p>
                  </a:txBody>
                  <a:tcPr marL="84406" marR="84406" marT="42197" marB="4219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6956">
                <a:tc>
                  <a:txBody>
                    <a:bodyPr/>
                    <a:lstStyle>
                      <a:lvl1pPr algn="l">
                        <a:spcBef>
                          <a:spcPct val="20%"/>
                        </a:spcBef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%"/>
                        </a:spcBef>
                        <a:buClr>
                          <a:schemeClr val="tx2"/>
                        </a:buClr>
                        <a:buSzPct val="70%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%"/>
                        </a:spcBef>
                        <a:buClr>
                          <a:schemeClr val="hlink"/>
                        </a:buClr>
                        <a:buSzPct val="65%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%"/>
                        </a:spcBef>
                        <a:buClr>
                          <a:schemeClr val="accent1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%"/>
                        </a:spcBef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%"/>
                        </a:lnSpc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buNone/>
                        <a:tabLst/>
                      </a:pPr>
                      <a:r>
                        <a:rPr kumimoji="0" lang="en-US" altLang="en-US" sz="2600" b="0" i="0" u="none" strike="noStrike" cap="none" normalizeH="0" baseline="0%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Talk about</a:t>
                      </a:r>
                    </a:p>
                  </a:txBody>
                  <a:tcPr marL="84406" marR="84406" marT="42197" marB="4219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%"/>
                        </a:spcBef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%"/>
                        </a:spcBef>
                        <a:buClr>
                          <a:schemeClr val="tx2"/>
                        </a:buClr>
                        <a:buSzPct val="70%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%"/>
                        </a:spcBef>
                        <a:buClr>
                          <a:schemeClr val="hlink"/>
                        </a:buClr>
                        <a:buSzPct val="65%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%"/>
                        </a:spcBef>
                        <a:buClr>
                          <a:schemeClr val="accent1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%"/>
                        </a:spcBef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%"/>
                        </a:lnSpc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buNone/>
                        <a:tabLst/>
                      </a:pPr>
                      <a:r>
                        <a:rPr kumimoji="0" lang="en-US" altLang="en-US" sz="2600" b="0" i="0" u="none" strike="noStrike" cap="none" normalizeH="0" baseline="0%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Causes, blame, similar problems</a:t>
                      </a:r>
                    </a:p>
                  </a:txBody>
                  <a:tcPr marL="84406" marR="84406" marT="42197" marB="4219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%"/>
                        </a:spcBef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%"/>
                        </a:spcBef>
                        <a:buClr>
                          <a:schemeClr val="tx2"/>
                        </a:buClr>
                        <a:buSzPct val="70%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%"/>
                        </a:spcBef>
                        <a:buClr>
                          <a:schemeClr val="hlink"/>
                        </a:buClr>
                        <a:buSzPct val="65%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%"/>
                        </a:spcBef>
                        <a:buClr>
                          <a:schemeClr val="accent1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%"/>
                        </a:spcBef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%"/>
                        </a:lnSpc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buNone/>
                        <a:tabLst/>
                      </a:pPr>
                      <a:r>
                        <a:rPr kumimoji="0" lang="en-US" altLang="en-US" sz="2600" b="0" i="0" u="none" strike="noStrike" cap="none" normalizeH="0" baseline="0%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Results, options to achieve them</a:t>
                      </a:r>
                    </a:p>
                  </a:txBody>
                  <a:tcPr marL="84406" marR="84406" marT="42197" marB="4219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5630">
                <a:tc>
                  <a:txBody>
                    <a:bodyPr/>
                    <a:lstStyle>
                      <a:lvl1pPr algn="l">
                        <a:spcBef>
                          <a:spcPct val="20%"/>
                        </a:spcBef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%"/>
                        </a:spcBef>
                        <a:buClr>
                          <a:schemeClr val="tx2"/>
                        </a:buClr>
                        <a:buSzPct val="70%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%"/>
                        </a:spcBef>
                        <a:buClr>
                          <a:schemeClr val="hlink"/>
                        </a:buClr>
                        <a:buSzPct val="65%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%"/>
                        </a:spcBef>
                        <a:buClr>
                          <a:schemeClr val="accent1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%"/>
                        </a:spcBef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%"/>
                        </a:lnSpc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buNone/>
                        <a:tabLst/>
                      </a:pPr>
                      <a:r>
                        <a:rPr kumimoji="0" lang="en-US" altLang="en-US" sz="2600" b="0" i="0" u="none" strike="noStrike" cap="none" normalizeH="0" baseline="0%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Focus on</a:t>
                      </a:r>
                    </a:p>
                  </a:txBody>
                  <a:tcPr marL="84406" marR="84406" marT="42197" marB="4219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%"/>
                        </a:spcBef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%"/>
                        </a:spcBef>
                        <a:buClr>
                          <a:schemeClr val="tx2"/>
                        </a:buClr>
                        <a:buSzPct val="70%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%"/>
                        </a:spcBef>
                        <a:buClr>
                          <a:schemeClr val="hlink"/>
                        </a:buClr>
                        <a:buSzPct val="65%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%"/>
                        </a:spcBef>
                        <a:buClr>
                          <a:schemeClr val="accent1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%"/>
                        </a:spcBef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%"/>
                        </a:lnSpc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buNone/>
                        <a:tabLst/>
                      </a:pPr>
                      <a:r>
                        <a:rPr kumimoji="0" lang="en-US" altLang="en-US" sz="2600" b="0" i="0" u="none" strike="noStrike" cap="none" normalizeH="0" baseline="0%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The past</a:t>
                      </a:r>
                    </a:p>
                  </a:txBody>
                  <a:tcPr marL="84406" marR="84406" marT="42197" marB="4219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%"/>
                        </a:spcBef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%"/>
                        </a:spcBef>
                        <a:buClr>
                          <a:schemeClr val="tx2"/>
                        </a:buClr>
                        <a:buSzPct val="70%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%"/>
                        </a:spcBef>
                        <a:buClr>
                          <a:schemeClr val="hlink"/>
                        </a:buClr>
                        <a:buSzPct val="65%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%"/>
                        </a:spcBef>
                        <a:buClr>
                          <a:schemeClr val="accent1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%"/>
                        </a:spcBef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%"/>
                        </a:lnSpc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buNone/>
                        <a:tabLst/>
                      </a:pPr>
                      <a:r>
                        <a:rPr kumimoji="0" lang="en-US" altLang="en-US" sz="2600" b="0" i="0" u="none" strike="noStrike" cap="none" normalizeH="0" baseline="0%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The future</a:t>
                      </a:r>
                    </a:p>
                  </a:txBody>
                  <a:tcPr marL="84406" marR="84406" marT="42197" marB="4219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212">
                <a:tc>
                  <a:txBody>
                    <a:bodyPr/>
                    <a:lstStyle>
                      <a:lvl1pPr algn="l">
                        <a:spcBef>
                          <a:spcPct val="20%"/>
                        </a:spcBef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%"/>
                        </a:spcBef>
                        <a:buClr>
                          <a:schemeClr val="tx2"/>
                        </a:buClr>
                        <a:buSzPct val="70%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%"/>
                        </a:spcBef>
                        <a:buClr>
                          <a:schemeClr val="hlink"/>
                        </a:buClr>
                        <a:buSzPct val="65%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%"/>
                        </a:spcBef>
                        <a:buClr>
                          <a:schemeClr val="accent1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%"/>
                        </a:spcBef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%"/>
                        </a:lnSpc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buNone/>
                        <a:tabLst/>
                      </a:pPr>
                      <a:r>
                        <a:rPr kumimoji="0" lang="en-US" altLang="en-US" sz="2600" b="0" i="0" u="none" strike="noStrike" cap="none" normalizeH="0" baseline="0%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Responses</a:t>
                      </a:r>
                    </a:p>
                  </a:txBody>
                  <a:tcPr marL="84406" marR="84406" marT="42197" marB="4219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%"/>
                        </a:spcBef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%"/>
                        </a:spcBef>
                        <a:buClr>
                          <a:schemeClr val="tx2"/>
                        </a:buClr>
                        <a:buSzPct val="70%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%"/>
                        </a:spcBef>
                        <a:buClr>
                          <a:schemeClr val="hlink"/>
                        </a:buClr>
                        <a:buSzPct val="65%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%"/>
                        </a:spcBef>
                        <a:buClr>
                          <a:schemeClr val="accent1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%"/>
                        </a:spcBef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%"/>
                        </a:lnSpc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buNone/>
                        <a:tabLst/>
                      </a:pPr>
                      <a:r>
                        <a:rPr kumimoji="0" lang="en-US" altLang="en-US" sz="2600" b="0" i="0" u="none" strike="noStrike" cap="none" normalizeH="0" baseline="0%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It won’t work!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%"/>
                        </a:lnSpc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buNone/>
                        <a:tabLst/>
                      </a:pPr>
                      <a:r>
                        <a:rPr kumimoji="0" lang="en-US" altLang="en-US" sz="2600" b="0" i="0" u="none" strike="noStrike" cap="none" normalizeH="0" baseline="0%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Yes, but…</a:t>
                      </a:r>
                    </a:p>
                  </a:txBody>
                  <a:tcPr marL="84406" marR="84406" marT="42197" marB="4219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%"/>
                        </a:spcBef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%"/>
                        </a:spcBef>
                        <a:buClr>
                          <a:schemeClr val="tx2"/>
                        </a:buClr>
                        <a:buSzPct val="70%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%"/>
                        </a:spcBef>
                        <a:buClr>
                          <a:schemeClr val="hlink"/>
                        </a:buClr>
                        <a:buSzPct val="65%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%"/>
                        </a:spcBef>
                        <a:buClr>
                          <a:schemeClr val="accent1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%"/>
                        </a:spcBef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%"/>
                        </a:lnSpc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buNone/>
                        <a:tabLst/>
                      </a:pPr>
                      <a:r>
                        <a:rPr kumimoji="0" lang="en-US" altLang="en-US" sz="2600" b="0" i="0" u="none" strike="noStrike" cap="none" normalizeH="0" baseline="0%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More options, brainstorming</a:t>
                      </a:r>
                    </a:p>
                  </a:txBody>
                  <a:tcPr marL="84406" marR="84406" marT="42197" marB="4219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4164">
                <a:tc>
                  <a:txBody>
                    <a:bodyPr/>
                    <a:lstStyle>
                      <a:lvl1pPr algn="l">
                        <a:spcBef>
                          <a:spcPct val="20%"/>
                        </a:spcBef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%"/>
                        </a:spcBef>
                        <a:buClr>
                          <a:schemeClr val="tx2"/>
                        </a:buClr>
                        <a:buSzPct val="70%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%"/>
                        </a:spcBef>
                        <a:buClr>
                          <a:schemeClr val="hlink"/>
                        </a:buClr>
                        <a:buSzPct val="65%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%"/>
                        </a:spcBef>
                        <a:buClr>
                          <a:schemeClr val="accent1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%"/>
                        </a:spcBef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%"/>
                        </a:lnSpc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buNone/>
                        <a:tabLst/>
                      </a:pPr>
                      <a:r>
                        <a:rPr kumimoji="0" lang="en-US" altLang="en-US" sz="2600" b="0" i="0" u="none" strike="noStrike" cap="none" normalizeH="0" baseline="0%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Feelings</a:t>
                      </a:r>
                    </a:p>
                  </a:txBody>
                  <a:tcPr marL="84406" marR="84406" marT="42197" marB="4219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%"/>
                        </a:spcBef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%"/>
                        </a:spcBef>
                        <a:buClr>
                          <a:schemeClr val="tx2"/>
                        </a:buClr>
                        <a:buSzPct val="70%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%"/>
                        </a:spcBef>
                        <a:buClr>
                          <a:schemeClr val="hlink"/>
                        </a:buClr>
                        <a:buSzPct val="65%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%"/>
                        </a:spcBef>
                        <a:buClr>
                          <a:schemeClr val="accent1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%"/>
                        </a:spcBef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%"/>
                        </a:lnSpc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buNone/>
                        <a:tabLst/>
                      </a:pPr>
                      <a:r>
                        <a:rPr kumimoji="0" lang="en-US" altLang="en-US" sz="2600" b="0" i="0" u="none" strike="noStrike" cap="none" normalizeH="0" baseline="0%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Negative, frustrated</a:t>
                      </a:r>
                    </a:p>
                  </a:txBody>
                  <a:tcPr marL="84406" marR="84406" marT="42197" marB="4219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%"/>
                        </a:spcBef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%"/>
                        </a:spcBef>
                        <a:buClr>
                          <a:schemeClr val="tx2"/>
                        </a:buClr>
                        <a:buSzPct val="70%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%"/>
                        </a:spcBef>
                        <a:buClr>
                          <a:schemeClr val="hlink"/>
                        </a:buClr>
                        <a:buSzPct val="65%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%"/>
                        </a:spcBef>
                        <a:buClr>
                          <a:schemeClr val="accent1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%"/>
                        </a:spcBef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%"/>
                        </a:lnSpc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buNone/>
                        <a:tabLst/>
                      </a:pPr>
                      <a:r>
                        <a:rPr kumimoji="0" lang="en-US" altLang="en-US" sz="2600" b="0" i="0" u="none" strike="noStrike" cap="none" normalizeH="0" baseline="0%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High  energy</a:t>
                      </a:r>
                    </a:p>
                  </a:txBody>
                  <a:tcPr marL="84406" marR="84406" marT="42197" marB="4219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76956">
                <a:tc>
                  <a:txBody>
                    <a:bodyPr/>
                    <a:lstStyle>
                      <a:lvl1pPr algn="l">
                        <a:spcBef>
                          <a:spcPct val="20%"/>
                        </a:spcBef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%"/>
                        </a:spcBef>
                        <a:buClr>
                          <a:schemeClr val="tx2"/>
                        </a:buClr>
                        <a:buSzPct val="70%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%"/>
                        </a:spcBef>
                        <a:buClr>
                          <a:schemeClr val="hlink"/>
                        </a:buClr>
                        <a:buSzPct val="65%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%"/>
                        </a:spcBef>
                        <a:buClr>
                          <a:schemeClr val="accent1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%"/>
                        </a:spcBef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%"/>
                        </a:lnSpc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buNone/>
                        <a:tabLst/>
                      </a:pPr>
                      <a:r>
                        <a:rPr kumimoji="0" lang="en-US" altLang="en-US" sz="2600" b="0" i="0" u="none" strike="noStrike" cap="none" normalizeH="0" baseline="0%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Results</a:t>
                      </a:r>
                    </a:p>
                  </a:txBody>
                  <a:tcPr marL="84406" marR="84406" marT="42197" marB="4219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%"/>
                        </a:spcBef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%"/>
                        </a:spcBef>
                        <a:buClr>
                          <a:schemeClr val="tx2"/>
                        </a:buClr>
                        <a:buSzPct val="70%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%"/>
                        </a:spcBef>
                        <a:buClr>
                          <a:schemeClr val="hlink"/>
                        </a:buClr>
                        <a:buSzPct val="65%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%"/>
                        </a:spcBef>
                        <a:buClr>
                          <a:schemeClr val="accent1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%"/>
                        </a:spcBef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%"/>
                        </a:lnSpc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buNone/>
                        <a:tabLst/>
                      </a:pPr>
                      <a:r>
                        <a:rPr kumimoji="0" lang="en-US" altLang="en-US" sz="2600" b="0" i="0" u="none" strike="noStrike" cap="none" normalizeH="0" baseline="0%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Nothing</a:t>
                      </a:r>
                    </a:p>
                  </a:txBody>
                  <a:tcPr marL="84406" marR="84406" marT="42197" marB="4219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%"/>
                        </a:spcBef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%"/>
                        </a:spcBef>
                        <a:buClr>
                          <a:schemeClr val="tx2"/>
                        </a:buClr>
                        <a:buSzPct val="70%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%"/>
                        </a:spcBef>
                        <a:buClr>
                          <a:schemeClr val="hlink"/>
                        </a:buClr>
                        <a:buSzPct val="65%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%"/>
                        </a:spcBef>
                        <a:buClr>
                          <a:schemeClr val="accent1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%"/>
                        </a:spcBef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chemeClr val="accent2"/>
                        </a:buClr>
                        <a:buSzPct val="60%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%"/>
                        </a:lnSpc>
                        <a:spcBef>
                          <a:spcPct val="20%"/>
                        </a:spcBef>
                        <a:spcAft>
                          <a:spcPct val="0%"/>
                        </a:spcAft>
                        <a:buClr>
                          <a:srgbClr val="6699FF"/>
                        </a:buClr>
                        <a:buSzPct val="65%"/>
                        <a:buFont typeface="Marlett" pitchFamily="2" charset="2"/>
                        <a:buNone/>
                        <a:tabLst/>
                      </a:pPr>
                      <a:r>
                        <a:rPr kumimoji="0" lang="en-US" altLang="en-US" sz="2600" b="0" i="0" u="none" strike="noStrike" cap="none" normalizeH="0" baseline="0%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Doing something positive, change</a:t>
                      </a:r>
                    </a:p>
                  </a:txBody>
                  <a:tcPr marL="84406" marR="84406" marT="42197" marB="4219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59781" name="AutoShape 34">
            <a:extLst>
              <a:ext uri="{FF2B5EF4-FFF2-40B4-BE49-F238E27FC236}">
                <a16:creationId xmlns:a16="http://schemas.microsoft.com/office/drawing/2014/main" id="{46E82C9C-DDE9-094A-D1D0-F2CF64B3C6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7800" y="6189663"/>
            <a:ext cx="2057400" cy="211137"/>
          </a:xfrm>
          <a:custGeom>
            <a:avLst/>
            <a:gdLst>
              <a:gd name="T0" fmla="*/ 2147483646 w 21600"/>
              <a:gd name="T1" fmla="*/ 0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/>
          </a:solidFill>
          <a:ln w="12700">
            <a:solidFill>
              <a:schemeClr val="tx1"/>
            </a:solidFill>
            <a:miter lim="800%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215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38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138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138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y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3859" grpId="0" build="p" autoUpdateAnimBg="0"/>
    </p:bldLst>
  </p:timing>
</p:sld>
</file>

<file path=ppt/slides/slide18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B12186CF-327B-6646-5A93-35977E598D38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May 2009</a:t>
            </a: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FB80F08F-D16B-F6CA-1A72-DB18B373A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dirty="0">
                <a:solidFill>
                  <a:srgbClr val="898989"/>
                </a:solidFill>
                <a:cs typeface="Arial" panose="020B0604020202020204" pitchFamily="34" charset="0"/>
              </a:rPr>
              <a:t>© NGO Futures LLC 2021</a:t>
            </a:r>
            <a:endParaRPr lang="en-US" altLang="en-US" dirty="0"/>
          </a:p>
        </p:txBody>
      </p:sp>
      <p:sp>
        <p:nvSpPr>
          <p:cNvPr id="46084" name="Slide Number Placeholder 5">
            <a:extLst>
              <a:ext uri="{FF2B5EF4-FFF2-40B4-BE49-F238E27FC236}">
                <a16:creationId xmlns:a16="http://schemas.microsoft.com/office/drawing/2014/main" id="{42DC69F2-88E6-8DFA-81B3-188544F0A4A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fld id="{E44D18C3-FD75-4607-9E24-01CCDF7D782A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</a:rPr>
              <a:pPr>
                <a:lnSpc>
                  <a:spcPct val="100%"/>
                </a:lnSpc>
                <a:spcBef>
                  <a:spcPct val="0%"/>
                </a:spcBef>
                <a:buFontTx/>
                <a:buNone/>
              </a:pPr>
              <a:t>18</a:t>
            </a:fld>
            <a:endParaRPr lang="en-US" altLang="en-US" sz="120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541" name="Rectangle 2">
            <a:extLst>
              <a:ext uri="{FF2B5EF4-FFF2-40B4-BE49-F238E27FC236}">
                <a16:creationId xmlns:a16="http://schemas.microsoft.com/office/drawing/2014/main" id="{F6A01714-E20F-EA76-A06C-B250829F09D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447800"/>
          </a:xfrm>
        </p:spPr>
        <p:txBody>
          <a:bodyPr lIns="92075" tIns="46038" rIns="92075" bIns="46038" anchor="b"/>
          <a:lstStyle/>
          <a:p>
            <a:pPr algn="ctr" eaLnBrk="1" hangingPunct="1">
              <a:defRPr/>
            </a:pPr>
            <a:r>
              <a:rPr lang="en-GB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Pick the BIG issues</a:t>
            </a:r>
            <a:br>
              <a:rPr lang="en-GB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</a:br>
            <a:r>
              <a:rPr lang="en-GB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Work on them RIGHT</a:t>
            </a:r>
          </a:p>
        </p:txBody>
      </p:sp>
      <p:sp>
        <p:nvSpPr>
          <p:cNvPr id="65542" name="Rectangle 3">
            <a:extLst>
              <a:ext uri="{FF2B5EF4-FFF2-40B4-BE49-F238E27FC236}">
                <a16:creationId xmlns:a16="http://schemas.microsoft.com/office/drawing/2014/main" id="{F5761552-7C6C-5060-1781-03A0BCEA044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1676400"/>
            <a:ext cx="8177213" cy="4679950"/>
          </a:xfrm>
        </p:spPr>
        <p:txBody>
          <a:bodyPr lIns="92075" tIns="46038" rIns="92075" bIns="46038"/>
          <a:lstStyle/>
          <a:p>
            <a:pPr eaLnBrk="1" hangingPunct="1">
              <a:buFont typeface="Marlett" pitchFamily="2" charset="2"/>
              <a:buNone/>
              <a:defRPr/>
            </a:pPr>
            <a:r>
              <a:rPr lang="en-GB" altLang="en-US" sz="3600" dirty="0"/>
              <a:t>       </a:t>
            </a:r>
            <a:r>
              <a:rPr lang="en-GB" altLang="en-US" sz="3600" u="sng" dirty="0">
                <a:solidFill>
                  <a:srgbClr val="33CC33"/>
                </a:solidFill>
              </a:rPr>
              <a:t>ISSUE</a:t>
            </a:r>
            <a:r>
              <a:rPr lang="en-GB" altLang="en-US" sz="3600" dirty="0"/>
              <a:t>                Small           </a:t>
            </a:r>
            <a:r>
              <a:rPr lang="en-GB" altLang="en-US" sz="5100" b="1" dirty="0">
                <a:solidFill>
                  <a:srgbClr val="0033CC"/>
                </a:solidFill>
                <a:ea typeface="+mj-ea"/>
                <a:cs typeface="Times New Roman" panose="02020603050405020304" pitchFamily="18" charset="0"/>
              </a:rPr>
              <a:t>BIG</a:t>
            </a:r>
          </a:p>
          <a:p>
            <a:pPr eaLnBrk="1" hangingPunct="1">
              <a:buFont typeface="Marlett" pitchFamily="2" charset="2"/>
              <a:buNone/>
              <a:defRPr/>
            </a:pPr>
            <a:r>
              <a:rPr lang="en-GB" altLang="en-US" sz="3600" u="sng" dirty="0">
                <a:solidFill>
                  <a:srgbClr val="33CC33"/>
                </a:solidFill>
              </a:rPr>
              <a:t> APPROACH</a:t>
            </a:r>
          </a:p>
          <a:p>
            <a:pPr eaLnBrk="1" hangingPunct="1">
              <a:buFont typeface="Marlett" pitchFamily="2" charset="2"/>
              <a:buNone/>
              <a:defRPr/>
            </a:pPr>
            <a:r>
              <a:rPr lang="en-GB" altLang="en-US" sz="1400" dirty="0"/>
              <a:t>   	</a:t>
            </a:r>
          </a:p>
          <a:p>
            <a:pPr eaLnBrk="1" hangingPunct="1">
              <a:buFont typeface="Marlett" pitchFamily="2" charset="2"/>
              <a:buNone/>
              <a:defRPr/>
            </a:pPr>
            <a:r>
              <a:rPr lang="en-GB" altLang="en-US" sz="3200" dirty="0"/>
              <a:t>    </a:t>
            </a:r>
            <a:r>
              <a:rPr lang="en-GB" altLang="en-US" sz="3600" dirty="0"/>
              <a:t>Wrong            no gain        disaster</a:t>
            </a:r>
            <a:endParaRPr lang="en-GB" altLang="en-US" sz="3200" dirty="0"/>
          </a:p>
          <a:p>
            <a:pPr eaLnBrk="1" hangingPunct="1">
              <a:buFont typeface="Marlett" pitchFamily="2" charset="2"/>
              <a:buNone/>
              <a:defRPr/>
            </a:pPr>
            <a:endParaRPr lang="en-GB" altLang="en-US" sz="3200" dirty="0"/>
          </a:p>
          <a:p>
            <a:pPr eaLnBrk="1" hangingPunct="1">
              <a:buFont typeface="Marlett" pitchFamily="2" charset="2"/>
              <a:buNone/>
              <a:defRPr/>
            </a:pPr>
            <a:endParaRPr lang="en-GB" altLang="en-US" sz="3200" dirty="0"/>
          </a:p>
          <a:p>
            <a:pPr eaLnBrk="1" hangingPunct="1">
              <a:buFont typeface="Marlett" pitchFamily="2" charset="2"/>
              <a:buNone/>
              <a:defRPr/>
            </a:pPr>
            <a:r>
              <a:rPr lang="en-GB" altLang="en-US" sz="4400" dirty="0">
                <a:solidFill>
                  <a:schemeClr val="folHlink"/>
                </a:solidFill>
              </a:rPr>
              <a:t>  </a:t>
            </a:r>
            <a:r>
              <a:rPr lang="en-GB" altLang="en-US" sz="5100" b="1" dirty="0">
                <a:solidFill>
                  <a:srgbClr val="0033CC"/>
                </a:solidFill>
                <a:ea typeface="+mj-ea"/>
                <a:cs typeface="Times New Roman" panose="02020603050405020304" pitchFamily="18" charset="0"/>
              </a:rPr>
              <a:t>RIGHT</a:t>
            </a:r>
            <a:r>
              <a:rPr lang="en-GB" altLang="en-US" sz="4400" dirty="0"/>
              <a:t>     </a:t>
            </a:r>
            <a:r>
              <a:rPr lang="en-GB" altLang="en-US" sz="3600" dirty="0"/>
              <a:t>little gain            </a:t>
            </a:r>
            <a:r>
              <a:rPr lang="en-GB" altLang="en-US" sz="5100" b="1" dirty="0">
                <a:solidFill>
                  <a:srgbClr val="0033CC"/>
                </a:solidFill>
                <a:ea typeface="+mj-ea"/>
                <a:cs typeface="Times New Roman" panose="02020603050405020304" pitchFamily="18" charset="0"/>
              </a:rPr>
              <a:t>YES</a:t>
            </a:r>
            <a:endParaRPr lang="en-US" altLang="en-US" sz="5100" b="1" dirty="0">
              <a:solidFill>
                <a:srgbClr val="0033CC"/>
              </a:solidFill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46087" name="Rectangle 4">
            <a:extLst>
              <a:ext uri="{FF2B5EF4-FFF2-40B4-BE49-F238E27FC236}">
                <a16:creationId xmlns:a16="http://schemas.microsoft.com/office/drawing/2014/main" id="{CBD7F803-495B-68F6-E6C4-330E805986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4200" y="2339975"/>
            <a:ext cx="4191000" cy="3810000"/>
          </a:xfrm>
          <a:prstGeom prst="rect">
            <a:avLst/>
          </a:prstGeom>
          <a:noFill/>
          <a:ln w="28575">
            <a:solidFill>
              <a:schemeClr val="tx1"/>
            </a:solidFill>
            <a:miter lim="800%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%"/>
              </a:lnSpc>
              <a:spcBef>
                <a:spcPct val="0%"/>
              </a:spcBef>
              <a:buFontTx/>
              <a:buNone/>
            </a:pP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46088" name="Line 5">
            <a:extLst>
              <a:ext uri="{FF2B5EF4-FFF2-40B4-BE49-F238E27FC236}">
                <a16:creationId xmlns:a16="http://schemas.microsoft.com/office/drawing/2014/main" id="{CA9AB5A9-4778-7D58-E33F-EF91BE0758A9}"/>
              </a:ext>
            </a:extLst>
          </p:cNvPr>
          <p:cNvSpPr>
            <a:spLocks noChangeShapeType="1"/>
          </p:cNvSpPr>
          <p:nvPr/>
        </p:nvSpPr>
        <p:spPr bwMode="auto">
          <a:xfrm>
            <a:off x="3124200" y="4876800"/>
            <a:ext cx="4191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6089" name="Line 6">
            <a:extLst>
              <a:ext uri="{FF2B5EF4-FFF2-40B4-BE49-F238E27FC236}">
                <a16:creationId xmlns:a16="http://schemas.microsoft.com/office/drawing/2014/main" id="{79A53B28-0085-CD19-5DB4-DA568F0BBEA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686050" y="2098675"/>
            <a:ext cx="1220788" cy="34925"/>
          </a:xfrm>
          <a:prstGeom prst="line">
            <a:avLst/>
          </a:prstGeom>
          <a:noFill/>
          <a:ln w="50800">
            <a:solidFill>
              <a:srgbClr val="33CC33"/>
            </a:solidFill>
            <a:round/>
            <a:headEnd type="none" w="sm" len="sm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6090" name="Line 7">
            <a:extLst>
              <a:ext uri="{FF2B5EF4-FFF2-40B4-BE49-F238E27FC236}">
                <a16:creationId xmlns:a16="http://schemas.microsoft.com/office/drawing/2014/main" id="{BE3C79E4-7965-4CE9-4E2D-0DD9D196C0B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828800" y="3079750"/>
            <a:ext cx="0" cy="349250"/>
          </a:xfrm>
          <a:prstGeom prst="line">
            <a:avLst/>
          </a:prstGeom>
          <a:noFill/>
          <a:ln w="50800">
            <a:solidFill>
              <a:srgbClr val="33CC33"/>
            </a:solidFill>
            <a:round/>
            <a:headEnd type="none" w="sm" len="sm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6091" name="Line 8">
            <a:extLst>
              <a:ext uri="{FF2B5EF4-FFF2-40B4-BE49-F238E27FC236}">
                <a16:creationId xmlns:a16="http://schemas.microsoft.com/office/drawing/2014/main" id="{B4B23F6A-3EBC-AF1C-4EC7-44CD6C97655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672138" y="2339975"/>
            <a:ext cx="0" cy="3733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73897" name="AutoShape 9">
            <a:extLst>
              <a:ext uri="{FF2B5EF4-FFF2-40B4-BE49-F238E27FC236}">
                <a16:creationId xmlns:a16="http://schemas.microsoft.com/office/drawing/2014/main" id="{B1ACA7FF-CF65-78BF-B296-9D955EFD204C}"/>
              </a:ext>
            </a:extLst>
          </p:cNvPr>
          <p:cNvSpPr>
            <a:spLocks noChangeArrowheads="1"/>
          </p:cNvSpPr>
          <p:nvPr/>
        </p:nvSpPr>
        <p:spPr bwMode="auto">
          <a:xfrm rot="2603323">
            <a:off x="4886325" y="4422775"/>
            <a:ext cx="1571625" cy="533400"/>
          </a:xfrm>
          <a:prstGeom prst="rightArrow">
            <a:avLst>
              <a:gd name="adj1" fmla="val 50000"/>
              <a:gd name="adj2" fmla="val 73661"/>
            </a:avLst>
          </a:prstGeom>
          <a:solidFill>
            <a:srgbClr val="790015"/>
          </a:solidFill>
          <a:ln w="12700">
            <a:solidFill>
              <a:schemeClr val="tx1"/>
            </a:solidFill>
            <a:miter lim="800%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%"/>
              </a:lnSpc>
              <a:spcBef>
                <a:spcPct val="0%"/>
              </a:spcBef>
              <a:buFontTx/>
              <a:buNone/>
            </a:pP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1573898" name="AutoShape 10">
            <a:extLst>
              <a:ext uri="{FF2B5EF4-FFF2-40B4-BE49-F238E27FC236}">
                <a16:creationId xmlns:a16="http://schemas.microsoft.com/office/drawing/2014/main" id="{C5CF93F7-53CD-CB1F-9D38-9634FA1C33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0013" y="5275263"/>
            <a:ext cx="984250" cy="533400"/>
          </a:xfrm>
          <a:prstGeom prst="rightArrow">
            <a:avLst>
              <a:gd name="adj1" fmla="val 50000"/>
              <a:gd name="adj2" fmla="val 46131"/>
            </a:avLst>
          </a:prstGeom>
          <a:solidFill>
            <a:srgbClr val="790015"/>
          </a:solidFill>
          <a:ln w="12700">
            <a:solidFill>
              <a:schemeClr val="tx1"/>
            </a:solidFill>
            <a:miter lim="800%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%"/>
              </a:lnSpc>
              <a:spcBef>
                <a:spcPct val="0%"/>
              </a:spcBef>
              <a:buFontTx/>
              <a:buNone/>
            </a:pP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1573899" name="AutoShape 11">
            <a:extLst>
              <a:ext uri="{FF2B5EF4-FFF2-40B4-BE49-F238E27FC236}">
                <a16:creationId xmlns:a16="http://schemas.microsoft.com/office/drawing/2014/main" id="{2F965007-EE83-F23E-C828-1FF5AFBD2568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6113463" y="4249737"/>
            <a:ext cx="1066800" cy="492125"/>
          </a:xfrm>
          <a:prstGeom prst="rightArrow">
            <a:avLst>
              <a:gd name="adj1" fmla="val 50000"/>
              <a:gd name="adj2" fmla="val 54194"/>
            </a:avLst>
          </a:prstGeom>
          <a:solidFill>
            <a:srgbClr val="790015"/>
          </a:solidFill>
          <a:ln w="12700">
            <a:solidFill>
              <a:schemeClr val="tx1"/>
            </a:solidFill>
            <a:miter lim="800%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%"/>
              </a:lnSpc>
              <a:spcBef>
                <a:spcPct val="0%"/>
              </a:spcBef>
              <a:buFontTx/>
              <a:buNone/>
            </a:pP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46095" name="Line 7">
            <a:extLst>
              <a:ext uri="{FF2B5EF4-FFF2-40B4-BE49-F238E27FC236}">
                <a16:creationId xmlns:a16="http://schemas.microsoft.com/office/drawing/2014/main" id="{A404E92A-CCD1-2DBC-C5E6-3C3C1D7D410D}"/>
              </a:ext>
            </a:extLst>
          </p:cNvPr>
          <p:cNvSpPr>
            <a:spLocks noChangeShapeType="1"/>
          </p:cNvSpPr>
          <p:nvPr/>
        </p:nvSpPr>
        <p:spPr bwMode="auto">
          <a:xfrm>
            <a:off x="1828800" y="4114800"/>
            <a:ext cx="0" cy="1160463"/>
          </a:xfrm>
          <a:prstGeom prst="line">
            <a:avLst/>
          </a:prstGeom>
          <a:noFill/>
          <a:ln w="50800">
            <a:solidFill>
              <a:srgbClr val="33CC33"/>
            </a:solidFill>
            <a:round/>
            <a:headEnd type="none" w="sm" len="sm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3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73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3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73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3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573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3897" grpId="0" animBg="1"/>
      <p:bldP spid="1573898" grpId="0" animBg="1"/>
      <p:bldP spid="1573899" grpId="0" animBg="1"/>
    </p:bldLst>
  </p:timing>
</p:sld>
</file>

<file path=ppt/slides/slide19.xml><?xml version="1.0" encoding="utf-8"?>
<p:sld xmlns:a="http://purl.oclc.org/ooxml/drawingml/main" xmlns:r="http://purl.oclc.org/ooxml/officeDocument/relationships" xmlns:p="http://purl.oclc.org/ooxml/presentationml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Number Placeholder 5">
            <a:extLst>
              <a:ext uri="{FF2B5EF4-FFF2-40B4-BE49-F238E27FC236}">
                <a16:creationId xmlns:a16="http://schemas.microsoft.com/office/drawing/2014/main" id="{5106EB92-E756-66D3-21E5-28D28E2019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7440613" y="6400800"/>
            <a:ext cx="1093787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endParaRPr lang="en-US" altLang="en-US" sz="1200">
              <a:solidFill>
                <a:srgbClr val="898989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graphicFrame>
        <p:nvGraphicFramePr>
          <p:cNvPr id="21" name="Diagram 20">
            <a:extLst>
              <a:ext uri="{FF2B5EF4-FFF2-40B4-BE49-F238E27FC236}">
                <a16:creationId xmlns:a16="http://schemas.microsoft.com/office/drawing/2014/main" id="{5D82DA5D-0863-FE8A-FFBF-B5C18C8063D6}"/>
              </a:ext>
            </a:extLst>
          </p:cNvPr>
          <p:cNvGraphicFramePr/>
          <p:nvPr/>
        </p:nvGraphicFramePr>
        <p:xfrm>
          <a:off x="76200" y="-1"/>
          <a:ext cx="8991600" cy="6842125"/>
        </p:xfrm>
        <a:graphic>
          <a:graphicData uri="http://purl.oclc.org/ooxml/drawingml/diagram">
            <dgm:relIds xmlns:dgm="http://purl.oclc.org/ooxml/drawingml/diagram" xmlns:r="http://purl.oclc.org/ooxml/officeDocument/relationships" r:dm="rId3" r:lo="rId4" r:qs="rId5" r:cs="rId6"/>
          </a:graphicData>
        </a:graphic>
      </p:graphicFrame>
      <p:sp>
        <p:nvSpPr>
          <p:cNvPr id="48132" name="Footer Placeholder 3">
            <a:extLst>
              <a:ext uri="{FF2B5EF4-FFF2-40B4-BE49-F238E27FC236}">
                <a16:creationId xmlns:a16="http://schemas.microsoft.com/office/drawing/2014/main" id="{EEEDCD28-DA55-466F-8ED1-27EC7E7EA9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47700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  <p:pic>
        <p:nvPicPr>
          <p:cNvPr id="48133" name="Picture 1">
            <a:extLst>
              <a:ext uri="{FF2B5EF4-FFF2-40B4-BE49-F238E27FC236}">
                <a16:creationId xmlns:a16="http://schemas.microsoft.com/office/drawing/2014/main" id="{A4EBD993-3B2F-2BD0-F32D-E25078396E6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3941763"/>
            <a:ext cx="3800475" cy="261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</p:pic>
      <p:sp>
        <p:nvSpPr>
          <p:cNvPr id="2" name="Up Arrow 1">
            <a:extLst>
              <a:ext uri="{FF2B5EF4-FFF2-40B4-BE49-F238E27FC236}">
                <a16:creationId xmlns:a16="http://schemas.microsoft.com/office/drawing/2014/main" id="{FBDBB262-7041-651D-2A94-9938AD0C7734}"/>
              </a:ext>
            </a:extLst>
          </p:cNvPr>
          <p:cNvSpPr/>
          <p:nvPr/>
        </p:nvSpPr>
        <p:spPr>
          <a:xfrm>
            <a:off x="1143000" y="2438400"/>
            <a:ext cx="457200" cy="1066800"/>
          </a:xfrm>
          <a:prstGeom prst="upArrow">
            <a:avLst/>
          </a:prstGeom>
        </p:spPr>
        <p:style>
          <a:lnRef idx="2">
            <a:schemeClr val="accent1">
              <a:shade val="50%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Up Arrow 6">
            <a:extLst>
              <a:ext uri="{FF2B5EF4-FFF2-40B4-BE49-F238E27FC236}">
                <a16:creationId xmlns:a16="http://schemas.microsoft.com/office/drawing/2014/main" id="{A1D44AD4-8253-D506-F654-844E2124B429}"/>
              </a:ext>
            </a:extLst>
          </p:cNvPr>
          <p:cNvSpPr/>
          <p:nvPr/>
        </p:nvSpPr>
        <p:spPr>
          <a:xfrm>
            <a:off x="762000" y="2133600"/>
            <a:ext cx="1219200" cy="1371600"/>
          </a:xfrm>
          <a:prstGeom prst="upArrow">
            <a:avLst/>
          </a:prstGeom>
          <a:solidFill>
            <a:schemeClr val="accent1">
              <a:lumMod val="60%"/>
              <a:lumOff val="40%"/>
            </a:schemeClr>
          </a:solidFill>
        </p:spPr>
        <p:style>
          <a:lnRef idx="2">
            <a:schemeClr val="accent1">
              <a:shade val="50%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3FDE4B1-728F-A9EC-6858-47E4C3F61DE8}"/>
              </a:ext>
            </a:extLst>
          </p:cNvPr>
          <p:cNvCxnSpPr/>
          <p:nvPr/>
        </p:nvCxnSpPr>
        <p:spPr>
          <a:xfrm>
            <a:off x="1398588" y="2133600"/>
            <a:ext cx="31734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19D0004C-F1D1-0433-2A45-3710008857CB}"/>
              </a:ext>
            </a:extLst>
          </p:cNvPr>
          <p:cNvCxnSpPr/>
          <p:nvPr/>
        </p:nvCxnSpPr>
        <p:spPr>
          <a:xfrm flipH="1" flipV="1">
            <a:off x="5735638" y="5360988"/>
            <a:ext cx="1295400" cy="76200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4D8CBBE0-A5A3-1114-3A29-4973FEFCECFE}"/>
              </a:ext>
            </a:extLst>
          </p:cNvPr>
          <p:cNvSpPr txBox="1"/>
          <p:nvPr/>
        </p:nvSpPr>
        <p:spPr>
          <a:xfrm>
            <a:off x="7010400" y="6091238"/>
            <a:ext cx="914400" cy="461962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dirty="0"/>
              <a:t>YOU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6256C6-4F26-4174-7033-BA2F366A9D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9850"/>
            <a:ext cx="7886700" cy="920750"/>
          </a:xfrm>
        </p:spPr>
        <p:txBody>
          <a:bodyPr/>
          <a:lstStyle/>
          <a:p>
            <a:pPr algn="ctr">
              <a:defRPr/>
            </a:pPr>
            <a:r>
              <a:rPr lang="en-US" sz="5100" dirty="0">
                <a:solidFill>
                  <a:srgbClr val="0033CC"/>
                </a:solidFill>
                <a:cs typeface="Times New Roman" panose="02020603050405020304" pitchFamily="18" charset="0"/>
              </a:rPr>
              <a:t>My topics for this session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D0F4F690-3932-A38E-E009-628CB57943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219200"/>
            <a:ext cx="8839200" cy="4953000"/>
          </a:xfrm>
        </p:spPr>
        <p:txBody>
          <a:bodyPr/>
          <a:lstStyle/>
          <a:p>
            <a:pPr marL="438150" indent="-438150">
              <a:buFont typeface="Calibri Light" panose="020F0302020204030204" pitchFamily="34" charset="0"/>
              <a:buAutoNum type="arabicPeriod"/>
              <a:defRPr/>
            </a:pPr>
            <a:r>
              <a:rPr lang="en-US" altLang="en-US" sz="3200" dirty="0"/>
              <a:t>My Own Leadership Development</a:t>
            </a:r>
          </a:p>
          <a:p>
            <a:pPr marL="438150" indent="-438150">
              <a:buFont typeface="Calibri Light" panose="020F0302020204030204" pitchFamily="34" charset="0"/>
              <a:buAutoNum type="arabicPeriod"/>
              <a:defRPr/>
            </a:pPr>
            <a:r>
              <a:rPr lang="en-US" altLang="en-US" sz="3200" dirty="0"/>
              <a:t>Eight Leadership Myths</a:t>
            </a:r>
          </a:p>
          <a:p>
            <a:pPr marL="438150" indent="-438150">
              <a:buFont typeface="Calibri Light" panose="020F0302020204030204" pitchFamily="34" charset="0"/>
              <a:buAutoNum type="arabicPeriod"/>
              <a:defRPr/>
            </a:pPr>
            <a:r>
              <a:rPr lang="en-US" altLang="en-US" sz="3200" dirty="0"/>
              <a:t>What a fundraiser can do</a:t>
            </a:r>
          </a:p>
          <a:p>
            <a:pPr marL="438150" indent="-438150">
              <a:buFont typeface="Calibri Light" panose="020F0302020204030204" pitchFamily="34" charset="0"/>
              <a:buAutoNum type="arabicPeriod"/>
              <a:defRPr/>
            </a:pPr>
            <a:r>
              <a:rPr lang="en-US" altLang="en-US" sz="3200" dirty="0"/>
              <a:t>The 10 Iron Rules of Fundraising</a:t>
            </a:r>
          </a:p>
          <a:p>
            <a:pPr marL="438150" indent="-438150">
              <a:buFont typeface="Calibri Light" panose="020F0302020204030204" pitchFamily="34" charset="0"/>
              <a:buAutoNum type="arabicPeriod"/>
              <a:defRPr/>
            </a:pPr>
            <a:r>
              <a:rPr lang="en-US" altLang="en-US" sz="3200" dirty="0"/>
              <a:t>Working Session to draft a plan for your own leadership development for 2023</a:t>
            </a:r>
          </a:p>
          <a:p>
            <a:pPr marL="438150" indent="-438150">
              <a:buFont typeface="Calibri Light" panose="020F0302020204030204" pitchFamily="34" charset="0"/>
              <a:buAutoNum type="arabicPeriod"/>
              <a:defRPr/>
            </a:pPr>
            <a:endParaRPr lang="en-US" altLang="en-US" sz="2000" dirty="0"/>
          </a:p>
          <a:p>
            <a:pPr marL="0" indent="0">
              <a:buFont typeface="+mj-lt"/>
              <a:buNone/>
              <a:defRPr/>
            </a:pPr>
            <a:r>
              <a:rPr lang="en-US" altLang="en-US" sz="3200" dirty="0"/>
              <a:t>As I talk, make your own list of what </a:t>
            </a:r>
            <a:r>
              <a:rPr lang="en-US" altLang="en-US" sz="3200" u="sng" dirty="0"/>
              <a:t>you</a:t>
            </a:r>
            <a:r>
              <a:rPr lang="en-US" altLang="en-US" sz="3200" dirty="0"/>
              <a:t> must do   to succeed in fundraising in 2023 and in the future.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46E0FF-8898-ED50-D954-24D456E432F8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GB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93E81C-ACD5-0AEA-194C-8E6E755C96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590800" y="6340475"/>
            <a:ext cx="3962400" cy="365125"/>
          </a:xfrm>
        </p:spPr>
        <p:txBody>
          <a:bodyPr/>
          <a:lstStyle/>
          <a:p>
            <a:pPr lvl="4">
              <a:defRPr/>
            </a:pPr>
            <a:endParaRPr lang="en-GB" altLang="en-US" dirty="0"/>
          </a:p>
          <a:p>
            <a:pPr>
              <a:defRPr/>
            </a:pPr>
            <a:r>
              <a:rPr lang="en-US"/>
              <a:t>© NGO Futures LLC 2022</a:t>
            </a:r>
          </a:p>
        </p:txBody>
      </p:sp>
      <p:sp>
        <p:nvSpPr>
          <p:cNvPr id="18438" name="Slide Number Placeholder 5">
            <a:extLst>
              <a:ext uri="{FF2B5EF4-FFF2-40B4-BE49-F238E27FC236}">
                <a16:creationId xmlns:a16="http://schemas.microsoft.com/office/drawing/2014/main" id="{5FF61156-96CA-7608-D14D-C810A9C0080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fld id="{0A659819-1C4C-4638-A66A-28A2AA29E9C0}" type="slidenum">
              <a:rPr lang="en-GB" altLang="en-US" sz="1100" smtClean="0">
                <a:solidFill>
                  <a:srgbClr val="898989"/>
                </a:solidFill>
                <a:latin typeface="Times New Roman" panose="02020603050405020304" pitchFamily="18" charset="0"/>
              </a:rPr>
              <a:pPr>
                <a:lnSpc>
                  <a:spcPct val="100%"/>
                </a:lnSpc>
                <a:spcBef>
                  <a:spcPct val="0%"/>
                </a:spcBef>
                <a:buFontTx/>
                <a:buNone/>
              </a:pPr>
              <a:t>2</a:t>
            </a:fld>
            <a:endParaRPr lang="en-GB" altLang="en-US" sz="110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92907116-EE09-AE05-F8B9-A8BA4B56CC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5200" b="1">
                <a:solidFill>
                  <a:schemeClr val="accent5"/>
                </a:solidFill>
                <a:latin typeface="+mn-lt"/>
              </a:rPr>
              <a:t>Six Realistic Steps to Leadership</a:t>
            </a:r>
            <a:br>
              <a:rPr lang="en-US" sz="5200" b="1">
                <a:solidFill>
                  <a:schemeClr val="accent5"/>
                </a:solidFill>
                <a:latin typeface="+mn-lt"/>
              </a:rPr>
            </a:br>
            <a:r>
              <a:rPr lang="en-US" sz="2800" b="1">
                <a:latin typeface="+mn-lt"/>
              </a:rPr>
              <a:t>Simple steps to lead that everyone can take (2024 update)</a:t>
            </a:r>
            <a:endParaRPr lang="en-US" sz="5200" b="1" dirty="0">
              <a:latin typeface="+mn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1C4A522-D483-0153-6C70-0C5F9B7E08F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146888"/>
      </p:ext>
    </p:extLst>
  </p:cSld>
  <p:clrMapOvr>
    <a:masterClrMapping/>
  </p:clrMapOvr>
  <p:transition spd="med">
    <p:wipe/>
  </p:transition>
</p:sld>
</file>

<file path=ppt/slides/slide21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E4066ABD-7DA1-7AD8-A079-14B65CF936FE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14300" y="0"/>
          <a:ext cx="8915400" cy="6313488"/>
        </p:xfrm>
        <a:graphic>
          <a:graphicData uri="http://purl.oclc.org/ooxml/drawingml/diagram">
            <dgm:relIds xmlns:dgm="http://purl.oclc.org/ooxml/drawingml/diagram" xmlns:r="http://purl.oclc.org/ooxml/officeDocument/relationships" r:dm="rId2" r:lo="rId3" r:qs="rId4" r:cs="rId5"/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07B820C8-11B0-1D22-4BD1-039AD9F0BF24}"/>
              </a:ext>
            </a:extLst>
          </p:cNvPr>
          <p:cNvSpPr/>
          <p:nvPr/>
        </p:nvSpPr>
        <p:spPr>
          <a:xfrm>
            <a:off x="2667000" y="1981200"/>
            <a:ext cx="3962400" cy="2586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54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%"/>
                    </a:schemeClr>
                  </a:outerShdw>
                </a:effectLst>
              </a:rPr>
              <a:t>Donors Have Expectations</a:t>
            </a:r>
          </a:p>
        </p:txBody>
      </p:sp>
      <p:sp>
        <p:nvSpPr>
          <p:cNvPr id="52228" name="Footer Placeholder 2">
            <a:extLst>
              <a:ext uri="{FF2B5EF4-FFF2-40B4-BE49-F238E27FC236}">
                <a16:creationId xmlns:a16="http://schemas.microsoft.com/office/drawing/2014/main" id="{FC71E713-0BED-B4B5-FB18-5492ADC21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purl.oclc.org/ooxml/drawingml/main" xmlns:r="http://purl.oclc.org/ooxml/officeDocument/relationships" xmlns:p="http://purl.oclc.org/ooxml/presentationml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>
            <a:extLst>
              <a:ext uri="{FF2B5EF4-FFF2-40B4-BE49-F238E27FC236}">
                <a16:creationId xmlns:a16="http://schemas.microsoft.com/office/drawing/2014/main" id="{B27B272F-26EA-74F0-5297-42827AD819A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62000" y="381000"/>
            <a:ext cx="7620000" cy="5181600"/>
          </a:xfrm>
          <a:ln w="19050">
            <a:solidFill>
              <a:srgbClr val="0033CC"/>
            </a:solidFill>
            <a:miter lim="800%"/>
            <a:headEnd/>
            <a:tailEnd/>
          </a:ln>
        </p:spPr>
        <p:txBody>
          <a:bodyPr lIns="92075" tIns="46038" rIns="92075" bIns="46038" anchor="b"/>
          <a:lstStyle/>
          <a:p>
            <a:pPr algn="ctr" eaLnBrk="1" hangingPunct="1">
              <a:lnSpc>
                <a:spcPct val="100%"/>
              </a:lnSpc>
              <a:defRPr/>
            </a:pPr>
            <a:r>
              <a:rPr lang="es-MX" altLang="es-MX" sz="6600" b="1" dirty="0" err="1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Commit</a:t>
            </a:r>
            <a:r>
              <a:rPr lang="es-MX" altLang="es-MX" sz="6600" b="1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 to</a:t>
            </a:r>
            <a:br>
              <a:rPr lang="es-MX" altLang="es-MX" sz="6600" b="1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</a:br>
            <a:r>
              <a:rPr lang="es-MX" altLang="es-MX" sz="6600" b="1" dirty="0" err="1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meet</a:t>
            </a:r>
            <a:r>
              <a:rPr lang="es-MX" altLang="es-MX" sz="6600" b="1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  </a:t>
            </a:r>
            <a:r>
              <a:rPr lang="es-MX" altLang="es-MX" sz="7200" b="1" dirty="0" err="1">
                <a:solidFill>
                  <a:srgbClr val="FF0000"/>
                </a:solidFill>
                <a:latin typeface="Calibri" panose="020F0502020204030204" pitchFamily="34" charset="0"/>
              </a:rPr>
              <a:t>exceed</a:t>
            </a:r>
            <a:br>
              <a:rPr lang="es-MX" altLang="es-MX" sz="7200" b="1" dirty="0">
                <a:solidFill>
                  <a:srgbClr val="FF0000"/>
                </a:solidFill>
                <a:latin typeface="Calibri" panose="020F0502020204030204" pitchFamily="34" charset="0"/>
              </a:rPr>
            </a:br>
            <a:r>
              <a:rPr lang="es-MX" altLang="es-MX" sz="6600" b="1" dirty="0" err="1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the</a:t>
            </a:r>
            <a:r>
              <a:rPr lang="es-MX" altLang="es-MX" sz="6600" b="1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s-MX" altLang="es-MX" sz="6600" b="1" dirty="0" err="1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expectations</a:t>
            </a:r>
            <a:r>
              <a:rPr lang="es-MX" altLang="es-MX" sz="6600" b="1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 of </a:t>
            </a:r>
            <a:r>
              <a:rPr lang="es-MX" altLang="es-MX" sz="6600" b="1" dirty="0" err="1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your</a:t>
            </a:r>
            <a:r>
              <a:rPr lang="es-MX" altLang="es-MX" sz="6600" b="1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s-MX" altLang="es-MX" sz="6600" b="1" dirty="0" err="1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donors</a:t>
            </a:r>
            <a:r>
              <a:rPr lang="es-MX" altLang="es-MX" sz="6600" b="1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 and </a:t>
            </a:r>
            <a:r>
              <a:rPr lang="es-MX" altLang="es-MX" sz="6600" b="1" dirty="0" err="1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your</a:t>
            </a:r>
            <a:r>
              <a:rPr lang="es-MX" altLang="es-MX" sz="6600" b="1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s-MX" altLang="es-MX" sz="6600" b="1" dirty="0" err="1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participants</a:t>
            </a:r>
            <a:r>
              <a:rPr lang="es-MX" altLang="es-MX" sz="6600" b="1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9955A8-F34F-C6E9-45C4-7EEDBB5957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pPr algn="l">
              <a:defRPr/>
            </a:pPr>
            <a:endParaRPr lang="en-US"/>
          </a:p>
        </p:txBody>
      </p:sp>
      <p:sp>
        <p:nvSpPr>
          <p:cNvPr id="53252" name="Slide Number Placeholder 5">
            <a:extLst>
              <a:ext uri="{FF2B5EF4-FFF2-40B4-BE49-F238E27FC236}">
                <a16:creationId xmlns:a16="http://schemas.microsoft.com/office/drawing/2014/main" id="{F2E3ADED-B9F2-E714-5E06-1EEE3A9068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3028950" y="6400800"/>
            <a:ext cx="3086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  <p:sp>
        <p:nvSpPr>
          <p:cNvPr id="8" name="Freeform 9">
            <a:extLst>
              <a:ext uri="{FF2B5EF4-FFF2-40B4-BE49-F238E27FC236}">
                <a16:creationId xmlns:a16="http://schemas.microsoft.com/office/drawing/2014/main" id="{0E88478F-D219-DA97-7C48-1188991A075B}"/>
              </a:ext>
            </a:extLst>
          </p:cNvPr>
          <p:cNvSpPr>
            <a:spLocks/>
          </p:cNvSpPr>
          <p:nvPr/>
        </p:nvSpPr>
        <p:spPr bwMode="auto">
          <a:xfrm>
            <a:off x="1371600" y="1676400"/>
            <a:ext cx="2952750" cy="657225"/>
          </a:xfrm>
          <a:custGeom>
            <a:avLst/>
            <a:gdLst>
              <a:gd name="T0" fmla="*/ 0 w 938463"/>
              <a:gd name="T1" fmla="*/ 62078 h 386778"/>
              <a:gd name="T2" fmla="*/ 818148 w 938463"/>
              <a:gd name="T3" fmla="*/ 124156 h 386778"/>
              <a:gd name="T4" fmla="*/ 938463 w 938463"/>
              <a:gd name="T5" fmla="*/ 93117 h 386778"/>
              <a:gd name="T6" fmla="*/ 866274 w 938463"/>
              <a:gd name="T7" fmla="*/ 139676 h 386778"/>
              <a:gd name="T8" fmla="*/ 830179 w 938463"/>
              <a:gd name="T9" fmla="*/ 170715 h 386778"/>
              <a:gd name="T10" fmla="*/ 757990 w 938463"/>
              <a:gd name="T11" fmla="*/ 201754 h 386778"/>
              <a:gd name="T12" fmla="*/ 721895 w 938463"/>
              <a:gd name="T13" fmla="*/ 217274 h 386778"/>
              <a:gd name="T14" fmla="*/ 649705 w 938463"/>
              <a:gd name="T15" fmla="*/ 248313 h 386778"/>
              <a:gd name="T16" fmla="*/ 613611 w 938463"/>
              <a:gd name="T17" fmla="*/ 263832 h 386778"/>
              <a:gd name="T18" fmla="*/ 505326 w 938463"/>
              <a:gd name="T19" fmla="*/ 279352 h 386778"/>
              <a:gd name="T20" fmla="*/ 312821 w 938463"/>
              <a:gd name="T21" fmla="*/ 294872 h 386778"/>
              <a:gd name="T22" fmla="*/ 192505 w 938463"/>
              <a:gd name="T23" fmla="*/ 310391 h 386778"/>
              <a:gd name="T24" fmla="*/ 445169 w 938463"/>
              <a:gd name="T25" fmla="*/ 325911 h 386778"/>
              <a:gd name="T26" fmla="*/ 613611 w 938463"/>
              <a:gd name="T27" fmla="*/ 356950 h 386778"/>
              <a:gd name="T28" fmla="*/ 697832 w 938463"/>
              <a:gd name="T29" fmla="*/ 387989 h 386778"/>
              <a:gd name="T30" fmla="*/ 806116 w 938463"/>
              <a:gd name="T31" fmla="*/ 434548 h 386778"/>
              <a:gd name="T32" fmla="*/ 842211 w 938463"/>
              <a:gd name="T33" fmla="*/ 450066 h 386778"/>
              <a:gd name="T34" fmla="*/ 890337 w 938463"/>
              <a:gd name="T35" fmla="*/ 465587 h 386778"/>
              <a:gd name="T36" fmla="*/ 60158 w 938463"/>
              <a:gd name="T37" fmla="*/ 496625 h 386778"/>
              <a:gd name="T38" fmla="*/ 108284 w 938463"/>
              <a:gd name="T39" fmla="*/ 434548 h 386778"/>
              <a:gd name="T40" fmla="*/ 156411 w 938463"/>
              <a:gd name="T41" fmla="*/ 403509 h 386778"/>
              <a:gd name="T42" fmla="*/ 192505 w 938463"/>
              <a:gd name="T43" fmla="*/ 356950 h 386778"/>
              <a:gd name="T44" fmla="*/ 312821 w 938463"/>
              <a:gd name="T45" fmla="*/ 279352 h 386778"/>
              <a:gd name="T46" fmla="*/ 397042 w 938463"/>
              <a:gd name="T47" fmla="*/ 232793 h 386778"/>
              <a:gd name="T48" fmla="*/ 457200 w 938463"/>
              <a:gd name="T49" fmla="*/ 170715 h 386778"/>
              <a:gd name="T50" fmla="*/ 613611 w 938463"/>
              <a:gd name="T51" fmla="*/ 93117 h 386778"/>
              <a:gd name="T52" fmla="*/ 721895 w 938463"/>
              <a:gd name="T53" fmla="*/ 31039 h 386778"/>
              <a:gd name="T54" fmla="*/ 721895 w 938463"/>
              <a:gd name="T55" fmla="*/ 0 h 38677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938463" h="386778">
                <a:moveTo>
                  <a:pt x="0" y="48126"/>
                </a:moveTo>
                <a:cubicBezTo>
                  <a:pt x="516685" y="91913"/>
                  <a:pt x="508924" y="137482"/>
                  <a:pt x="818148" y="96252"/>
                </a:cubicBezTo>
                <a:cubicBezTo>
                  <a:pt x="881369" y="87823"/>
                  <a:pt x="883805" y="85854"/>
                  <a:pt x="938463" y="72189"/>
                </a:cubicBezTo>
                <a:cubicBezTo>
                  <a:pt x="835029" y="141146"/>
                  <a:pt x="965894" y="58474"/>
                  <a:pt x="866274" y="108284"/>
                </a:cubicBezTo>
                <a:cubicBezTo>
                  <a:pt x="853340" y="114751"/>
                  <a:pt x="843393" y="126474"/>
                  <a:pt x="830179" y="132347"/>
                </a:cubicBezTo>
                <a:cubicBezTo>
                  <a:pt x="807000" y="142649"/>
                  <a:pt x="782053" y="148389"/>
                  <a:pt x="757990" y="156410"/>
                </a:cubicBezTo>
                <a:lnTo>
                  <a:pt x="721895" y="168442"/>
                </a:lnTo>
                <a:lnTo>
                  <a:pt x="649705" y="192505"/>
                </a:lnTo>
                <a:cubicBezTo>
                  <a:pt x="637674" y="196515"/>
                  <a:pt x="626216" y="203135"/>
                  <a:pt x="613611" y="204536"/>
                </a:cubicBezTo>
                <a:cubicBezTo>
                  <a:pt x="577516" y="208547"/>
                  <a:pt x="541527" y="213672"/>
                  <a:pt x="505326" y="216568"/>
                </a:cubicBezTo>
                <a:cubicBezTo>
                  <a:pt x="441237" y="221695"/>
                  <a:pt x="376925" y="223669"/>
                  <a:pt x="312821" y="228600"/>
                </a:cubicBezTo>
                <a:cubicBezTo>
                  <a:pt x="272634" y="231691"/>
                  <a:pt x="232610" y="236621"/>
                  <a:pt x="192505" y="240631"/>
                </a:cubicBezTo>
                <a:cubicBezTo>
                  <a:pt x="276726" y="244642"/>
                  <a:pt x="361160" y="245462"/>
                  <a:pt x="445169" y="252663"/>
                </a:cubicBezTo>
                <a:cubicBezTo>
                  <a:pt x="501679" y="257507"/>
                  <a:pt x="613611" y="276726"/>
                  <a:pt x="613611" y="276726"/>
                </a:cubicBezTo>
                <a:cubicBezTo>
                  <a:pt x="734873" y="317149"/>
                  <a:pt x="546808" y="255483"/>
                  <a:pt x="697832" y="300789"/>
                </a:cubicBezTo>
                <a:cubicBezTo>
                  <a:pt x="697870" y="300800"/>
                  <a:pt x="788050" y="330862"/>
                  <a:pt x="806116" y="336884"/>
                </a:cubicBezTo>
                <a:cubicBezTo>
                  <a:pt x="818148" y="340894"/>
                  <a:pt x="829907" y="345839"/>
                  <a:pt x="842211" y="348915"/>
                </a:cubicBezTo>
                <a:lnTo>
                  <a:pt x="890337" y="360947"/>
                </a:lnTo>
                <a:cubicBezTo>
                  <a:pt x="613611" y="368968"/>
                  <a:pt x="336870" y="393524"/>
                  <a:pt x="60158" y="385010"/>
                </a:cubicBezTo>
                <a:cubicBezTo>
                  <a:pt x="37482" y="384312"/>
                  <a:pt x="90134" y="350496"/>
                  <a:pt x="108284" y="336884"/>
                </a:cubicBezTo>
                <a:cubicBezTo>
                  <a:pt x="122633" y="326123"/>
                  <a:pt x="140369" y="320842"/>
                  <a:pt x="156411" y="312821"/>
                </a:cubicBezTo>
                <a:cubicBezTo>
                  <a:pt x="168442" y="300789"/>
                  <a:pt x="178014" y="285644"/>
                  <a:pt x="192505" y="276726"/>
                </a:cubicBezTo>
                <a:cubicBezTo>
                  <a:pt x="230693" y="253226"/>
                  <a:pt x="271607" y="234231"/>
                  <a:pt x="312821" y="216568"/>
                </a:cubicBezTo>
                <a:cubicBezTo>
                  <a:pt x="340895" y="204536"/>
                  <a:pt x="370659" y="195863"/>
                  <a:pt x="397042" y="180473"/>
                </a:cubicBezTo>
                <a:cubicBezTo>
                  <a:pt x="419224" y="167534"/>
                  <a:pt x="434231" y="143831"/>
                  <a:pt x="457200" y="132347"/>
                </a:cubicBezTo>
                <a:cubicBezTo>
                  <a:pt x="507163" y="107366"/>
                  <a:pt x="561549" y="92435"/>
                  <a:pt x="613611" y="72189"/>
                </a:cubicBezTo>
                <a:cubicBezTo>
                  <a:pt x="622579" y="68702"/>
                  <a:pt x="710792" y="35166"/>
                  <a:pt x="721895" y="24063"/>
                </a:cubicBezTo>
                <a:lnTo>
                  <a:pt x="721895" y="0"/>
                </a:lnTo>
              </a:path>
            </a:pathLst>
          </a:custGeom>
          <a:ln w="57150">
            <a:solidFill>
              <a:srgbClr val="C00000"/>
            </a:solidFill>
            <a:headEnd type="none" w="sm" len="sm"/>
            <a:tailEnd type="none" w="sm" len="sm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wrap="none"/>
          <a:lstStyle/>
          <a:p>
            <a:pPr>
              <a:defRPr/>
            </a:pPr>
            <a:endParaRPr lang="en-US">
              <a:ln w="57150">
                <a:solidFill>
                  <a:schemeClr val="tx1"/>
                </a:solidFill>
              </a:ln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purl.oclc.org/ooxml/drawingml/main" xmlns:r="http://purl.oclc.org/ooxml/officeDocument/relationships" xmlns:p="http://purl.oclc.org/ooxml/presentationml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52E380E-50C5-2FAA-05D4-59090D30AB1C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October 2013</a:t>
            </a:r>
          </a:p>
        </p:txBody>
      </p:sp>
      <p:sp>
        <p:nvSpPr>
          <p:cNvPr id="55299" name="Slide Number Placeholder 5">
            <a:extLst>
              <a:ext uri="{FF2B5EF4-FFF2-40B4-BE49-F238E27FC236}">
                <a16:creationId xmlns:a16="http://schemas.microsoft.com/office/drawing/2014/main" id="{EA025D14-1B9B-83CB-FE97-91C1839EBF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fld id="{1200FAB1-0F34-4F47-9848-E719643658DA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pPr>
                <a:lnSpc>
                  <a:spcPct val="100%"/>
                </a:lnSpc>
                <a:spcBef>
                  <a:spcPct val="0%"/>
                </a:spcBef>
                <a:buFontTx/>
                <a:buNone/>
              </a:pPr>
              <a:t>23</a:t>
            </a:fld>
            <a:endParaRPr lang="en-US" altLang="en-US" sz="1200">
              <a:solidFill>
                <a:srgbClr val="898989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87397" name="Rectangle 2">
            <a:extLst>
              <a:ext uri="{FF2B5EF4-FFF2-40B4-BE49-F238E27FC236}">
                <a16:creationId xmlns:a16="http://schemas.microsoft.com/office/drawing/2014/main" id="{BD486678-A4C5-20DA-7DE6-8E3937F2978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0"/>
            <a:ext cx="8686800" cy="1035050"/>
          </a:xfrm>
        </p:spPr>
        <p:txBody>
          <a:bodyPr/>
          <a:lstStyle/>
          <a:p>
            <a:pPr eaLnBrk="1" hangingPunct="1">
              <a:defRPr/>
            </a:pPr>
            <a:r>
              <a:rPr lang="en-GB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Iron Rules of Fundraising   </a:t>
            </a:r>
            <a:r>
              <a:rPr lang="en-US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(1-5)</a:t>
            </a:r>
            <a:endParaRPr lang="en-GB" altLang="en-US" sz="5100" b="1" dirty="0">
              <a:solidFill>
                <a:srgbClr val="0033CC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256451" name="Rectangle 3">
            <a:extLst>
              <a:ext uri="{FF2B5EF4-FFF2-40B4-BE49-F238E27FC236}">
                <a16:creationId xmlns:a16="http://schemas.microsoft.com/office/drawing/2014/main" id="{7A1F2276-8787-9EBD-1C85-340C62597D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3400" y="1219200"/>
            <a:ext cx="8153400" cy="4953000"/>
          </a:xfrm>
        </p:spPr>
        <p:txBody>
          <a:bodyPr/>
          <a:lstStyle/>
          <a:p>
            <a:pPr marL="533400" indent="-533400" eaLnBrk="1" hangingPunct="1">
              <a:buFont typeface="Marlett" pitchFamily="2" charset="2"/>
              <a:buAutoNum type="arabicPeriod"/>
            </a:pPr>
            <a:r>
              <a:rPr lang="en-GB" altLang="en-US" sz="3600">
                <a:cs typeface="Times New Roman" panose="02020603050405020304" pitchFamily="18" charset="0"/>
              </a:rPr>
              <a:t>Fundraising is not about money</a:t>
            </a:r>
          </a:p>
          <a:p>
            <a:pPr marL="533400" indent="-533400" eaLnBrk="1" hangingPunct="1">
              <a:buFont typeface="Marlett" pitchFamily="2" charset="2"/>
              <a:buAutoNum type="arabicPeriod"/>
            </a:pPr>
            <a:r>
              <a:rPr lang="en-GB" altLang="en-US" sz="3600">
                <a:cs typeface="Times New Roman" panose="02020603050405020304" pitchFamily="18" charset="0"/>
              </a:rPr>
              <a:t>There are only internal barriers to fundraising</a:t>
            </a:r>
          </a:p>
          <a:p>
            <a:pPr marL="533400" indent="-533400" eaLnBrk="1" hangingPunct="1">
              <a:buFont typeface="Marlett" pitchFamily="2" charset="2"/>
              <a:buAutoNum type="arabicPeriod"/>
            </a:pPr>
            <a:r>
              <a:rPr lang="en-GB" altLang="en-US" sz="3600">
                <a:cs typeface="Times New Roman" panose="02020603050405020304" pitchFamily="18" charset="0"/>
              </a:rPr>
              <a:t>Determine and promote your uniqueness</a:t>
            </a:r>
          </a:p>
          <a:p>
            <a:pPr marL="533400" indent="-533400" eaLnBrk="1" hangingPunct="1">
              <a:buFont typeface="Marlett" pitchFamily="2" charset="2"/>
              <a:buAutoNum type="arabicPeriod"/>
            </a:pPr>
            <a:r>
              <a:rPr lang="en-GB" altLang="en-US" sz="3600">
                <a:cs typeface="Times New Roman" panose="02020603050405020304" pitchFamily="18" charset="0"/>
              </a:rPr>
              <a:t>Compete through innovation, price and quality</a:t>
            </a:r>
          </a:p>
          <a:p>
            <a:pPr marL="533400" indent="-533400" eaLnBrk="1" hangingPunct="1">
              <a:buFont typeface="Marlett" pitchFamily="2" charset="2"/>
              <a:buAutoNum type="arabicPeriod"/>
            </a:pPr>
            <a:r>
              <a:rPr lang="en-GB" altLang="en-US" sz="3600">
                <a:cs typeface="Times New Roman" panose="02020603050405020304" pitchFamily="18" charset="0"/>
              </a:rPr>
              <a:t>Assure basic systems are in place</a:t>
            </a:r>
            <a:endParaRPr lang="en-US" altLang="en-US" sz="3600"/>
          </a:p>
        </p:txBody>
      </p:sp>
      <p:sp>
        <p:nvSpPr>
          <p:cNvPr id="55302" name="Footer Placeholder 3">
            <a:extLst>
              <a:ext uri="{FF2B5EF4-FFF2-40B4-BE49-F238E27FC236}">
                <a16:creationId xmlns:a16="http://schemas.microsoft.com/office/drawing/2014/main" id="{5D4E6C58-462E-5642-46BF-F1E147C012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6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6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6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64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64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6451" grpId="0" build="p" autoUpdateAnimBg="0"/>
    </p:bldLst>
  </p:timing>
</p:sld>
</file>

<file path=ppt/slides/slide24.xml><?xml version="1.0" encoding="utf-8"?>
<p:sld xmlns:a="http://purl.oclc.org/ooxml/drawingml/main" xmlns:r="http://purl.oclc.org/ooxml/officeDocument/relationships" xmlns:p="http://purl.oclc.org/ooxml/presentationml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CA1A9C9-B0A7-9574-488E-850E559A5F4B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October 2013</a:t>
            </a:r>
          </a:p>
        </p:txBody>
      </p:sp>
      <p:sp>
        <p:nvSpPr>
          <p:cNvPr id="57347" name="Slide Number Placeholder 5">
            <a:extLst>
              <a:ext uri="{FF2B5EF4-FFF2-40B4-BE49-F238E27FC236}">
                <a16:creationId xmlns:a16="http://schemas.microsoft.com/office/drawing/2014/main" id="{58AFCC94-F2A7-509F-E2FC-660BB3A34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fld id="{4E320247-3B42-47E8-AB10-7F7DE93CA2C8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pPr>
                <a:lnSpc>
                  <a:spcPct val="100%"/>
                </a:lnSpc>
                <a:spcBef>
                  <a:spcPct val="0%"/>
                </a:spcBef>
                <a:buFontTx/>
                <a:buNone/>
              </a:pPr>
              <a:t>24</a:t>
            </a:fld>
            <a:endParaRPr lang="en-US" altLang="en-US" sz="1200">
              <a:solidFill>
                <a:srgbClr val="898989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89445" name="Rectangle 2">
            <a:extLst>
              <a:ext uri="{FF2B5EF4-FFF2-40B4-BE49-F238E27FC236}">
                <a16:creationId xmlns:a16="http://schemas.microsoft.com/office/drawing/2014/main" id="{DE5B91A7-E841-2FE1-7571-2CBDC0E8AD1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76200"/>
            <a:ext cx="8763000" cy="9144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Iron Rules of Fundraising (5-10)</a:t>
            </a:r>
          </a:p>
        </p:txBody>
      </p:sp>
      <p:sp>
        <p:nvSpPr>
          <p:cNvPr id="1258499" name="Rectangle 3">
            <a:extLst>
              <a:ext uri="{FF2B5EF4-FFF2-40B4-BE49-F238E27FC236}">
                <a16:creationId xmlns:a16="http://schemas.microsoft.com/office/drawing/2014/main" id="{4387D1C6-C399-3643-3B37-FE4C351BAE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3400" y="1219200"/>
            <a:ext cx="8305800" cy="4419600"/>
          </a:xfrm>
        </p:spPr>
        <p:txBody>
          <a:bodyPr/>
          <a:lstStyle/>
          <a:p>
            <a:pPr marL="609600" indent="-609600" eaLnBrk="1" hangingPunct="1">
              <a:buFont typeface="Marlett" pitchFamily="2" charset="2"/>
              <a:buAutoNum type="arabicPeriod" startAt="6"/>
            </a:pPr>
            <a:r>
              <a:rPr lang="en-US" altLang="en-US" sz="3600">
                <a:cs typeface="Times New Roman" panose="02020603050405020304" pitchFamily="18" charset="0"/>
              </a:rPr>
              <a:t> Donors </a:t>
            </a:r>
            <a:r>
              <a:rPr lang="en-US" altLang="en-US" sz="3600"/>
              <a:t>give because of value they receive</a:t>
            </a:r>
          </a:p>
          <a:p>
            <a:pPr marL="609600" indent="-609600" eaLnBrk="1" hangingPunct="1">
              <a:buFont typeface="Marlett" pitchFamily="2" charset="2"/>
              <a:buAutoNum type="arabicPeriod" startAt="6"/>
            </a:pPr>
            <a:r>
              <a:rPr lang="en-GB" altLang="en-US" sz="3600">
                <a:cs typeface="Times New Roman" panose="02020603050405020304" pitchFamily="18" charset="0"/>
              </a:rPr>
              <a:t> Meet the needs and expectations of donors</a:t>
            </a:r>
          </a:p>
          <a:p>
            <a:pPr marL="609600" indent="-609600" eaLnBrk="1" hangingPunct="1">
              <a:buFont typeface="Marlett" pitchFamily="2" charset="2"/>
              <a:buAutoNum type="arabicPeriod" startAt="6"/>
            </a:pPr>
            <a:r>
              <a:rPr lang="en-US" altLang="en-US" sz="3600"/>
              <a:t> Develop relationships with donors</a:t>
            </a:r>
          </a:p>
          <a:p>
            <a:pPr marL="609600" indent="-609600" eaLnBrk="1" hangingPunct="1">
              <a:buFont typeface="Marlett" pitchFamily="2" charset="2"/>
              <a:buAutoNum type="arabicPeriod" startAt="6"/>
            </a:pPr>
            <a:r>
              <a:rPr lang="en-GB" altLang="en-US" sz="3600">
                <a:cs typeface="Times New Roman" panose="02020603050405020304" pitchFamily="18" charset="0"/>
              </a:rPr>
              <a:t> Solve their problems, not yours</a:t>
            </a:r>
          </a:p>
          <a:p>
            <a:pPr marL="609600" indent="-609600" eaLnBrk="1" hangingPunct="1">
              <a:buFont typeface="Marlett" pitchFamily="2" charset="2"/>
              <a:buAutoNum type="arabicPeriod" startAt="6"/>
            </a:pPr>
            <a:r>
              <a:rPr lang="en-US" altLang="en-US" sz="3600"/>
              <a:t> </a:t>
            </a:r>
            <a:r>
              <a:rPr lang="en-GB" altLang="en-US" sz="3600">
                <a:cs typeface="Times New Roman" panose="02020603050405020304" pitchFamily="18" charset="0"/>
              </a:rPr>
              <a:t>Learn to love the word “</a:t>
            </a:r>
            <a:r>
              <a:rPr lang="en-GB" altLang="en-US" sz="3600" i="1">
                <a:cs typeface="Times New Roman" panose="02020603050405020304" pitchFamily="18" charset="0"/>
              </a:rPr>
              <a:t>No</a:t>
            </a:r>
            <a:r>
              <a:rPr lang="en-GB" altLang="en-US" sz="3600">
                <a:cs typeface="Times New Roman" panose="02020603050405020304" pitchFamily="18" charset="0"/>
              </a:rPr>
              <a:t>”</a:t>
            </a:r>
            <a:endParaRPr lang="en-US" altLang="en-US" sz="3600"/>
          </a:p>
        </p:txBody>
      </p:sp>
      <p:sp>
        <p:nvSpPr>
          <p:cNvPr id="57350" name="Footer Placeholder 3">
            <a:extLst>
              <a:ext uri="{FF2B5EF4-FFF2-40B4-BE49-F238E27FC236}">
                <a16:creationId xmlns:a16="http://schemas.microsoft.com/office/drawing/2014/main" id="{7E112600-D8DE-EBEF-7131-409A0C1055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8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8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8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84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84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8499" grpId="0" build="p" autoUpdateAnimBg="0"/>
    </p:bldLst>
  </p:timing>
</p:sld>
</file>

<file path=ppt/slides/slide25.xml><?xml version="1.0" encoding="utf-8"?>
<p:sld xmlns:a="http://purl.oclc.org/ooxml/drawingml/main" xmlns:r="http://purl.oclc.org/ooxml/officeDocument/relationships" xmlns:p="http://purl.oclc.org/ooxml/presentationml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0C91BB3-4A39-D951-1EAF-6FEB2959FDC8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October 2013</a:t>
            </a:r>
          </a:p>
        </p:txBody>
      </p:sp>
      <p:sp>
        <p:nvSpPr>
          <p:cNvPr id="59395" name="Slide Number Placeholder 5">
            <a:extLst>
              <a:ext uri="{FF2B5EF4-FFF2-40B4-BE49-F238E27FC236}">
                <a16:creationId xmlns:a16="http://schemas.microsoft.com/office/drawing/2014/main" id="{D4D945A5-A6AA-73F0-BA19-C0C031F54C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fld id="{BF9B598A-23C3-4A49-8C46-8C80F96BAD5E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pPr>
                <a:lnSpc>
                  <a:spcPct val="100%"/>
                </a:lnSpc>
                <a:spcBef>
                  <a:spcPct val="0%"/>
                </a:spcBef>
                <a:buFontTx/>
                <a:buNone/>
              </a:pPr>
              <a:t>25</a:t>
            </a:fld>
            <a:endParaRPr lang="en-US" altLang="en-US" sz="1200">
              <a:solidFill>
                <a:srgbClr val="898989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91493" name="Rectangle 2">
            <a:extLst>
              <a:ext uri="{FF2B5EF4-FFF2-40B4-BE49-F238E27FC236}">
                <a16:creationId xmlns:a16="http://schemas.microsoft.com/office/drawing/2014/main" id="{8276DF65-FD92-AD6F-12F6-65524A01041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92075"/>
            <a:ext cx="8915400" cy="898525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Iron Rules of Fundraising (11-15)</a:t>
            </a:r>
          </a:p>
        </p:txBody>
      </p:sp>
      <p:sp>
        <p:nvSpPr>
          <p:cNvPr id="1260547" name="Rectangle 3">
            <a:extLst>
              <a:ext uri="{FF2B5EF4-FFF2-40B4-BE49-F238E27FC236}">
                <a16:creationId xmlns:a16="http://schemas.microsoft.com/office/drawing/2014/main" id="{B17A11CD-6CCA-8864-AFDF-6A162A951E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4800" y="1219200"/>
            <a:ext cx="8515350" cy="4114800"/>
          </a:xfrm>
        </p:spPr>
        <p:txBody>
          <a:bodyPr/>
          <a:lstStyle/>
          <a:p>
            <a:pPr marL="609600" indent="-609600" eaLnBrk="1" hangingPunct="1">
              <a:buFont typeface="Marlett" pitchFamily="2" charset="2"/>
              <a:buNone/>
            </a:pPr>
            <a:r>
              <a:rPr lang="en-US" altLang="en-US" sz="3600">
                <a:cs typeface="Times New Roman" panose="02020603050405020304" pitchFamily="18" charset="0"/>
              </a:rPr>
              <a:t>        Donors will give only if you...</a:t>
            </a:r>
          </a:p>
          <a:p>
            <a:pPr marL="609600" indent="-609600" eaLnBrk="1" hangingPunct="1">
              <a:buFont typeface="Marlett" pitchFamily="2" charset="2"/>
              <a:buAutoNum type="arabicPeriod" startAt="11"/>
            </a:pPr>
            <a:r>
              <a:rPr lang="en-US" altLang="en-US" sz="3600">
                <a:cs typeface="Times New Roman" panose="02020603050405020304" pitchFamily="18" charset="0"/>
              </a:rPr>
              <a:t>  Convey your passion</a:t>
            </a:r>
          </a:p>
          <a:p>
            <a:pPr marL="609600" indent="-609600" eaLnBrk="1" hangingPunct="1">
              <a:buFont typeface="Marlett" pitchFamily="2" charset="2"/>
              <a:buAutoNum type="arabicPeriod" startAt="11"/>
            </a:pPr>
            <a:r>
              <a:rPr lang="en-US" altLang="en-US" sz="3600">
                <a:cs typeface="Times New Roman" panose="02020603050405020304" pitchFamily="18" charset="0"/>
              </a:rPr>
              <a:t>  Prove you are trustworthy</a:t>
            </a:r>
          </a:p>
          <a:p>
            <a:pPr marL="609600" indent="-609600" eaLnBrk="1" hangingPunct="1">
              <a:buFont typeface="Marlett" pitchFamily="2" charset="2"/>
              <a:buAutoNum type="arabicPeriod" startAt="11"/>
            </a:pPr>
            <a:r>
              <a:rPr lang="en-US" altLang="en-US" sz="3600">
                <a:cs typeface="Times New Roman" panose="02020603050405020304" pitchFamily="18" charset="0"/>
              </a:rPr>
              <a:t>  Ask &amp; ask again persistently</a:t>
            </a:r>
          </a:p>
          <a:p>
            <a:pPr marL="609600" indent="-609600" eaLnBrk="1" hangingPunct="1">
              <a:buFont typeface="Marlett" pitchFamily="2" charset="2"/>
              <a:buAutoNum type="arabicPeriod" startAt="11"/>
            </a:pPr>
            <a:r>
              <a:rPr lang="en-US" altLang="en-US" sz="3600">
                <a:cs typeface="Times New Roman" panose="02020603050405020304" pitchFamily="18" charset="0"/>
              </a:rPr>
              <a:t>  Be professional in your fundraising</a:t>
            </a:r>
          </a:p>
          <a:p>
            <a:pPr marL="609600" indent="-609600" eaLnBrk="1" hangingPunct="1">
              <a:buFont typeface="Marlett" pitchFamily="2" charset="2"/>
              <a:buAutoNum type="arabicPeriod" startAt="11"/>
            </a:pPr>
            <a:r>
              <a:rPr lang="en-US" altLang="en-US" sz="3600">
                <a:cs typeface="Times New Roman" panose="02020603050405020304" pitchFamily="18" charset="0"/>
              </a:rPr>
              <a:t>  Demonstrate need, solution, and impact</a:t>
            </a:r>
          </a:p>
        </p:txBody>
      </p:sp>
      <p:sp>
        <p:nvSpPr>
          <p:cNvPr id="59398" name="Footer Placeholder 3">
            <a:extLst>
              <a:ext uri="{FF2B5EF4-FFF2-40B4-BE49-F238E27FC236}">
                <a16:creationId xmlns:a16="http://schemas.microsoft.com/office/drawing/2014/main" id="{AD7A43A8-8E9C-3462-FACD-BF3D49D086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0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0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0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0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05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0547" grpId="0" build="p" autoUpdateAnimBg="0"/>
    </p:bldLst>
  </p:timing>
</p:sld>
</file>

<file path=ppt/slides/slide26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A8AAC68-6C23-169B-2440-5308157C0C15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May 2009</a:t>
            </a:r>
          </a:p>
        </p:txBody>
      </p:sp>
      <p:sp>
        <p:nvSpPr>
          <p:cNvPr id="61443" name="Slide Number Placeholder 5">
            <a:extLst>
              <a:ext uri="{FF2B5EF4-FFF2-40B4-BE49-F238E27FC236}">
                <a16:creationId xmlns:a16="http://schemas.microsoft.com/office/drawing/2014/main" id="{D04D3A56-3151-7CEF-2B2F-9F52B769B27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fld id="{7A03F15B-2554-49C2-BCBA-6230CFC00881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</a:rPr>
              <a:pPr>
                <a:lnSpc>
                  <a:spcPct val="100%"/>
                </a:lnSpc>
                <a:spcBef>
                  <a:spcPct val="0%"/>
                </a:spcBef>
                <a:buFontTx/>
                <a:buNone/>
              </a:pPr>
              <a:t>26</a:t>
            </a:fld>
            <a:endParaRPr lang="en-US" altLang="en-US" sz="120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53253" name="Rectangle 2">
            <a:extLst>
              <a:ext uri="{FF2B5EF4-FFF2-40B4-BE49-F238E27FC236}">
                <a16:creationId xmlns:a16="http://schemas.microsoft.com/office/drawing/2014/main" id="{310CBE0D-9081-268F-6218-8797368BA7E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610600" cy="914400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What Is Your PLAN?</a:t>
            </a:r>
            <a:br>
              <a:rPr lang="en-US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</a:br>
            <a:r>
              <a:rPr lang="en-US" altLang="en-US" sz="2800" b="1" dirty="0">
                <a:latin typeface="+mn-lt"/>
                <a:cs typeface="Times New Roman" panose="02020603050405020304" pitchFamily="18" charset="0"/>
              </a:rPr>
              <a:t>Start here and continue later to complete your plan. </a:t>
            </a:r>
            <a:endParaRPr lang="en-US" altLang="en-US" sz="2400" b="1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53254" name="Rectangle 3">
            <a:extLst>
              <a:ext uri="{FF2B5EF4-FFF2-40B4-BE49-F238E27FC236}">
                <a16:creationId xmlns:a16="http://schemas.microsoft.com/office/drawing/2014/main" id="{269AEAC7-2417-246F-27DD-92980F94FA5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52450" y="1524000"/>
            <a:ext cx="8286750" cy="4876800"/>
          </a:xfrm>
        </p:spPr>
        <p:txBody>
          <a:bodyPr/>
          <a:lstStyle/>
          <a:p>
            <a:pPr marL="514350" indent="-514350" eaLnBrk="1" hangingPunct="1">
              <a:buFont typeface="Calibri Light" panose="020F0302020204030204" pitchFamily="34" charset="0"/>
              <a:buAutoNum type="arabicPeriod"/>
              <a:defRPr/>
            </a:pPr>
            <a:r>
              <a:rPr lang="en-US" altLang="en-US" sz="3200" dirty="0"/>
              <a:t>What is your vision for yourself as fundraiser?</a:t>
            </a:r>
          </a:p>
          <a:p>
            <a:pPr marL="514350" indent="-514350" eaLnBrk="1" hangingPunct="1">
              <a:buFont typeface="Calibri Light" panose="020F0302020204030204" pitchFamily="34" charset="0"/>
              <a:buAutoNum type="arabicPeriod"/>
              <a:defRPr/>
            </a:pPr>
            <a:r>
              <a:rPr lang="en-US" altLang="en-US" sz="3200" dirty="0"/>
              <a:t>What is your mission to achieve success?</a:t>
            </a:r>
          </a:p>
          <a:p>
            <a:pPr marL="514350" indent="-514350" eaLnBrk="1" hangingPunct="1">
              <a:buFont typeface="Calibri Light" panose="020F0302020204030204" pitchFamily="34" charset="0"/>
              <a:buAutoNum type="arabicPeriod"/>
              <a:defRPr/>
            </a:pPr>
            <a:r>
              <a:rPr lang="en-US" altLang="en-US" sz="3200" dirty="0"/>
              <a:t>What is your SWOT as a leader?</a:t>
            </a:r>
          </a:p>
          <a:p>
            <a:pPr marL="514350" indent="-514350" eaLnBrk="1" hangingPunct="1">
              <a:buFont typeface="Calibri Light" panose="020F0302020204030204" pitchFamily="34" charset="0"/>
              <a:buAutoNum type="arabicPeriod"/>
              <a:defRPr/>
            </a:pPr>
            <a:r>
              <a:rPr lang="en-US" altLang="en-US" sz="3200" dirty="0"/>
              <a:t>What are activities to grow as a leader?</a:t>
            </a:r>
          </a:p>
          <a:p>
            <a:pPr marL="514350" indent="-514350" eaLnBrk="1" hangingPunct="1">
              <a:buFont typeface="Calibri Light" panose="020F0302020204030204" pitchFamily="34" charset="0"/>
              <a:buAutoNum type="arabicPeriod"/>
              <a:defRPr/>
            </a:pPr>
            <a:r>
              <a:rPr lang="en-US" altLang="en-US" sz="3200" dirty="0"/>
              <a:t>What is your networking plan for yourself?</a:t>
            </a:r>
          </a:p>
          <a:p>
            <a:pPr marL="514350" indent="-514350" eaLnBrk="1" hangingPunct="1">
              <a:buFont typeface="Calibri Light" panose="020F0302020204030204" pitchFamily="34" charset="0"/>
              <a:buAutoNum type="arabicPeriod"/>
              <a:defRPr/>
            </a:pPr>
            <a:endParaRPr lang="en-US" altLang="en-US" sz="800" dirty="0"/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US" altLang="en-US" sz="3200" dirty="0"/>
              <a:t>The output is a plan of action for the coming 6-12 months to develop your own leadership – with a doable list of activities, deadlines, mentors, and whatever else you need.</a:t>
            </a:r>
          </a:p>
          <a:p>
            <a:pPr marL="514350" indent="-514350" eaLnBrk="1" hangingPunct="1">
              <a:buFont typeface="Calibri Light" panose="020F0302020204030204" pitchFamily="34" charset="0"/>
              <a:buAutoNum type="arabicPeriod"/>
              <a:defRPr/>
            </a:pPr>
            <a:endParaRPr lang="en-US" altLang="en-US" dirty="0"/>
          </a:p>
          <a:p>
            <a:pPr marL="514350" indent="-514350" eaLnBrk="1" hangingPunct="1">
              <a:buFont typeface="Calibri Light" panose="020F0302020204030204" pitchFamily="34" charset="0"/>
              <a:buAutoNum type="arabicPeriod"/>
              <a:defRPr/>
            </a:pPr>
            <a:endParaRPr lang="en-US" altLang="en-US" dirty="0"/>
          </a:p>
          <a:p>
            <a:pPr marL="514350" indent="-514350" eaLnBrk="1" hangingPunct="1">
              <a:buFont typeface="Calibri Light" panose="020F0302020204030204" pitchFamily="34" charset="0"/>
              <a:buAutoNum type="arabicPeriod"/>
              <a:defRPr/>
            </a:pPr>
            <a:endParaRPr lang="en-US" altLang="en-US" dirty="0"/>
          </a:p>
        </p:txBody>
      </p:sp>
      <p:sp>
        <p:nvSpPr>
          <p:cNvPr id="61446" name="Footer Placeholder 2">
            <a:extLst>
              <a:ext uri="{FF2B5EF4-FFF2-40B4-BE49-F238E27FC236}">
                <a16:creationId xmlns:a16="http://schemas.microsoft.com/office/drawing/2014/main" id="{E8DC7D52-B248-C654-4970-B14163739A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/>
</p:sld>
</file>

<file path=ppt/slides/slide27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B1F776-EF3C-DD99-83EF-1EADFE21384C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October 2011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8B6428-AD06-8717-3445-BC5154E041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dirty="0"/>
              <a:t>ngofutures@gmail.com</a:t>
            </a:r>
          </a:p>
        </p:txBody>
      </p:sp>
      <p:sp>
        <p:nvSpPr>
          <p:cNvPr id="63492" name="Slide Number Placeholder 5">
            <a:extLst>
              <a:ext uri="{FF2B5EF4-FFF2-40B4-BE49-F238E27FC236}">
                <a16:creationId xmlns:a16="http://schemas.microsoft.com/office/drawing/2014/main" id="{FD5EA9E6-B002-CC45-E95B-C044333BFAB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fld id="{309C9E86-A2CC-403F-866B-891ED067B0DD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</a:rPr>
              <a:pPr>
                <a:lnSpc>
                  <a:spcPct val="100%"/>
                </a:lnSpc>
                <a:spcBef>
                  <a:spcPct val="0%"/>
                </a:spcBef>
                <a:buFontTx/>
                <a:buNone/>
              </a:pPr>
              <a:t>27</a:t>
            </a:fld>
            <a:endParaRPr lang="en-US" altLang="en-US" sz="120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63043" name="Rectangle 3">
            <a:extLst>
              <a:ext uri="{FF2B5EF4-FFF2-40B4-BE49-F238E27FC236}">
                <a16:creationId xmlns:a16="http://schemas.microsoft.com/office/drawing/2014/main" id="{29629E6D-DD89-352D-59C7-53F843CC8E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3388" y="990600"/>
            <a:ext cx="8329612" cy="528955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sz="4400" b="1" dirty="0">
                <a:solidFill>
                  <a:schemeClr val="accent1">
                    <a:lumMod val="75%"/>
                  </a:schemeClr>
                </a:solidFill>
              </a:rPr>
              <a:t>Persistence</a:t>
            </a:r>
            <a:r>
              <a:rPr lang="en-US" altLang="en-US" sz="4400" dirty="0"/>
              <a:t> is the number one success factor for leadership.</a:t>
            </a:r>
          </a:p>
          <a:p>
            <a:pPr lvl="2" eaLnBrk="1" hangingPunct="1">
              <a:buFont typeface="Wingdings" panose="05000000000000000000" pitchFamily="2" charset="2"/>
              <a:buChar char="Ø"/>
              <a:defRPr/>
            </a:pPr>
            <a:r>
              <a:rPr lang="en-US" altLang="en-US" sz="3200" dirty="0"/>
              <a:t>Professor </a:t>
            </a:r>
            <a:r>
              <a:rPr lang="en-US" altLang="en-US" sz="3200" dirty="0" err="1"/>
              <a:t>Rosabeth</a:t>
            </a:r>
            <a:r>
              <a:rPr lang="en-US" altLang="en-US" sz="3200" dirty="0"/>
              <a:t> Moss </a:t>
            </a:r>
            <a:r>
              <a:rPr lang="en-US" altLang="en-US" sz="3200" dirty="0" err="1"/>
              <a:t>Kanter</a:t>
            </a:r>
            <a:endParaRPr lang="en-US" altLang="en-US" sz="4400" dirty="0"/>
          </a:p>
          <a:p>
            <a:pPr eaLnBrk="1" hangingPunct="1">
              <a:defRPr/>
            </a:pPr>
            <a:r>
              <a:rPr lang="en-US" altLang="en-US" sz="4400" dirty="0"/>
              <a:t>And </a:t>
            </a:r>
            <a:r>
              <a:rPr lang="en-US" altLang="en-US" sz="4400" b="1" dirty="0">
                <a:solidFill>
                  <a:schemeClr val="accent1">
                    <a:lumMod val="75%"/>
                  </a:schemeClr>
                </a:solidFill>
              </a:rPr>
              <a:t>YOU</a:t>
            </a:r>
            <a:r>
              <a:rPr lang="en-US" altLang="en-US" sz="4400" dirty="0"/>
              <a:t> have   complete control over the level of your persistence.</a:t>
            </a:r>
          </a:p>
          <a:p>
            <a:pPr lvl="2" eaLnBrk="1" hangingPunct="1">
              <a:buFont typeface="Wingdings" panose="05000000000000000000" pitchFamily="2" charset="2"/>
              <a:buChar char="Ø"/>
              <a:defRPr/>
            </a:pPr>
            <a:r>
              <a:rPr lang="en-US" altLang="en-US" sz="3200" dirty="0"/>
              <a:t>Consultant and Mentor Ken Phillips</a:t>
            </a:r>
          </a:p>
          <a:p>
            <a:pPr marL="914400" lvl="2" indent="0" eaLnBrk="1" hangingPunct="1">
              <a:buFont typeface="Arial" panose="020B0604020202020204" pitchFamily="34" charset="0"/>
              <a:buNone/>
              <a:defRPr/>
            </a:pPr>
            <a:endParaRPr lang="en-US" altLang="en-US" sz="1000" dirty="0"/>
          </a:p>
          <a:p>
            <a:pPr eaLnBrk="1" hangingPunct="1">
              <a:defRPr/>
            </a:pPr>
            <a:r>
              <a:rPr lang="en-US" sz="3200" dirty="0"/>
              <a:t>“It is </a:t>
            </a:r>
            <a:r>
              <a:rPr lang="en-US" sz="3200" u="sng" dirty="0"/>
              <a:t>not</a:t>
            </a:r>
            <a:r>
              <a:rPr lang="en-US" sz="3200" dirty="0"/>
              <a:t> the strongest of the species that survives, </a:t>
            </a:r>
            <a:r>
              <a:rPr lang="en-US" sz="3200" u="sng" dirty="0"/>
              <a:t>not</a:t>
            </a:r>
            <a:r>
              <a:rPr lang="en-US" sz="3200" dirty="0"/>
              <a:t> the most intelligent, but the ones </a:t>
            </a:r>
            <a:r>
              <a:rPr lang="en-US" sz="3200" u="sng" dirty="0"/>
              <a:t>most responsive to change</a:t>
            </a:r>
            <a:r>
              <a:rPr lang="en-US" sz="3200" dirty="0"/>
              <a:t>.” Charles Darwin</a:t>
            </a: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endParaRPr lang="en-US" altLang="en-US" sz="4000" dirty="0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546ABA50-67EA-E717-474B-1FDE1B6BF02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04850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And Your Own Evolution?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63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63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63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630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630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CB3CEA-9F1D-A450-482F-4546CC618C2A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May 2009</a:t>
            </a:r>
          </a:p>
        </p:txBody>
      </p:sp>
      <p:sp>
        <p:nvSpPr>
          <p:cNvPr id="65539" name="Slide Number Placeholder 5">
            <a:extLst>
              <a:ext uri="{FF2B5EF4-FFF2-40B4-BE49-F238E27FC236}">
                <a16:creationId xmlns:a16="http://schemas.microsoft.com/office/drawing/2014/main" id="{CA2F923A-CBDD-A81C-AE76-5D4A3AC1DFC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fld id="{409AAB0E-8C15-464F-80EB-D17AFF452B62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</a:rPr>
              <a:pPr>
                <a:lnSpc>
                  <a:spcPct val="100%"/>
                </a:lnSpc>
                <a:spcBef>
                  <a:spcPct val="0%"/>
                </a:spcBef>
                <a:buFontTx/>
                <a:buNone/>
              </a:pPr>
              <a:t>28</a:t>
            </a:fld>
            <a:endParaRPr lang="en-US" altLang="en-US" sz="120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76805" name="Rectangle 2">
            <a:extLst>
              <a:ext uri="{FF2B5EF4-FFF2-40B4-BE49-F238E27FC236}">
                <a16:creationId xmlns:a16="http://schemas.microsoft.com/office/drawing/2014/main" id="{6B2AA72E-9452-CAB3-2C05-062543FB139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212725"/>
            <a:ext cx="7772400" cy="930275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Activity: Personal Vision </a:t>
            </a:r>
            <a:br>
              <a:rPr lang="en-US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</a:br>
            <a:r>
              <a:rPr lang="en-US" altLang="en-US" sz="2800" b="1" dirty="0">
                <a:latin typeface="+mn-lt"/>
                <a:cs typeface="Times New Roman" panose="02020603050405020304" pitchFamily="18" charset="0"/>
              </a:rPr>
              <a:t>2 minutes for each person for each question</a:t>
            </a:r>
          </a:p>
        </p:txBody>
      </p:sp>
      <p:sp>
        <p:nvSpPr>
          <p:cNvPr id="65541" name="Rectangle 3">
            <a:extLst>
              <a:ext uri="{FF2B5EF4-FFF2-40B4-BE49-F238E27FC236}">
                <a16:creationId xmlns:a16="http://schemas.microsoft.com/office/drawing/2014/main" id="{D95F851D-6495-1509-A5A1-C6B3D61148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0500" y="1295400"/>
            <a:ext cx="8763000" cy="5060950"/>
          </a:xfrm>
        </p:spPr>
        <p:txBody>
          <a:bodyPr/>
          <a:lstStyle/>
          <a:p>
            <a:pPr marL="609600" indent="-609600" eaLnBrk="1" hangingPunct="1">
              <a:buFont typeface="Marlett" pitchFamily="2" charset="2"/>
              <a:buAutoNum type="arabicPeriod"/>
            </a:pPr>
            <a:r>
              <a:rPr lang="en-US" altLang="en-US" sz="3200"/>
              <a:t>Identify </a:t>
            </a:r>
            <a:r>
              <a:rPr lang="en-US" altLang="en-US" sz="3200" u="sng"/>
              <a:t>2-3 inspiring leaders </a:t>
            </a:r>
            <a:r>
              <a:rPr lang="en-US" altLang="en-US" sz="3200"/>
              <a:t>and what about them inspires you. </a:t>
            </a:r>
          </a:p>
          <a:p>
            <a:pPr marL="609600" indent="-609600" eaLnBrk="1" hangingPunct="1">
              <a:buFont typeface="Marlett" pitchFamily="2" charset="2"/>
              <a:buAutoNum type="arabicPeriod"/>
            </a:pPr>
            <a:r>
              <a:rPr lang="en-US" altLang="en-US" sz="3200"/>
              <a:t>Pair up 1 on 1 and share your selections and describe </a:t>
            </a:r>
            <a:r>
              <a:rPr lang="en-US" altLang="en-US" sz="3200" u="sng"/>
              <a:t>why</a:t>
            </a:r>
            <a:r>
              <a:rPr lang="en-US" altLang="en-US" sz="3200"/>
              <a:t> they inspire you. </a:t>
            </a:r>
          </a:p>
          <a:p>
            <a:pPr marL="609600" indent="-609600" eaLnBrk="1" hangingPunct="1">
              <a:buFont typeface="Marlett" pitchFamily="2" charset="2"/>
              <a:buAutoNum type="arabicPeriod"/>
            </a:pPr>
            <a:r>
              <a:rPr lang="en-US" altLang="en-US" sz="3200" u="sng"/>
              <a:t>Challenge</a:t>
            </a:r>
            <a:r>
              <a:rPr lang="en-US" altLang="en-US" sz="3200"/>
              <a:t> each other to go deeper:“ Why?”</a:t>
            </a:r>
          </a:p>
          <a:p>
            <a:pPr marL="609600" indent="-609600" eaLnBrk="1" hangingPunct="1">
              <a:buFont typeface="Marlett" pitchFamily="2" charset="2"/>
              <a:buAutoNum type="arabicPeriod"/>
            </a:pPr>
            <a:r>
              <a:rPr lang="en-US" altLang="en-US" sz="3200"/>
              <a:t>Each of you then </a:t>
            </a:r>
            <a:r>
              <a:rPr lang="en-US" altLang="en-US" sz="3200" u="sng"/>
              <a:t>say what you will do </a:t>
            </a:r>
            <a:r>
              <a:rPr lang="en-US" altLang="en-US" sz="3200"/>
              <a:t>to develop those skills or attributes in yourself.</a:t>
            </a:r>
          </a:p>
          <a:p>
            <a:pPr marL="609600" indent="-609600" eaLnBrk="1" hangingPunct="1">
              <a:buFont typeface="Marlett" pitchFamily="2" charset="2"/>
              <a:buAutoNum type="arabicPeriod"/>
            </a:pPr>
            <a:r>
              <a:rPr lang="en-US" altLang="en-US" sz="3200"/>
              <a:t>The listener </a:t>
            </a:r>
            <a:r>
              <a:rPr lang="en-US" altLang="en-US" sz="3200" u="sng"/>
              <a:t>writes</a:t>
            </a:r>
            <a:r>
              <a:rPr lang="en-US" altLang="en-US" sz="3200"/>
              <a:t> down what is important and feasible and gives it to you.</a:t>
            </a:r>
          </a:p>
          <a:p>
            <a:pPr marL="609600" indent="-609600" eaLnBrk="1" hangingPunct="1">
              <a:buFont typeface="Marlett" pitchFamily="2" charset="2"/>
              <a:buAutoNum type="arabicPeriod"/>
            </a:pPr>
            <a:r>
              <a:rPr lang="en-US" altLang="en-US" sz="3200"/>
              <a:t>You </a:t>
            </a:r>
            <a:r>
              <a:rPr lang="en-US" altLang="en-US" sz="3200" u="sng"/>
              <a:t>draft your objective, activities, mentors</a:t>
            </a:r>
            <a:r>
              <a:rPr lang="en-US" altLang="en-US" sz="3200"/>
              <a:t>, etc.</a:t>
            </a:r>
          </a:p>
        </p:txBody>
      </p:sp>
      <p:sp>
        <p:nvSpPr>
          <p:cNvPr id="65542" name="Footer Placeholder 2">
            <a:extLst>
              <a:ext uri="{FF2B5EF4-FFF2-40B4-BE49-F238E27FC236}">
                <a16:creationId xmlns:a16="http://schemas.microsoft.com/office/drawing/2014/main" id="{4ED20427-3F22-64A2-98B3-56F55C769B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/>
</p:sld>
</file>

<file path=ppt/slides/slide29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7E07E4-684F-E0B4-7C65-54867A274F5A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May 2009</a:t>
            </a:r>
          </a:p>
        </p:txBody>
      </p:sp>
      <p:sp>
        <p:nvSpPr>
          <p:cNvPr id="67587" name="Slide Number Placeholder 5">
            <a:extLst>
              <a:ext uri="{FF2B5EF4-FFF2-40B4-BE49-F238E27FC236}">
                <a16:creationId xmlns:a16="http://schemas.microsoft.com/office/drawing/2014/main" id="{EE2B6192-5AD0-1F40-1257-B3343C838F4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fld id="{A6FE65BE-DCB1-439A-9C66-CC02E29A61E4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</a:rPr>
              <a:pPr>
                <a:lnSpc>
                  <a:spcPct val="100%"/>
                </a:lnSpc>
                <a:spcBef>
                  <a:spcPct val="0%"/>
                </a:spcBef>
                <a:buFontTx/>
                <a:buNone/>
              </a:pPr>
              <a:t>29</a:t>
            </a:fld>
            <a:endParaRPr lang="en-US" altLang="en-US" sz="120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78853" name="Rectangle 2">
            <a:extLst>
              <a:ext uri="{FF2B5EF4-FFF2-40B4-BE49-F238E27FC236}">
                <a16:creationId xmlns:a16="http://schemas.microsoft.com/office/drawing/2014/main" id="{0D5EADB8-E4D9-5BC5-BE28-F5CC138D511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9144000" cy="914400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Activity: Personal Assessment</a:t>
            </a:r>
            <a:br>
              <a:rPr lang="en-US" altLang="en-US" sz="5100" b="1" dirty="0">
                <a:solidFill>
                  <a:srgbClr val="0033CC"/>
                </a:solidFill>
                <a:cs typeface="Times New Roman" panose="02020603050405020304" pitchFamily="18" charset="0"/>
              </a:rPr>
            </a:br>
            <a:r>
              <a:rPr lang="en-US" altLang="en-US" sz="2800" b="1" dirty="0">
                <a:latin typeface="+mn-lt"/>
                <a:cs typeface="Times New Roman" panose="02020603050405020304" pitchFamily="18" charset="0"/>
              </a:rPr>
              <a:t>Take turns thinking and describing and mentoring.</a:t>
            </a:r>
          </a:p>
        </p:txBody>
      </p:sp>
      <p:sp>
        <p:nvSpPr>
          <p:cNvPr id="67589" name="Rectangle 3">
            <a:extLst>
              <a:ext uri="{FF2B5EF4-FFF2-40B4-BE49-F238E27FC236}">
                <a16:creationId xmlns:a16="http://schemas.microsoft.com/office/drawing/2014/main" id="{04A32398-C1E6-391F-483E-9E153F246A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52550"/>
            <a:ext cx="8362950" cy="5003800"/>
          </a:xfrm>
        </p:spPr>
        <p:txBody>
          <a:bodyPr/>
          <a:lstStyle/>
          <a:p>
            <a:pPr marL="457200" indent="-457200" eaLnBrk="1" hangingPunct="1">
              <a:buFont typeface="Calibri Light" panose="020F0302020204030204" pitchFamily="34" charset="0"/>
              <a:buAutoNum type="arabicPeriod"/>
            </a:pPr>
            <a:r>
              <a:rPr lang="en-US" altLang="en-US" sz="2400"/>
              <a:t>Identify one </a:t>
            </a:r>
            <a:r>
              <a:rPr lang="en-US" altLang="en-US" sz="2400" u="sng"/>
              <a:t>leadership experience</a:t>
            </a:r>
            <a:r>
              <a:rPr lang="en-US" altLang="en-US" sz="2400"/>
              <a:t> you had in an NGO that led to significant change and improvement. </a:t>
            </a:r>
          </a:p>
          <a:p>
            <a:pPr marL="457200" indent="-457200" eaLnBrk="1" hangingPunct="1">
              <a:buFont typeface="Calibri Light" panose="020F0302020204030204" pitchFamily="34" charset="0"/>
              <a:buAutoNum type="arabicPeriod"/>
            </a:pPr>
            <a:r>
              <a:rPr lang="en-US" altLang="en-US" sz="2400"/>
              <a:t>Describe to your partner </a:t>
            </a:r>
            <a:r>
              <a:rPr lang="en-US" altLang="en-US" sz="2400" u="sng"/>
              <a:t>how and why</a:t>
            </a:r>
            <a:r>
              <a:rPr lang="en-US" altLang="en-US" sz="2400"/>
              <a:t> you succeeded.</a:t>
            </a:r>
          </a:p>
          <a:p>
            <a:pPr marL="457200" indent="-457200" eaLnBrk="1" hangingPunct="1">
              <a:buFont typeface="Calibri Light" panose="020F0302020204030204" pitchFamily="34" charset="0"/>
              <a:buAutoNum type="arabicPeriod"/>
            </a:pPr>
            <a:r>
              <a:rPr lang="en-US" altLang="en-US" sz="2400"/>
              <a:t>Your partner </a:t>
            </a:r>
            <a:r>
              <a:rPr lang="en-US" altLang="en-US" sz="2400" u="sng"/>
              <a:t>probes</a:t>
            </a:r>
            <a:r>
              <a:rPr lang="en-US" altLang="en-US" sz="2400"/>
              <a:t> for deeper understanding – and writes down the key characteristics that led to your success.</a:t>
            </a:r>
          </a:p>
          <a:p>
            <a:pPr marL="457200" indent="-457200" eaLnBrk="1" hangingPunct="1">
              <a:buFont typeface="Calibri Light" panose="020F0302020204030204" pitchFamily="34" charset="0"/>
              <a:buAutoNum type="arabicPeriod"/>
            </a:pPr>
            <a:r>
              <a:rPr lang="en-US" altLang="en-US" sz="2400"/>
              <a:t>You each </a:t>
            </a:r>
            <a:r>
              <a:rPr lang="en-US" altLang="en-US" sz="2400" u="sng"/>
              <a:t>share</a:t>
            </a:r>
            <a:r>
              <a:rPr lang="en-US" altLang="en-US" sz="2400"/>
              <a:t> your impressions of your partner’s story.</a:t>
            </a:r>
          </a:p>
          <a:p>
            <a:pPr marL="457200" indent="-457200" eaLnBrk="1" hangingPunct="1">
              <a:buFont typeface="Calibri Light" panose="020F0302020204030204" pitchFamily="34" charset="0"/>
              <a:buAutoNum type="arabicPeriod"/>
            </a:pPr>
            <a:r>
              <a:rPr lang="en-US" altLang="en-US" sz="2400"/>
              <a:t>Then, identify </a:t>
            </a:r>
            <a:r>
              <a:rPr lang="en-US" altLang="en-US" sz="2400" u="sng"/>
              <a:t>leadership skills you have </a:t>
            </a:r>
            <a:r>
              <a:rPr lang="en-US" altLang="en-US" sz="2400"/>
              <a:t>– and want to develop further. Say or write </a:t>
            </a:r>
            <a:r>
              <a:rPr lang="en-US" altLang="en-US" sz="2400" u="sng"/>
              <a:t>how</a:t>
            </a:r>
            <a:r>
              <a:rPr lang="en-US" altLang="en-US" sz="2400"/>
              <a:t> you will develop them.</a:t>
            </a:r>
          </a:p>
          <a:p>
            <a:pPr marL="457200" indent="-457200" eaLnBrk="1" hangingPunct="1">
              <a:buFont typeface="Calibri Light" panose="020F0302020204030204" pitchFamily="34" charset="0"/>
              <a:buAutoNum type="arabicPeriod"/>
            </a:pPr>
            <a:r>
              <a:rPr lang="en-US" altLang="en-US" sz="2400"/>
              <a:t>Identify </a:t>
            </a:r>
            <a:r>
              <a:rPr lang="en-US" altLang="en-US" sz="2400" u="sng"/>
              <a:t>leadership skills you lack </a:t>
            </a:r>
            <a:r>
              <a:rPr lang="en-US" altLang="en-US" sz="2400"/>
              <a:t>– and what want to develop further. Say or write </a:t>
            </a:r>
            <a:r>
              <a:rPr lang="en-US" altLang="en-US" sz="2400" u="sng"/>
              <a:t>how</a:t>
            </a:r>
            <a:r>
              <a:rPr lang="en-US" altLang="en-US" sz="2400"/>
              <a:t> you will develop them.</a:t>
            </a:r>
          </a:p>
          <a:p>
            <a:pPr marL="457200" indent="-457200" eaLnBrk="1" hangingPunct="1">
              <a:buFont typeface="Calibri Light" panose="020F0302020204030204" pitchFamily="34" charset="0"/>
              <a:buAutoNum type="arabicPeriod"/>
            </a:pPr>
            <a:r>
              <a:rPr lang="en-US" altLang="en-US" sz="2400"/>
              <a:t>Get your partner or peer mentor to </a:t>
            </a:r>
            <a:r>
              <a:rPr lang="en-US" altLang="en-US" sz="2400" u="sng"/>
              <a:t>help you</a:t>
            </a:r>
            <a:r>
              <a:rPr lang="en-US" altLang="en-US" sz="2400"/>
              <a:t> by probing deeper into how you will do this (</a:t>
            </a:r>
            <a:r>
              <a:rPr lang="en-US" altLang="en-US" sz="2400" u="sng"/>
              <a:t>Why</a:t>
            </a:r>
            <a:r>
              <a:rPr lang="en-US" altLang="en-US" sz="2400"/>
              <a:t> and </a:t>
            </a:r>
            <a:r>
              <a:rPr lang="en-US" altLang="en-US" sz="2400" u="sng"/>
              <a:t>How</a:t>
            </a:r>
            <a:r>
              <a:rPr lang="en-US" altLang="en-US" sz="2400"/>
              <a:t>).</a:t>
            </a:r>
          </a:p>
          <a:p>
            <a:pPr lvl="1" eaLnBrk="1" hangingPunct="1"/>
            <a:endParaRPr lang="en-US" altLang="en-US"/>
          </a:p>
        </p:txBody>
      </p:sp>
      <p:sp>
        <p:nvSpPr>
          <p:cNvPr id="67590" name="Footer Placeholder 2">
            <a:extLst>
              <a:ext uri="{FF2B5EF4-FFF2-40B4-BE49-F238E27FC236}">
                <a16:creationId xmlns:a16="http://schemas.microsoft.com/office/drawing/2014/main" id="{07153461-78EF-B5D6-F806-90922387F1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purl.oclc.org/ooxml/drawingml/main" xmlns:r="http://purl.oclc.org/ooxml/officeDocument/relationships" xmlns:p="http://purl.oclc.org/ooxml/presentationml/main">
  <p:cSld>
    <p:bg>
      <p:bgPr>
        <a:gradFill>
          <a:gsLst>
            <a:gs pos="0%">
              <a:schemeClr val="accent1">
                <a:lumMod val="5%"/>
                <a:lumOff val="95%"/>
              </a:schemeClr>
            </a:gs>
            <a:gs pos="74%">
              <a:schemeClr val="accent1">
                <a:lumMod val="45%"/>
                <a:lumOff val="55%"/>
              </a:schemeClr>
            </a:gs>
            <a:gs pos="83%">
              <a:schemeClr val="accent1">
                <a:lumMod val="45%"/>
                <a:lumOff val="55%"/>
              </a:schemeClr>
            </a:gs>
            <a:gs pos="100%">
              <a:schemeClr val="accent1">
                <a:lumMod val="30%"/>
                <a:lumOff val="70%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08A125A-C91D-4B30-050E-A12AB860D3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© NGO Futures LLC 2024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381A08-3029-821E-630F-978A671CAE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2EDFD4-9DF2-44A6-BD04-2AEF2084DE77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5C1CEB55-ECF7-E03F-6DA7-E7C7F29DBC3D}"/>
                  </a:ext>
                </a:extLst>
              </p14:cNvPr>
              <p14:cNvContentPartPr/>
              <p14:nvPr/>
            </p14:nvContentPartPr>
            <p14:xfrm>
              <a:off x="80600" y="649400"/>
              <a:ext cx="4438080" cy="5600160"/>
            </p14:xfrm>
          </p:contentPart>
        </mc:Choice>
        <mc:Fallback xmlns="" xmlns:a="http://schemas.openxmlformats.org/drawingml/2006/main" xmlns:r="http://schemas.openxmlformats.org/officeDocument/2006/relationships" xmlns:p="http://schemas.openxmlformats.org/presentationml/2006/main"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5C1CEB55-ECF7-E03F-6DA7-E7C7F29DBC3D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1960" y="640760"/>
                <a:ext cx="4455720" cy="5617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9" name="Ink 18">
                <a:extLst>
                  <a:ext uri="{FF2B5EF4-FFF2-40B4-BE49-F238E27FC236}">
                    <a16:creationId xmlns:a16="http://schemas.microsoft.com/office/drawing/2014/main" id="{CF82F45F-63F1-CC28-11A0-E4F594DF5E45}"/>
                  </a:ext>
                </a:extLst>
              </p14:cNvPr>
              <p14:cNvContentPartPr/>
              <p14:nvPr/>
            </p14:nvContentPartPr>
            <p14:xfrm>
              <a:off x="6351800" y="2531120"/>
              <a:ext cx="1969200" cy="375120"/>
            </p14:xfrm>
          </p:contentPart>
        </mc:Choice>
        <mc:Fallback xmlns="" xmlns:a="http://schemas.openxmlformats.org/drawingml/2006/main" xmlns:r="http://schemas.openxmlformats.org/officeDocument/2006/relationships" xmlns:p="http://schemas.openxmlformats.org/presentationml/2006/main">
          <p:pic>
            <p:nvPicPr>
              <p:cNvPr id="19" name="Ink 18">
                <a:extLst>
                  <a:ext uri="{FF2B5EF4-FFF2-40B4-BE49-F238E27FC236}">
                    <a16:creationId xmlns:a16="http://schemas.microsoft.com/office/drawing/2014/main" id="{CF82F45F-63F1-CC28-11A0-E4F594DF5E45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343160" y="2522120"/>
                <a:ext cx="1986840" cy="392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20" name="Ink 19">
                <a:extLst>
                  <a:ext uri="{FF2B5EF4-FFF2-40B4-BE49-F238E27FC236}">
                    <a16:creationId xmlns:a16="http://schemas.microsoft.com/office/drawing/2014/main" id="{298BD8B5-F377-318B-4176-929A66A1EFEF}"/>
                  </a:ext>
                </a:extLst>
              </p14:cNvPr>
              <p14:cNvContentPartPr/>
              <p14:nvPr/>
            </p14:nvContentPartPr>
            <p14:xfrm>
              <a:off x="7772000" y="6360080"/>
              <a:ext cx="360" cy="360"/>
            </p14:xfrm>
          </p:contentPart>
        </mc:Choice>
        <mc:Fallback xmlns="" xmlns:a="http://schemas.openxmlformats.org/drawingml/2006/main" xmlns:r="http://schemas.openxmlformats.org/officeDocument/2006/relationships" xmlns:p="http://schemas.openxmlformats.org/presentationml/2006/main">
          <p:pic>
            <p:nvPicPr>
              <p:cNvPr id="20" name="Ink 19">
                <a:extLst>
                  <a:ext uri="{FF2B5EF4-FFF2-40B4-BE49-F238E27FC236}">
                    <a16:creationId xmlns:a16="http://schemas.microsoft.com/office/drawing/2014/main" id="{298BD8B5-F377-318B-4176-929A66A1EFEF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7763360" y="6351440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9">
            <p14:nvContentPartPr>
              <p14:cNvPr id="21" name="Ink 20">
                <a:extLst>
                  <a:ext uri="{FF2B5EF4-FFF2-40B4-BE49-F238E27FC236}">
                    <a16:creationId xmlns:a16="http://schemas.microsoft.com/office/drawing/2014/main" id="{2921ADCC-D858-EC2B-9B24-CE3D31BEC57F}"/>
                  </a:ext>
                </a:extLst>
              </p14:cNvPr>
              <p14:cNvContentPartPr/>
              <p14:nvPr/>
            </p14:nvContentPartPr>
            <p14:xfrm>
              <a:off x="-12640" y="2559920"/>
              <a:ext cx="9167040" cy="264960"/>
            </p14:xfrm>
          </p:contentPart>
        </mc:Choice>
        <mc:Fallback xmlns="" xmlns:a="http://schemas.openxmlformats.org/drawingml/2006/main" xmlns:r="http://schemas.openxmlformats.org/officeDocument/2006/relationships" xmlns:p="http://schemas.openxmlformats.org/presentationml/2006/main">
          <p:pic>
            <p:nvPicPr>
              <p:cNvPr id="21" name="Ink 20">
                <a:extLst>
                  <a:ext uri="{FF2B5EF4-FFF2-40B4-BE49-F238E27FC236}">
                    <a16:creationId xmlns:a16="http://schemas.microsoft.com/office/drawing/2014/main" id="{2921ADCC-D858-EC2B-9B24-CE3D31BEC57F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-30640" y="2541920"/>
                <a:ext cx="9202680" cy="300600"/>
              </a:xfrm>
              <a:prstGeom prst="rect">
                <a:avLst/>
              </a:prstGeom>
            </p:spPr>
          </p:pic>
        </mc:Fallback>
      </mc:AlternateContent>
      <p:sp>
        <p:nvSpPr>
          <p:cNvPr id="22" name="Rectangle 21">
            <a:extLst>
              <a:ext uri="{FF2B5EF4-FFF2-40B4-BE49-F238E27FC236}">
                <a16:creationId xmlns:a16="http://schemas.microsoft.com/office/drawing/2014/main" id="{81915CA1-3237-B0A4-A184-4211E3E77870}"/>
              </a:ext>
            </a:extLst>
          </p:cNvPr>
          <p:cNvSpPr/>
          <p:nvPr/>
        </p:nvSpPr>
        <p:spPr>
          <a:xfrm>
            <a:off x="2301308" y="4417874"/>
            <a:ext cx="698845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%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/>
                <a:solidFill>
                  <a:srgbClr val="FF0000"/>
                </a:solidFill>
              </a:rPr>
              <a:t>WHY? HOW?</a:t>
            </a:r>
          </a:p>
          <a:p>
            <a:pPr algn="ctr"/>
            <a:r>
              <a:rPr lang="en-US" sz="5400" b="1" dirty="0">
                <a:ln/>
                <a:solidFill>
                  <a:srgbClr val="FF0000"/>
                </a:solidFill>
              </a:rPr>
              <a:t>WHO IS TO BLAME?</a:t>
            </a:r>
            <a:endParaRPr lang="en-US" sz="5400" b="1" cap="none" spc="0" dirty="0">
              <a:ln/>
              <a:solidFill>
                <a:srgbClr val="FF0000"/>
              </a:solidFill>
              <a:effectLst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466BEB-BA79-D0CB-ABA2-D621291FC880}"/>
              </a:ext>
            </a:extLst>
          </p:cNvPr>
          <p:cNvSpPr txBox="1"/>
          <p:nvPr/>
        </p:nvSpPr>
        <p:spPr>
          <a:xfrm>
            <a:off x="4656214" y="152400"/>
            <a:ext cx="433938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3200" b="1" u="sng" dirty="0">
                <a:solidFill>
                  <a:srgbClr val="FF0000"/>
                </a:solidFill>
              </a:rPr>
              <a:t>WHAT</a:t>
            </a:r>
            <a:r>
              <a:rPr lang="en-US" altLang="en-US" sz="3200" b="1" dirty="0">
                <a:solidFill>
                  <a:srgbClr val="FF0000"/>
                </a:solidFill>
              </a:rPr>
              <a:t> HAPPENED ON THE TITANIC</a:t>
            </a:r>
            <a:r>
              <a:rPr lang="en-US" altLang="en-US" sz="3200" b="1" dirty="0">
                <a:solidFill>
                  <a:srgbClr val="FF0000"/>
                </a:solidFill>
                <a:latin typeface="+mn-lt"/>
              </a:rPr>
              <a:t>?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87B93AE9-58F0-06E5-622E-9CF81F99213C}"/>
                  </a:ext>
                </a:extLst>
              </p14:cNvPr>
              <p14:cNvContentPartPr/>
              <p14:nvPr/>
            </p14:nvContentPartPr>
            <p14:xfrm>
              <a:off x="152400" y="685800"/>
              <a:ext cx="4438080" cy="5600160"/>
            </p14:xfrm>
          </p:contentPart>
        </mc:Choice>
        <mc:Fallback xmlns:p="http://schemas.openxmlformats.org/presentationml/2006/main" xmlns:r="http://schemas.openxmlformats.org/officeDocument/2006/relationships" xmlns:a="http://schemas.openxmlformats.org/drawingml/2006/main"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87B93AE9-58F0-06E5-622E-9CF81F99213C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23960" y="657358"/>
                <a:ext cx="4494960" cy="5657044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606308751"/>
      </p:ext>
    </p:extLst>
  </p:cSld>
  <p:clrMapOvr>
    <a:masterClrMapping/>
  </p:clrMapOvr>
  <p:transition spd="med">
    <p:wipe/>
  </p:transition>
</p:sld>
</file>

<file path=ppt/slides/slide30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43B6D1D-A9B6-9873-ED93-A07BCBE59F75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7A3D14-CB9E-F8AD-F411-98EE11E241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102350"/>
            <a:ext cx="2057400" cy="336550"/>
          </a:xfrm>
        </p:spPr>
        <p:txBody>
          <a:bodyPr rtlCol="0"/>
          <a:lstStyle/>
          <a:p>
            <a:pPr>
              <a:defRPr/>
            </a:pPr>
            <a:endParaRPr lang="en-US" altLang="en-US" dirty="0">
              <a:solidFill>
                <a:schemeClr val="tx1">
                  <a:tint val="75%"/>
                </a:schemeClr>
              </a:solidFill>
            </a:endParaRPr>
          </a:p>
        </p:txBody>
      </p:sp>
      <p:pic>
        <p:nvPicPr>
          <p:cNvPr id="117764" name="Picture 4">
            <a:extLst>
              <a:ext uri="{FF2B5EF4-FFF2-40B4-BE49-F238E27FC236}">
                <a16:creationId xmlns:a16="http://schemas.microsoft.com/office/drawing/2014/main" id="{0983CB9E-5265-DAB6-39C1-A7519FBCF87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68788" y="152400"/>
            <a:ext cx="4268787" cy="2928938"/>
          </a:xfrm>
          <a:prstGeom prst="rect">
            <a:avLst/>
          </a:prstGeom>
          <a:noFill/>
          <a:ln w="9525">
            <a:solidFill>
              <a:schemeClr val="accent5"/>
            </a:solidFill>
            <a:miter lim="800%"/>
            <a:headEnd/>
            <a:tailEnd/>
          </a:ln>
        </p:spPr>
      </p:pic>
      <p:sp>
        <p:nvSpPr>
          <p:cNvPr id="69637" name="Footer Placeholder 3">
            <a:extLst>
              <a:ext uri="{FF2B5EF4-FFF2-40B4-BE49-F238E27FC236}">
                <a16:creationId xmlns:a16="http://schemas.microsoft.com/office/drawing/2014/main" id="{06931459-AB91-E07C-EAA5-89ACDBB06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35635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  <p:pic>
        <p:nvPicPr>
          <p:cNvPr id="69638" name="Picture 4">
            <a:extLst>
              <a:ext uri="{FF2B5EF4-FFF2-40B4-BE49-F238E27FC236}">
                <a16:creationId xmlns:a16="http://schemas.microsoft.com/office/drawing/2014/main" id="{2C67ADAE-4F2D-95EC-B199-5858C749C5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25" y="3505200"/>
            <a:ext cx="7896225" cy="2128838"/>
          </a:xfrm>
          <a:prstGeom prst="rect">
            <a:avLst/>
          </a:prstGeom>
          <a:noFill/>
          <a:ln w="9525">
            <a:solidFill>
              <a:srgbClr val="000000"/>
            </a:solidFill>
            <a:miter lim="800%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E066DCF-AEEA-7CA3-D0F0-231478082CB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.523%" t="-0.026%" r="11.932%" b="11.392%"/>
          <a:stretch/>
        </p:blipFill>
        <p:spPr>
          <a:xfrm>
            <a:off x="630238" y="168275"/>
            <a:ext cx="3486150" cy="2913063"/>
          </a:xfrm>
          <a:prstGeom prst="rect">
            <a:avLst/>
          </a:prstGeom>
          <a:ln>
            <a:solidFill>
              <a:schemeClr val="accent5"/>
            </a:solidFill>
          </a:ln>
        </p:spPr>
      </p:pic>
    </p:spTree>
  </p:cSld>
  <p:clrMapOvr>
    <a:masterClrMapping/>
  </p:clrMapOvr>
  <p:transition spd="med">
    <p:wipe/>
  </p:transition>
</p:sld>
</file>

<file path=ppt/slides/slide4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>
            <a:extLst>
              <a:ext uri="{FF2B5EF4-FFF2-40B4-BE49-F238E27FC236}">
                <a16:creationId xmlns:a16="http://schemas.microsoft.com/office/drawing/2014/main" id="{1452F0BF-CFC5-EC33-4570-5BA67C2813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" y="533401"/>
            <a:ext cx="7696200" cy="46482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70C0"/>
            </a:solidFill>
            <a:miter lim="800%"/>
            <a:headEnd/>
            <a:tailEnd/>
          </a:ln>
          <a:effectLst/>
        </p:spPr>
        <p:txBody>
          <a:bodyPr>
            <a:sp3d extrusionH="57150">
              <a:bevelT w="38100" h="38100" prst="convex"/>
            </a:sp3d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rgbClr val="0070C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The Titanic story illustrates that you cannot wait until you get into a safe harbor.</a:t>
            </a:r>
            <a:endParaRPr lang="en-US" sz="400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A favorite sign in our family dining room reminded us all every day that “Not to decide is to decide!”</a:t>
            </a:r>
          </a:p>
          <a:p>
            <a:pPr algn="just">
              <a:spcBef>
                <a:spcPts val="0"/>
              </a:spcBef>
              <a:spcAft>
                <a:spcPts val="800"/>
              </a:spcAft>
              <a:defRPr/>
            </a:pPr>
            <a:r>
              <a:rPr lang="en-US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0483" name="Footer Placeholder 2">
            <a:extLst>
              <a:ext uri="{FF2B5EF4-FFF2-40B4-BE49-F238E27FC236}">
                <a16:creationId xmlns:a16="http://schemas.microsoft.com/office/drawing/2014/main" id="{3EE38CFA-7677-A56A-8722-57A51EDAAF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8AE9BCB-1BC5-FD61-5C21-497481759259}"/>
              </a:ext>
            </a:extLst>
          </p:cNvPr>
          <p:cNvSpPr/>
          <p:nvPr/>
        </p:nvSpPr>
        <p:spPr>
          <a:xfrm>
            <a:off x="3244850" y="1066800"/>
            <a:ext cx="4568825" cy="8588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sz="4985" dirty="0">
                <a:ln w="0"/>
                <a:effectLst>
                  <a:outerShdw blurRad="38100" dist="19050" dir="2700000" algn="tl" rotWithShape="0">
                    <a:schemeClr val="dk1">
                      <a:alpha val="40%"/>
                    </a:schemeClr>
                  </a:outerShdw>
                </a:effectLst>
              </a:rPr>
              <a:t>I am responsible.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C5E712E-4F61-42F4-5D4E-DF4344C664CF}"/>
              </a:ext>
            </a:extLst>
          </p:cNvPr>
          <p:cNvSpPr/>
          <p:nvPr/>
        </p:nvSpPr>
        <p:spPr>
          <a:xfrm>
            <a:off x="762000" y="115888"/>
            <a:ext cx="7546975" cy="7985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lnSpc>
                <a:spcPct val="90%"/>
              </a:lnSpc>
              <a:defRPr/>
            </a:pPr>
            <a:r>
              <a:rPr lang="en-US" sz="5100" b="1" dirty="0">
                <a:solidFill>
                  <a:srgbClr val="0033CC"/>
                </a:solidFill>
                <a:latin typeface="+mn-lt"/>
                <a:ea typeface="+mj-ea"/>
                <a:cs typeface="Times New Roman" panose="02020603050405020304" pitchFamily="18" charset="0"/>
              </a:rPr>
              <a:t>Who Is Responsible?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4D01A59-AEB8-C83E-FC14-2A4B9163C840}"/>
              </a:ext>
            </a:extLst>
          </p:cNvPr>
          <p:cNvSpPr/>
          <p:nvPr/>
        </p:nvSpPr>
        <p:spPr>
          <a:xfrm>
            <a:off x="484713" y="1828800"/>
            <a:ext cx="1814920" cy="12287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sz="7385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%"/>
                    </a:schemeClr>
                  </a:outerShdw>
                </a:effectLst>
              </a:rPr>
              <a:t>Me!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93C847D-99DA-165B-305F-47A0340951E9}"/>
              </a:ext>
            </a:extLst>
          </p:cNvPr>
          <p:cNvSpPr/>
          <p:nvPr/>
        </p:nvSpPr>
        <p:spPr>
          <a:xfrm>
            <a:off x="731693" y="3733800"/>
            <a:ext cx="7680628" cy="85946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sz="4985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As leader, I am responsible.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A161059-D961-F5F1-B0D2-CF9FBB07776C}"/>
              </a:ext>
            </a:extLst>
          </p:cNvPr>
          <p:cNvSpPr/>
          <p:nvPr/>
        </p:nvSpPr>
        <p:spPr>
          <a:xfrm>
            <a:off x="484188" y="4876800"/>
            <a:ext cx="8126412" cy="1323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4000" dirty="0">
                <a:ln w="0"/>
                <a:effectLst>
                  <a:outerShdw blurRad="38100" dist="19050" dir="2700000" algn="tl" rotWithShape="0">
                    <a:schemeClr val="dk1">
                      <a:alpha val="40%"/>
                    </a:schemeClr>
                  </a:outerShdw>
                </a:effectLst>
              </a:rPr>
              <a:t>As fundraiser, I am responsible to make our NGO attractive to donors.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0988657-7AB5-49DE-78B0-819FE73AFC64}"/>
              </a:ext>
            </a:extLst>
          </p:cNvPr>
          <p:cNvSpPr/>
          <p:nvPr/>
        </p:nvSpPr>
        <p:spPr>
          <a:xfrm>
            <a:off x="2551207" y="2438400"/>
            <a:ext cx="1106393" cy="12287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sz="7385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%"/>
                    </a:schemeClr>
                  </a:outerShdw>
                </a:effectLst>
              </a:rPr>
              <a:t>I!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ADAFEC2-F3EF-161C-0440-71ECD91D685C}"/>
              </a:ext>
            </a:extLst>
          </p:cNvPr>
          <p:cNvSpPr/>
          <p:nvPr/>
        </p:nvSpPr>
        <p:spPr>
          <a:xfrm>
            <a:off x="3839113" y="2057400"/>
            <a:ext cx="5000087" cy="12287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sz="7385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%"/>
                    </a:schemeClr>
                  </a:outerShdw>
                </a:effectLst>
              </a:rPr>
              <a:t>and Myself!</a:t>
            </a:r>
          </a:p>
        </p:txBody>
      </p:sp>
      <p:sp>
        <p:nvSpPr>
          <p:cNvPr id="21513" name="Footer Placeholder 3">
            <a:extLst>
              <a:ext uri="{FF2B5EF4-FFF2-40B4-BE49-F238E27FC236}">
                <a16:creationId xmlns:a16="http://schemas.microsoft.com/office/drawing/2014/main" id="{622D22FC-98B2-B67F-FCDF-D462A5F53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40080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x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x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x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fltVal val="0"/>
                                          </p:val>
                                        </p:tav>
                                        <p:tav tm="100%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fltVal val="0"/>
                                          </p:val>
                                        </p:tav>
                                        <p:tav tm="100%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fltVal val="90"/>
                                          </p:val>
                                        </p:tav>
                                        <p:tav tm="100%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%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%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h"/>
                                          </p:val>
                                        </p:tav>
                                        <p:tav tm="100%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>
            <a:extLst>
              <a:ext uri="{FF2B5EF4-FFF2-40B4-BE49-F238E27FC236}">
                <a16:creationId xmlns:a16="http://schemas.microsoft.com/office/drawing/2014/main" id="{B43A8F0A-D6D1-BBDE-6D7B-6C19ADAA104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43000" y="257175"/>
            <a:ext cx="6858000" cy="657225"/>
          </a:xfrm>
        </p:spPr>
        <p:txBody>
          <a:bodyPr lIns="78454" tIns="39228" rIns="78454" bIns="39228" anchor="b"/>
          <a:lstStyle/>
          <a:p>
            <a:pPr eaLnBrk="1" hangingPunct="1">
              <a:defRPr/>
            </a:pPr>
            <a:r>
              <a:rPr lang="en-GB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Plan USA - No Growth</a:t>
            </a:r>
          </a:p>
        </p:txBody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2C054712-168C-915A-280E-A59074761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3400" y="974725"/>
            <a:ext cx="8050213" cy="473075"/>
          </a:xfrm>
        </p:spPr>
        <p:txBody>
          <a:bodyPr lIns="78454" tIns="39228" rIns="78454" bIns="39228"/>
          <a:lstStyle/>
          <a:p>
            <a:pPr algn="ctr" eaLnBrk="1" hangingPunct="1">
              <a:buFont typeface="Marlett" pitchFamily="2" charset="2"/>
              <a:buNone/>
            </a:pPr>
            <a:r>
              <a:rPr lang="en-GB" altLang="en-US" sz="3200"/>
              <a:t>Raising the same amount in 1982 as in 1972!</a:t>
            </a:r>
          </a:p>
        </p:txBody>
      </p:sp>
      <p:graphicFrame>
        <p:nvGraphicFramePr>
          <p:cNvPr id="23556" name="Object 4">
            <a:extLst>
              <a:ext uri="{FF2B5EF4-FFF2-40B4-BE49-F238E27FC236}">
                <a16:creationId xmlns:a16="http://schemas.microsoft.com/office/drawing/2014/main" id="{A7B2BD12-DA0F-8013-9E4E-AC327867E69C}"/>
              </a:ext>
            </a:extLst>
          </p:cNvPr>
          <p:cNvGraphicFramePr>
            <a:graphicFrameLocks/>
          </p:cNvGraphicFramePr>
          <p:nvPr/>
        </p:nvGraphicFramePr>
        <p:xfrm>
          <a:off x="0" y="2416175"/>
          <a:ext cx="6781800" cy="4060825"/>
        </p:xfrm>
        <a:graphic>
          <a:graphicData uri="http://purl.oclc.org/ooxml/officeDocument/oleObject">
            <mc:AlternateContent xmlns:mc="http://schemas.openxmlformats.org/markup-compatibility/2006">
              <mc:Choice xmlns:v="urn:schemas-microsoft-com:vml" Requires="v">
                <p:oleObj name="Chart" r:id="rId3" imgW="9102117" imgH="4883319" progId="Excel.Chart.8">
                  <p:embed/>
                </p:oleObj>
              </mc:Choice>
              <mc:Fallback>
                <p:oleObj name="Chart" r:id="rId3" imgW="9102117" imgH="4883319" progId="Excel.Chart.8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416175"/>
                        <a:ext cx="6781800" cy="4060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%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57" name="Footer Placeholder 3">
            <a:extLst>
              <a:ext uri="{FF2B5EF4-FFF2-40B4-BE49-F238E27FC236}">
                <a16:creationId xmlns:a16="http://schemas.microsoft.com/office/drawing/2014/main" id="{F5B71692-B01A-6ADA-7458-71AE8E4E32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619500" y="640080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  <p:sp>
        <p:nvSpPr>
          <p:cNvPr id="57350" name="TextBox 7">
            <a:extLst>
              <a:ext uri="{FF2B5EF4-FFF2-40B4-BE49-F238E27FC236}">
                <a16:creationId xmlns:a16="http://schemas.microsoft.com/office/drawing/2014/main" id="{7E3AAE75-1F2D-89F8-1EC1-96A97E9E75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0" y="2116138"/>
            <a:ext cx="2209800" cy="4665662"/>
          </a:xfrm>
          <a:prstGeom prst="rect">
            <a:avLst/>
          </a:prstGeom>
          <a:solidFill>
            <a:schemeClr val="bg1"/>
          </a:solidFill>
          <a:ln w="9525">
            <a:solidFill>
              <a:srgbClr val="FFFEE5"/>
            </a:solidFill>
            <a:miter lim="800%"/>
            <a:headEnd/>
            <a:tailEnd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2400" b="1" dirty="0"/>
              <a:t>1. We got expert strategic advice.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2400" b="1" dirty="0"/>
              <a:t>2. We researched competitors.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2400" b="1" dirty="0"/>
              <a:t>3. We researched donors.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2400" b="1" dirty="0"/>
              <a:t>4. We decided what to change.</a:t>
            </a:r>
          </a:p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endParaRPr lang="en-US" altLang="en-US" sz="923" b="1" dirty="0"/>
          </a:p>
        </p:txBody>
      </p:sp>
      <p:sp>
        <p:nvSpPr>
          <p:cNvPr id="23559" name="TextBox 7">
            <a:extLst>
              <a:ext uri="{FF2B5EF4-FFF2-40B4-BE49-F238E27FC236}">
                <a16:creationId xmlns:a16="http://schemas.microsoft.com/office/drawing/2014/main" id="{7032A37A-29A7-157F-1879-A407CF5AA3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1524000"/>
            <a:ext cx="5105400" cy="830263"/>
          </a:xfrm>
          <a:prstGeom prst="rect">
            <a:avLst/>
          </a:prstGeom>
          <a:solidFill>
            <a:schemeClr val="bg1"/>
          </a:solidFill>
          <a:ln w="9525">
            <a:solidFill>
              <a:srgbClr val="FFFEE5"/>
            </a:solidFill>
            <a:miter lim="800%"/>
            <a:headEnd/>
            <a:tailEnd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2400" b="1"/>
              <a:t>After ten years of no growth, the  trend was clear. How could we grow?</a:t>
            </a:r>
          </a:p>
        </p:txBody>
      </p:sp>
      <p:sp>
        <p:nvSpPr>
          <p:cNvPr id="23560" name="TextBox 2">
            <a:extLst>
              <a:ext uri="{FF2B5EF4-FFF2-40B4-BE49-F238E27FC236}">
                <a16:creationId xmlns:a16="http://schemas.microsoft.com/office/drawing/2014/main" id="{23E04827-7E27-4C43-F1A2-B26A055112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5200" y="2773363"/>
            <a:ext cx="1447800" cy="31702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0000" b="1">
                <a:latin typeface="Times New Roman" panose="02020603050405020304" pitchFamily="18" charset="0"/>
              </a:rPr>
              <a:t>?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0000" b="1">
                <a:latin typeface="Times New Roman" panose="02020603050405020304" pitchFamily="18" charset="0"/>
              </a:rPr>
              <a:t>?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E5F78A-F1D8-B274-2A8E-65E64B7B64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7400" y="0"/>
            <a:ext cx="5029200" cy="1039813"/>
          </a:xfrm>
        </p:spPr>
        <p:txBody>
          <a:bodyPr/>
          <a:lstStyle/>
          <a:p>
            <a:pPr algn="ctr">
              <a:defRPr/>
            </a:pPr>
            <a:r>
              <a:rPr 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The Problem</a:t>
            </a:r>
          </a:p>
        </p:txBody>
      </p:sp>
      <p:sp>
        <p:nvSpPr>
          <p:cNvPr id="25603" name="Content Placeholder 2">
            <a:extLst>
              <a:ext uri="{FF2B5EF4-FFF2-40B4-BE49-F238E27FC236}">
                <a16:creationId xmlns:a16="http://schemas.microsoft.com/office/drawing/2014/main" id="{0070E0C9-7EDE-FFFA-7508-482EA0DEA8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1211263"/>
            <a:ext cx="7886700" cy="4960937"/>
          </a:xfrm>
        </p:spPr>
        <p:txBody>
          <a:bodyPr/>
          <a:lstStyle/>
          <a:p>
            <a:pPr marL="742950" indent="-742950">
              <a:buFont typeface="Calibri Light" panose="020F0302020204030204" pitchFamily="34" charset="0"/>
              <a:buAutoNum type="arabicPeriod"/>
            </a:pPr>
            <a:r>
              <a:rPr lang="en-US" altLang="en-US" sz="3200"/>
              <a:t>Years of slow or no growth</a:t>
            </a:r>
          </a:p>
          <a:p>
            <a:pPr marL="742950" indent="-742950">
              <a:buFont typeface="Calibri Light" panose="020F0302020204030204" pitchFamily="34" charset="0"/>
              <a:buAutoNum type="arabicPeriod"/>
            </a:pPr>
            <a:r>
              <a:rPr lang="en-US" altLang="en-US" sz="3200"/>
              <a:t>Well meaning but discouraged staff</a:t>
            </a:r>
          </a:p>
          <a:p>
            <a:pPr marL="742950" indent="-742950">
              <a:buFont typeface="Calibri Light" panose="020F0302020204030204" pitchFamily="34" charset="0"/>
              <a:buAutoNum type="arabicPeriod"/>
            </a:pPr>
            <a:r>
              <a:rPr lang="en-US" altLang="en-US" sz="3200"/>
              <a:t>Well meaning but amateur board</a:t>
            </a:r>
          </a:p>
          <a:p>
            <a:pPr marL="742950" indent="-742950">
              <a:buFont typeface="Calibri Light" panose="020F0302020204030204" pitchFamily="34" charset="0"/>
              <a:buAutoNum type="arabicPeriod"/>
            </a:pPr>
            <a:r>
              <a:rPr lang="en-US" altLang="en-US" sz="3200"/>
              <a:t>No fundraising strategic plan</a:t>
            </a:r>
          </a:p>
          <a:p>
            <a:pPr marL="742950" indent="-742950">
              <a:buFont typeface="Calibri Light" panose="020F0302020204030204" pitchFamily="34" charset="0"/>
              <a:buAutoNum type="arabicPeriod"/>
            </a:pPr>
            <a:r>
              <a:rPr lang="en-US" altLang="en-US" sz="3200"/>
              <a:t>Budget constraints on fundraising</a:t>
            </a:r>
          </a:p>
          <a:p>
            <a:pPr marL="742950" indent="-742950">
              <a:buFont typeface="Calibri Light" panose="020F0302020204030204" pitchFamily="34" charset="0"/>
              <a:buAutoNum type="arabicPeriod"/>
            </a:pPr>
            <a:r>
              <a:rPr lang="en-US" altLang="en-US" sz="3200"/>
              <a:t>Strong competition</a:t>
            </a:r>
          </a:p>
          <a:p>
            <a:pPr marL="742950" indent="-742950">
              <a:buFont typeface="Calibri Light" panose="020F0302020204030204" pitchFamily="34" charset="0"/>
              <a:buAutoNum type="arabicPeriod"/>
            </a:pPr>
            <a:r>
              <a:rPr lang="en-US" altLang="en-US" sz="3200"/>
              <a:t>Top down management</a:t>
            </a:r>
          </a:p>
          <a:p>
            <a:pPr marL="742950" indent="-742950">
              <a:buFont typeface="Calibri Light" panose="020F0302020204030204" pitchFamily="34" charset="0"/>
              <a:buAutoNum type="arabicPeriod"/>
            </a:pPr>
            <a:r>
              <a:rPr lang="en-US" altLang="en-US" sz="3200"/>
              <a:t>Unclear culture</a:t>
            </a:r>
          </a:p>
          <a:p>
            <a:pPr marL="742950" indent="-742950">
              <a:buFont typeface="Calibri Light" panose="020F0302020204030204" pitchFamily="34" charset="0"/>
              <a:buAutoNum type="arabicPeriod"/>
            </a:pPr>
            <a:endParaRPr lang="en-US" altLang="en-US"/>
          </a:p>
          <a:p>
            <a:pPr marL="742950" indent="-742950">
              <a:buFont typeface="Calibri Light" panose="020F0302020204030204" pitchFamily="34" charset="0"/>
              <a:buAutoNum type="arabicPeriod"/>
            </a:pPr>
            <a:endParaRPr lang="en-US" altLang="en-US"/>
          </a:p>
          <a:p>
            <a:pPr marL="742950" indent="-742950">
              <a:buFont typeface="Calibri Light" panose="020F0302020204030204" pitchFamily="34" charset="0"/>
              <a:buAutoNum type="arabicPeriod"/>
            </a:pPr>
            <a:endParaRPr lang="en-US" altLang="en-US"/>
          </a:p>
          <a:p>
            <a:pPr marL="742950" indent="-742950">
              <a:buFont typeface="Calibri Light" panose="020F0302020204030204" pitchFamily="34" charset="0"/>
              <a:buAutoNum type="arabicPeriod"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5865F8-85B4-B2A3-C925-546D4EDF7B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400800"/>
            <a:ext cx="3086100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© NGO Futures LLC 2021</a:t>
            </a:r>
          </a:p>
        </p:txBody>
      </p:sp>
      <p:sp>
        <p:nvSpPr>
          <p:cNvPr id="25605" name="Slide Number Placeholder 5">
            <a:extLst>
              <a:ext uri="{FF2B5EF4-FFF2-40B4-BE49-F238E27FC236}">
                <a16:creationId xmlns:a16="http://schemas.microsoft.com/office/drawing/2014/main" id="{F64137B3-8885-5AFF-5967-426B42F1F3E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fld id="{CBE38A9B-ED9B-4F68-981B-6DFAFA95FA39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</a:rPr>
              <a:pPr>
                <a:lnSpc>
                  <a:spcPct val="100%"/>
                </a:lnSpc>
                <a:spcBef>
                  <a:spcPct val="0%"/>
                </a:spcBef>
                <a:buFontTx/>
                <a:buNone/>
              </a:pPr>
              <a:t>7</a:t>
            </a:fld>
            <a:endParaRPr lang="en-US" altLang="en-US" sz="120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B5E6C3-40B6-CE35-085F-4CFB99C34C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1650" y="0"/>
            <a:ext cx="5619750" cy="1039813"/>
          </a:xfrm>
        </p:spPr>
        <p:txBody>
          <a:bodyPr/>
          <a:lstStyle/>
          <a:p>
            <a:pPr algn="ctr">
              <a:defRPr/>
            </a:pPr>
            <a:r>
              <a:rPr 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The Solution</a:t>
            </a:r>
          </a:p>
        </p:txBody>
      </p:sp>
      <p:sp>
        <p:nvSpPr>
          <p:cNvPr id="27651" name="Content Placeholder 2">
            <a:extLst>
              <a:ext uri="{FF2B5EF4-FFF2-40B4-BE49-F238E27FC236}">
                <a16:creationId xmlns:a16="http://schemas.microsoft.com/office/drawing/2014/main" id="{5BBAB665-37E2-5A60-E520-E766A6332E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8325" y="1219200"/>
            <a:ext cx="8880475" cy="4957763"/>
          </a:xfrm>
        </p:spPr>
        <p:txBody>
          <a:bodyPr/>
          <a:lstStyle/>
          <a:p>
            <a:pPr marL="742950" indent="-742950">
              <a:buFont typeface="Calibri Light" panose="020F0302020204030204" pitchFamily="34" charset="0"/>
              <a:buAutoNum type="arabicPeriod"/>
            </a:pPr>
            <a:r>
              <a:rPr lang="en-US" altLang="en-US" sz="3200"/>
              <a:t>New fundraising strategic plan</a:t>
            </a:r>
          </a:p>
          <a:p>
            <a:pPr marL="742950" indent="-742950">
              <a:buFont typeface="Calibri Light" panose="020F0302020204030204" pitchFamily="34" charset="0"/>
              <a:buAutoNum type="arabicPeriod"/>
            </a:pPr>
            <a:r>
              <a:rPr lang="en-US" altLang="en-US" sz="3200"/>
              <a:t>Adoption of growth strategy</a:t>
            </a:r>
          </a:p>
          <a:p>
            <a:pPr marL="742950" indent="-742950">
              <a:buFont typeface="Calibri Light" panose="020F0302020204030204" pitchFamily="34" charset="0"/>
              <a:buAutoNum type="arabicPeriod"/>
            </a:pPr>
            <a:r>
              <a:rPr lang="en-US" altLang="en-US" sz="3200"/>
              <a:t>Engaged staff in how to grow</a:t>
            </a:r>
          </a:p>
          <a:p>
            <a:pPr marL="742950" indent="-742950">
              <a:buFont typeface="Calibri Light" panose="020F0302020204030204" pitchFamily="34" charset="0"/>
              <a:buAutoNum type="arabicPeriod"/>
            </a:pPr>
            <a:r>
              <a:rPr lang="en-US" altLang="en-US" sz="3200"/>
              <a:t>Budget priority for fundraising success</a:t>
            </a:r>
          </a:p>
          <a:p>
            <a:pPr marL="742950" indent="-742950">
              <a:buFont typeface="Calibri Light" panose="020F0302020204030204" pitchFamily="34" charset="0"/>
              <a:buAutoNum type="arabicPeriod"/>
            </a:pPr>
            <a:r>
              <a:rPr lang="en-US" altLang="en-US" sz="3200"/>
              <a:t>Faced the competition</a:t>
            </a:r>
          </a:p>
          <a:p>
            <a:pPr marL="742950" indent="-742950">
              <a:buFont typeface="Calibri Light" panose="020F0302020204030204" pitchFamily="34" charset="0"/>
              <a:buAutoNum type="arabicPeriod"/>
            </a:pPr>
            <a:r>
              <a:rPr lang="en-US" altLang="en-US" sz="3200"/>
              <a:t>Priority on developing staff</a:t>
            </a:r>
          </a:p>
          <a:p>
            <a:pPr marL="742950" indent="-742950">
              <a:buFont typeface="Calibri Light" panose="020F0302020204030204" pitchFamily="34" charset="0"/>
              <a:buAutoNum type="arabicPeriod"/>
            </a:pPr>
            <a:r>
              <a:rPr lang="en-US" altLang="en-US" sz="3200"/>
              <a:t>Real board strengthening + Honorary Board</a:t>
            </a:r>
          </a:p>
          <a:p>
            <a:pPr marL="742950" indent="-742950">
              <a:buFont typeface="Calibri Light" panose="020F0302020204030204" pitchFamily="34" charset="0"/>
              <a:buAutoNum type="arabicPeriod"/>
            </a:pPr>
            <a:r>
              <a:rPr lang="en-US" altLang="en-US" sz="3200"/>
              <a:t>A new culture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E5A90C-1992-92FE-377D-C442019231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400800"/>
            <a:ext cx="3086100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© NGO Futures LLC 2020</a:t>
            </a:r>
          </a:p>
        </p:txBody>
      </p:sp>
      <p:sp>
        <p:nvSpPr>
          <p:cNvPr id="27653" name="Slide Number Placeholder 5">
            <a:extLst>
              <a:ext uri="{FF2B5EF4-FFF2-40B4-BE49-F238E27FC236}">
                <a16:creationId xmlns:a16="http://schemas.microsoft.com/office/drawing/2014/main" id="{51E023CB-ED64-BB0D-4C43-C04F204A0E6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fld id="{997B14B6-0F50-4FFE-96BF-A139B4C8169C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</a:rPr>
              <a:pPr>
                <a:lnSpc>
                  <a:spcPct val="100%"/>
                </a:lnSpc>
                <a:spcBef>
                  <a:spcPct val="0%"/>
                </a:spcBef>
                <a:buFontTx/>
                <a:buNone/>
              </a:pPr>
              <a:t>8</a:t>
            </a:fld>
            <a:endParaRPr lang="en-US" altLang="en-US" sz="120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purl.oclc.org/ooxml/drawingml/main" xmlns:r="http://purl.oclc.org/ooxml/officeDocument/relationships" xmlns:p="http://purl.oclc.org/ooxml/presentationml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>
            <a:extLst>
              <a:ext uri="{FF2B5EF4-FFF2-40B4-BE49-F238E27FC236}">
                <a16:creationId xmlns:a16="http://schemas.microsoft.com/office/drawing/2014/main" id="{721BAA2A-8F6C-8E0D-419E-D0809F94D65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74850" y="0"/>
            <a:ext cx="5264150" cy="914400"/>
          </a:xfrm>
        </p:spPr>
        <p:txBody>
          <a:bodyPr lIns="84992" tIns="42497" rIns="84992" bIns="42497" anchor="b"/>
          <a:lstStyle/>
          <a:p>
            <a:pPr algn="ctr" eaLnBrk="1" hangingPunct="1">
              <a:defRPr/>
            </a:pPr>
            <a:r>
              <a:rPr lang="en-GB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New Culture</a:t>
            </a:r>
          </a:p>
        </p:txBody>
      </p:sp>
      <p:sp>
        <p:nvSpPr>
          <p:cNvPr id="1836035" name="Rectangle 3">
            <a:extLst>
              <a:ext uri="{FF2B5EF4-FFF2-40B4-BE49-F238E27FC236}">
                <a16:creationId xmlns:a16="http://schemas.microsoft.com/office/drawing/2014/main" id="{09F268C7-9ECA-119D-D3D9-15570F49AB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625" y="1166813"/>
            <a:ext cx="8610600" cy="4852987"/>
          </a:xfrm>
        </p:spPr>
        <p:txBody>
          <a:bodyPr lIns="84992" tIns="42497" rIns="84992" bIns="42497"/>
          <a:lstStyle/>
          <a:p>
            <a:pPr eaLnBrk="1" hangingPunct="1"/>
            <a:r>
              <a:rPr lang="en-GB" altLang="en-US" sz="3200"/>
              <a:t>Identifying and creating a “can do” culture</a:t>
            </a:r>
          </a:p>
          <a:p>
            <a:pPr lvl="1" eaLnBrk="1" hangingPunct="1"/>
            <a:r>
              <a:rPr lang="en-GB" altLang="en-US" sz="2800"/>
              <a:t>Passion for the Mission</a:t>
            </a:r>
          </a:p>
          <a:p>
            <a:pPr lvl="1" eaLnBrk="1" hangingPunct="1"/>
            <a:r>
              <a:rPr lang="en-GB" altLang="en-US" sz="2800"/>
              <a:t>Obsession with Growth</a:t>
            </a:r>
          </a:p>
          <a:p>
            <a:pPr lvl="1" eaLnBrk="1" hangingPunct="1"/>
            <a:r>
              <a:rPr lang="en-GB" altLang="en-US" sz="2800"/>
              <a:t>Commitment to Customer Service</a:t>
            </a:r>
          </a:p>
          <a:p>
            <a:pPr lvl="1" eaLnBrk="1" hangingPunct="1"/>
            <a:r>
              <a:rPr lang="en-GB" altLang="en-US" sz="2800"/>
              <a:t>Let everyone shine</a:t>
            </a:r>
          </a:p>
          <a:p>
            <a:pPr eaLnBrk="1" hangingPunct="1"/>
            <a:r>
              <a:rPr lang="en-GB" altLang="en-US" sz="3200"/>
              <a:t>Good results</a:t>
            </a:r>
          </a:p>
          <a:p>
            <a:pPr lvl="1" eaLnBrk="1" hangingPunct="1"/>
            <a:r>
              <a:rPr lang="en-GB" altLang="en-US" sz="2800"/>
              <a:t>30,000 donors to 100,000 donors</a:t>
            </a:r>
          </a:p>
          <a:p>
            <a:pPr lvl="1" eaLnBrk="1" hangingPunct="1"/>
            <a:r>
              <a:rPr lang="en-GB" altLang="en-US" sz="2800"/>
              <a:t>$10 million to $30 million income</a:t>
            </a:r>
          </a:p>
          <a:p>
            <a:pPr lvl="1" eaLnBrk="1" hangingPunct="1"/>
            <a:r>
              <a:rPr lang="en-GB" altLang="en-US" sz="2800"/>
              <a:t>100 staff to 75 staff</a:t>
            </a:r>
          </a:p>
        </p:txBody>
      </p:sp>
      <p:graphicFrame>
        <p:nvGraphicFramePr>
          <p:cNvPr id="28676" name="Object 4">
            <a:extLst>
              <a:ext uri="{FF2B5EF4-FFF2-40B4-BE49-F238E27FC236}">
                <a16:creationId xmlns:a16="http://schemas.microsoft.com/office/drawing/2014/main" id="{20E6C2ED-02CB-DB83-24ED-A73F0B593BC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248400" y="2362200"/>
          <a:ext cx="2782888" cy="2746375"/>
        </p:xfrm>
        <a:graphic>
          <a:graphicData uri="http://purl.oclc.org/ooxml/officeDocument/oleObject">
            <mc:AlternateContent xmlns:mc="http://schemas.openxmlformats.org/markup-compatibility/2006">
              <mc:Choice xmlns:v="urn:schemas-microsoft-com:vml" Requires="v">
                <p:oleObj name="Clip" r:id="rId3" imgW="766267" imgH="758038" progId="MS_ClipArt_Gallery.2">
                  <p:embed/>
                </p:oleObj>
              </mc:Choice>
              <mc:Fallback>
                <p:oleObj name="Clip" r:id="rId3" imgW="766267" imgH="758038" progId="MS_ClipArt_Gallery.2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48400" y="2362200"/>
                        <a:ext cx="2782888" cy="2746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%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77" name="Footer Placeholder 4">
            <a:extLst>
              <a:ext uri="{FF2B5EF4-FFF2-40B4-BE49-F238E27FC236}">
                <a16:creationId xmlns:a16="http://schemas.microsoft.com/office/drawing/2014/main" id="{2EAC925F-E3C0-7BE2-C560-E91D085E1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028950" y="6400800"/>
            <a:ext cx="3086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</a:t>
            </a:r>
            <a:r>
              <a:rPr kumimoji="1" lang="en-US" altLang="es-MX" sz="1200">
                <a:cs typeface="Arial" panose="020B0604020202020204" pitchFamily="34" charset="0"/>
              </a:rPr>
              <a:t>NGO Futures LLC 2021</a:t>
            </a:r>
            <a:endParaRPr lang="en-US" altLang="en-US" sz="1200">
              <a:solidFill>
                <a:srgbClr val="898989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6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6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6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6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6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6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6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60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60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6035" grpId="0" build="p" autoUpdateAnimBg="0"/>
    </p:bldLst>
  </p:timing>
</p:sld>
</file>

<file path=ppt/theme/theme1.xml><?xml version="1.0" encoding="utf-8"?>
<a:theme xmlns:a="http://purl.oclc.org/ooxml/drawingml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%">
              <a:schemeClr val="phClr">
                <a:lumMod val="110%"/>
                <a:satMod val="105%"/>
                <a:tint val="67%"/>
              </a:schemeClr>
            </a:gs>
            <a:gs pos="50%">
              <a:schemeClr val="phClr">
                <a:lumMod val="105%"/>
                <a:satMod val="103%"/>
                <a:tint val="73%"/>
              </a:schemeClr>
            </a:gs>
            <a:gs pos="100%">
              <a:schemeClr val="phClr">
                <a:lumMod val="105%"/>
                <a:satMod val="109%"/>
                <a:tint val="81%"/>
              </a:schemeClr>
            </a:gs>
          </a:gsLst>
          <a:lin ang="5400000" scaled="0"/>
        </a:gradFill>
        <a:gradFill rotWithShape="1">
          <a:gsLst>
            <a:gs pos="0%">
              <a:schemeClr val="phClr">
                <a:satMod val="103%"/>
                <a:lumMod val="102%"/>
                <a:tint val="94%"/>
              </a:schemeClr>
            </a:gs>
            <a:gs pos="50%">
              <a:schemeClr val="phClr">
                <a:satMod val="110%"/>
                <a:lumMod val="100%"/>
                <a:shade val="100%"/>
              </a:schemeClr>
            </a:gs>
            <a:gs pos="100%">
              <a:schemeClr val="phClr">
                <a:lumMod val="99%"/>
                <a:satMod val="120%"/>
                <a:shade val="78%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%"/>
        </a:ln>
        <a:ln w="12700" cap="flat" cmpd="sng" algn="ctr">
          <a:solidFill>
            <a:schemeClr val="phClr"/>
          </a:solidFill>
          <a:prstDash val="solid"/>
          <a:miter lim="800%"/>
        </a:ln>
        <a:ln w="19050" cap="flat" cmpd="sng" algn="ctr">
          <a:solidFill>
            <a:schemeClr val="phClr"/>
          </a:solidFill>
          <a:prstDash val="solid"/>
          <a:miter lim="800%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%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%"/>
            <a:satMod val="170%"/>
          </a:schemeClr>
        </a:solidFill>
        <a:gradFill rotWithShape="1">
          <a:gsLst>
            <a:gs pos="0%">
              <a:schemeClr val="phClr">
                <a:tint val="93%"/>
                <a:satMod val="150%"/>
                <a:shade val="98%"/>
                <a:lumMod val="102%"/>
              </a:schemeClr>
            </a:gs>
            <a:gs pos="50%">
              <a:schemeClr val="phClr">
                <a:tint val="98%"/>
                <a:satMod val="130%"/>
                <a:shade val="90%"/>
                <a:lumMod val="103%"/>
              </a:schemeClr>
            </a:gs>
            <a:gs pos="100%">
              <a:schemeClr val="phClr">
                <a:shade val="63%"/>
                <a:satMod val="120%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purl.oclc.org/ooxml/drawingml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%">
              <a:schemeClr val="phClr">
                <a:lumMod val="110%"/>
                <a:satMod val="105%"/>
                <a:tint val="67%"/>
              </a:schemeClr>
            </a:gs>
            <a:gs pos="50%">
              <a:schemeClr val="phClr">
                <a:lumMod val="105%"/>
                <a:satMod val="103%"/>
                <a:tint val="73%"/>
              </a:schemeClr>
            </a:gs>
            <a:gs pos="100%">
              <a:schemeClr val="phClr">
                <a:lumMod val="105%"/>
                <a:satMod val="109%"/>
                <a:tint val="81%"/>
              </a:schemeClr>
            </a:gs>
          </a:gsLst>
          <a:lin ang="5400000" scaled="0"/>
        </a:gradFill>
        <a:gradFill rotWithShape="1">
          <a:gsLst>
            <a:gs pos="0%">
              <a:schemeClr val="phClr">
                <a:satMod val="103%"/>
                <a:lumMod val="102%"/>
                <a:tint val="94%"/>
              </a:schemeClr>
            </a:gs>
            <a:gs pos="50%">
              <a:schemeClr val="phClr">
                <a:satMod val="110%"/>
                <a:lumMod val="100%"/>
                <a:shade val="100%"/>
              </a:schemeClr>
            </a:gs>
            <a:gs pos="100%">
              <a:schemeClr val="phClr">
                <a:lumMod val="99%"/>
                <a:satMod val="120%"/>
                <a:shade val="78%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%"/>
        </a:ln>
        <a:ln w="12700" cap="flat" cmpd="sng" algn="ctr">
          <a:solidFill>
            <a:schemeClr val="phClr"/>
          </a:solidFill>
          <a:prstDash val="solid"/>
          <a:miter lim="800%"/>
        </a:ln>
        <a:ln w="19050" cap="flat" cmpd="sng" algn="ctr">
          <a:solidFill>
            <a:schemeClr val="phClr"/>
          </a:solidFill>
          <a:prstDash val="solid"/>
          <a:miter lim="800%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%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%"/>
            <a:satMod val="170%"/>
          </a:schemeClr>
        </a:solidFill>
        <a:gradFill rotWithShape="1">
          <a:gsLst>
            <a:gs pos="0%">
              <a:schemeClr val="phClr">
                <a:tint val="93%"/>
                <a:satMod val="150%"/>
                <a:shade val="98%"/>
                <a:lumMod val="102%"/>
              </a:schemeClr>
            </a:gs>
            <a:gs pos="50%">
              <a:schemeClr val="phClr">
                <a:tint val="98%"/>
                <a:satMod val="130%"/>
                <a:shade val="90%"/>
                <a:lumMod val="103%"/>
              </a:schemeClr>
            </a:gs>
            <a:gs pos="100%">
              <a:schemeClr val="phClr">
                <a:shade val="63%"/>
                <a:satMod val="120%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purl.oclc.org/ooxml/drawingml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%">
              <a:schemeClr val="phClr">
                <a:lumMod val="110%"/>
                <a:satMod val="105%"/>
                <a:tint val="67%"/>
              </a:schemeClr>
            </a:gs>
            <a:gs pos="50%">
              <a:schemeClr val="phClr">
                <a:lumMod val="105%"/>
                <a:satMod val="103%"/>
                <a:tint val="73%"/>
              </a:schemeClr>
            </a:gs>
            <a:gs pos="100%">
              <a:schemeClr val="phClr">
                <a:lumMod val="105%"/>
                <a:satMod val="109%"/>
                <a:tint val="81%"/>
              </a:schemeClr>
            </a:gs>
          </a:gsLst>
          <a:lin ang="5400000" scaled="0"/>
        </a:gradFill>
        <a:gradFill rotWithShape="1">
          <a:gsLst>
            <a:gs pos="0%">
              <a:schemeClr val="phClr">
                <a:satMod val="103%"/>
                <a:lumMod val="102%"/>
                <a:tint val="94%"/>
              </a:schemeClr>
            </a:gs>
            <a:gs pos="50%">
              <a:schemeClr val="phClr">
                <a:satMod val="110%"/>
                <a:lumMod val="100%"/>
                <a:shade val="100%"/>
              </a:schemeClr>
            </a:gs>
            <a:gs pos="100%">
              <a:schemeClr val="phClr">
                <a:lumMod val="99%"/>
                <a:satMod val="120%"/>
                <a:shade val="78%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%"/>
        </a:ln>
        <a:ln w="12700" cap="flat" cmpd="sng" algn="ctr">
          <a:solidFill>
            <a:schemeClr val="phClr"/>
          </a:solidFill>
          <a:prstDash val="solid"/>
          <a:miter lim="800%"/>
        </a:ln>
        <a:ln w="19050" cap="flat" cmpd="sng" algn="ctr">
          <a:solidFill>
            <a:schemeClr val="phClr"/>
          </a:solidFill>
          <a:prstDash val="solid"/>
          <a:miter lim="800%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%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%"/>
            <a:satMod val="170%"/>
          </a:schemeClr>
        </a:solidFill>
        <a:gradFill rotWithShape="1">
          <a:gsLst>
            <a:gs pos="0%">
              <a:schemeClr val="phClr">
                <a:tint val="93%"/>
                <a:satMod val="150%"/>
                <a:shade val="98%"/>
                <a:lumMod val="102%"/>
              </a:schemeClr>
            </a:gs>
            <a:gs pos="50%">
              <a:schemeClr val="phClr">
                <a:tint val="98%"/>
                <a:satMod val="130%"/>
                <a:shade val="90%"/>
                <a:lumMod val="103%"/>
              </a:schemeClr>
            </a:gs>
            <a:gs pos="100%">
              <a:schemeClr val="phClr">
                <a:shade val="63%"/>
                <a:satMod val="120%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purl.oclc.org/ooxml/officeDocument/extendedProperties" xmlns:vt="http://purl.oclc.org/ooxml/officeDocument/docPropsVTypes">
  <Template>Office Theme</Template>
  <TotalTime>29175</TotalTime>
  <Pages>112</Pages>
  <Words>1774</Words>
  <Application>Microsoft Office PowerPoint</Application>
  <PresentationFormat>Letter Paper (8.5x11 in)</PresentationFormat>
  <Paragraphs>358</Paragraphs>
  <Slides>30</Slides>
  <Notes>21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30</vt:i4>
      </vt:variant>
    </vt:vector>
  </HeadingPairs>
  <TitlesOfParts>
    <vt:vector size="44" baseType="lpstr">
      <vt:lpstr>Arial</vt:lpstr>
      <vt:lpstr>Arial Black</vt:lpstr>
      <vt:lpstr>Calibri</vt:lpstr>
      <vt:lpstr>Calibri Light</vt:lpstr>
      <vt:lpstr>Courier New</vt:lpstr>
      <vt:lpstr>Marlett</vt:lpstr>
      <vt:lpstr>Monotype Sorts</vt:lpstr>
      <vt:lpstr>Tahoma</vt:lpstr>
      <vt:lpstr>Times New Roman</vt:lpstr>
      <vt:lpstr>Verdana</vt:lpstr>
      <vt:lpstr>Wingdings</vt:lpstr>
      <vt:lpstr>Office Theme</vt:lpstr>
      <vt:lpstr>Chart</vt:lpstr>
      <vt:lpstr>Clip</vt:lpstr>
      <vt:lpstr>PowerPoint Presentation</vt:lpstr>
      <vt:lpstr>My topics for this session</vt:lpstr>
      <vt:lpstr>PowerPoint Presentation</vt:lpstr>
      <vt:lpstr>PowerPoint Presentation</vt:lpstr>
      <vt:lpstr>PowerPoint Presentation</vt:lpstr>
      <vt:lpstr>Plan USA - No Growth</vt:lpstr>
      <vt:lpstr>The Problem</vt:lpstr>
      <vt:lpstr>The Solution</vt:lpstr>
      <vt:lpstr>New Culture</vt:lpstr>
      <vt:lpstr>Plan USA Tripled its Income </vt:lpstr>
      <vt:lpstr>Leadership MYTHS</vt:lpstr>
      <vt:lpstr>Leadership MYTHS TRUTHS</vt:lpstr>
      <vt:lpstr>PowerPoint Presentation</vt:lpstr>
      <vt:lpstr>PowerPoint Presentation</vt:lpstr>
      <vt:lpstr>PowerPoint Presentation</vt:lpstr>
      <vt:lpstr>Strategic Organisation</vt:lpstr>
      <vt:lpstr>Solution Thinking</vt:lpstr>
      <vt:lpstr>Pick the BIG issues Work on them RIGHT</vt:lpstr>
      <vt:lpstr>PowerPoint Presentation</vt:lpstr>
      <vt:lpstr>Six Realistic Steps to Leadership Simple steps to lead that everyone can take (2024 update)</vt:lpstr>
      <vt:lpstr>PowerPoint Presentation</vt:lpstr>
      <vt:lpstr>Commit to meet  exceed the expectations of your donors and your participants.</vt:lpstr>
      <vt:lpstr>Iron Rules of Fundraising   (1-5)</vt:lpstr>
      <vt:lpstr>Iron Rules of Fundraising (5-10)</vt:lpstr>
      <vt:lpstr>Iron Rules of Fundraising (11-15)</vt:lpstr>
      <vt:lpstr>What Is Your PLAN? Start here and continue later to complete your plan. </vt:lpstr>
      <vt:lpstr>And Your Own Evolution?</vt:lpstr>
      <vt:lpstr>Activity: Personal Vision  2 minutes for each person for each question</vt:lpstr>
      <vt:lpstr>Activity: Personal Assessment Take turns thinking and describing and mentoring.</vt:lpstr>
      <vt:lpstr>PowerPoint Presentation</vt:lpstr>
    </vt:vector>
  </TitlesOfParts>
  <Company>Pre Installed User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Strategic Fundraising</dc:title>
  <dc:subject/>
  <dc:creator>Pre Installed User</dc:creator>
  <cp:keywords/>
  <dc:description/>
  <cp:lastModifiedBy>Ken Phillips</cp:lastModifiedBy>
  <cp:revision>674</cp:revision>
  <cp:lastPrinted>2022-11-10T14:36:25Z</cp:lastPrinted>
  <dcterms:created xsi:type="dcterms:W3CDTF">1999-05-06T10:25:36Z</dcterms:created>
  <dcterms:modified xsi:type="dcterms:W3CDTF">2024-06-01T17:24:40Z</dcterms:modified>
</cp:coreProperties>
</file>