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7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4"/>
  </p:notesMasterIdLst>
  <p:handoutMasterIdLst>
    <p:handoutMasterId r:id="rId105"/>
  </p:handoutMasterIdLst>
  <p:sldIdLst>
    <p:sldId id="2169" r:id="rId2"/>
    <p:sldId id="2165" r:id="rId3"/>
    <p:sldId id="2167" r:id="rId4"/>
    <p:sldId id="2171" r:id="rId5"/>
    <p:sldId id="2172" r:id="rId6"/>
    <p:sldId id="2051" r:id="rId7"/>
    <p:sldId id="2174" r:id="rId8"/>
    <p:sldId id="2175" r:id="rId9"/>
    <p:sldId id="2094" r:id="rId10"/>
    <p:sldId id="2095" r:id="rId11"/>
    <p:sldId id="1689" r:id="rId12"/>
    <p:sldId id="2176" r:id="rId13"/>
    <p:sldId id="1996" r:id="rId14"/>
    <p:sldId id="2170" r:id="rId15"/>
    <p:sldId id="2097" r:id="rId16"/>
    <p:sldId id="2028" r:id="rId17"/>
    <p:sldId id="2143" r:id="rId18"/>
    <p:sldId id="2030" r:id="rId19"/>
    <p:sldId id="2031" r:id="rId20"/>
    <p:sldId id="2032" r:id="rId21"/>
    <p:sldId id="2057" r:id="rId22"/>
    <p:sldId id="1999" r:id="rId23"/>
    <p:sldId id="2000" r:id="rId24"/>
    <p:sldId id="2001" r:id="rId25"/>
    <p:sldId id="2002" r:id="rId26"/>
    <p:sldId id="2098" r:id="rId27"/>
    <p:sldId id="2011" r:id="rId28"/>
    <p:sldId id="2127" r:id="rId29"/>
    <p:sldId id="2128" r:id="rId30"/>
    <p:sldId id="2099" r:id="rId31"/>
    <p:sldId id="2100" r:id="rId32"/>
    <p:sldId id="2101" r:id="rId33"/>
    <p:sldId id="2140" r:id="rId34"/>
    <p:sldId id="2130" r:id="rId35"/>
    <p:sldId id="2103" r:id="rId36"/>
    <p:sldId id="2033" r:id="rId37"/>
    <p:sldId id="2034" r:id="rId38"/>
    <p:sldId id="2131" r:id="rId39"/>
    <p:sldId id="2046" r:id="rId40"/>
    <p:sldId id="2039" r:id="rId41"/>
    <p:sldId id="2047" r:id="rId42"/>
    <p:sldId id="2132" r:id="rId43"/>
    <p:sldId id="2049" r:id="rId44"/>
    <p:sldId id="2053" r:id="rId45"/>
    <p:sldId id="2104" r:id="rId46"/>
    <p:sldId id="2054" r:id="rId47"/>
    <p:sldId id="2133" r:id="rId48"/>
    <p:sldId id="2134" r:id="rId49"/>
    <p:sldId id="2135" r:id="rId50"/>
    <p:sldId id="1889" r:id="rId51"/>
    <p:sldId id="1890" r:id="rId52"/>
    <p:sldId id="1614" r:id="rId53"/>
    <p:sldId id="1896" r:id="rId54"/>
    <p:sldId id="1661" r:id="rId55"/>
    <p:sldId id="2105" r:id="rId56"/>
    <p:sldId id="1958" r:id="rId57"/>
    <p:sldId id="2066" r:id="rId58"/>
    <p:sldId id="2106" r:id="rId59"/>
    <p:sldId id="1627" r:id="rId60"/>
    <p:sldId id="2065" r:id="rId61"/>
    <p:sldId id="2107" r:id="rId62"/>
    <p:sldId id="1909" r:id="rId63"/>
    <p:sldId id="1911" r:id="rId64"/>
    <p:sldId id="1640" r:id="rId65"/>
    <p:sldId id="2108" r:id="rId66"/>
    <p:sldId id="1920" r:id="rId67"/>
    <p:sldId id="1650" r:id="rId68"/>
    <p:sldId id="2109" r:id="rId69"/>
    <p:sldId id="1928" r:id="rId70"/>
    <p:sldId id="2137" r:id="rId71"/>
    <p:sldId id="1934" r:id="rId72"/>
    <p:sldId id="1937" r:id="rId73"/>
    <p:sldId id="2112" r:id="rId74"/>
    <p:sldId id="1658" r:id="rId75"/>
    <p:sldId id="1941" r:id="rId76"/>
    <p:sldId id="2113" r:id="rId77"/>
    <p:sldId id="2082" r:id="rId78"/>
    <p:sldId id="2114" r:id="rId79"/>
    <p:sldId id="2084" r:id="rId80"/>
    <p:sldId id="2087" r:id="rId81"/>
    <p:sldId id="2088" r:id="rId82"/>
    <p:sldId id="2089" r:id="rId83"/>
    <p:sldId id="2086" r:id="rId84"/>
    <p:sldId id="2115" r:id="rId85"/>
    <p:sldId id="1665" r:id="rId86"/>
    <p:sldId id="2116" r:id="rId87"/>
    <p:sldId id="2122" r:id="rId88"/>
    <p:sldId id="2123" r:id="rId89"/>
    <p:sldId id="2117" r:id="rId90"/>
    <p:sldId id="1959" r:id="rId91"/>
    <p:sldId id="1952" r:id="rId92"/>
    <p:sldId id="1949" r:id="rId93"/>
    <p:sldId id="2173" r:id="rId94"/>
    <p:sldId id="2071" r:id="rId95"/>
    <p:sldId id="2072" r:id="rId96"/>
    <p:sldId id="2080" r:id="rId97"/>
    <p:sldId id="1360" r:id="rId98"/>
    <p:sldId id="1194" r:id="rId99"/>
    <p:sldId id="1464" r:id="rId100"/>
    <p:sldId id="1337" r:id="rId101"/>
    <p:sldId id="2081" r:id="rId102"/>
    <p:sldId id="1549" r:id="rId103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4597" autoAdjust="0"/>
    <p:restoredTop sz="86351" autoAdjust="0"/>
  </p:normalViewPr>
  <p:slideViewPr>
    <p:cSldViewPr snapToGrid="0" showGuides="1">
      <p:cViewPr>
        <p:scale>
          <a:sx n="50" d="100"/>
          <a:sy n="50" d="100"/>
        </p:scale>
        <p:origin x="1012" y="192"/>
      </p:cViewPr>
      <p:guideLst>
        <p:guide orient="horz" pos="2160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5432"/>
    </p:cViewPr>
  </p:sorterViewPr>
  <p:notesViewPr>
    <p:cSldViewPr snapToGrid="0" showGuides="1">
      <p:cViewPr>
        <p:scale>
          <a:sx n="70" d="100"/>
          <a:sy n="70" d="100"/>
        </p:scale>
        <p:origin x="2256" y="-11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957569330442839E-2"/>
          <c:y val="7.9242911537466272E-4"/>
          <c:w val="0.96881616019424321"/>
          <c:h val="0.923997227850894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gradFill>
              <a:gsLst>
                <a:gs pos="0">
                  <a:schemeClr val="accent5"/>
                </a:gs>
                <a:gs pos="100000">
                  <a:schemeClr val="accent5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9444446570914979E-2"/>
                  <c:y val="0.25978640346013088"/>
                </c:manualLayout>
              </c:layout>
              <c:tx>
                <c:rich>
                  <a:bodyPr/>
                  <a:lstStyle/>
                  <a:p>
                    <a:fld id="{B56EF395-5F03-466F-B92C-A68440F7686C}" type="CATEGORYNAME">
                      <a:rPr lang="en-US" sz="4400" baseline="0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sz="4000" baseline="0" dirty="0"/>
                      <a:t>
</a:t>
                    </a:r>
                    <a:r>
                      <a:rPr lang="en-US" sz="4400" baseline="0" dirty="0">
                        <a:solidFill>
                          <a:schemeClr val="tx1"/>
                        </a:solidFill>
                      </a:rPr>
                      <a:t>69%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763892034546373"/>
                      <c:h val="0.2758024363117822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3514-4E43-8882-08ADFAC4017A}"/>
                </c:ext>
              </c:extLst>
            </c:dLbl>
            <c:dLbl>
              <c:idx val="1"/>
              <c:layout>
                <c:manualLayout>
                  <c:x val="6.944992010606666E-4"/>
                  <c:y val="-0.1375501250282252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71DD7B3-B2D8-4A05-B6DF-D42AA6A9C517}" type="CATEGORYNAME">
                      <a:rPr lang="en-US" sz="3200">
                        <a:solidFill>
                          <a:schemeClr val="tx1"/>
                        </a:solidFill>
                      </a:rPr>
                      <a:pPr>
                        <a:defRPr/>
                      </a:pPr>
                      <a:t>[CATEGORY NAME]</a:t>
                    </a:fld>
                    <a:endParaRPr lang="en-US" sz="3200" dirty="0">
                      <a:solidFill>
                        <a:schemeClr val="tx1"/>
                      </a:solidFill>
                    </a:endParaRPr>
                  </a:p>
                  <a:p>
                    <a:pPr>
                      <a:defRPr/>
                    </a:pPr>
                    <a:r>
                      <a:rPr lang="en-US" sz="3200" dirty="0">
                        <a:solidFill>
                          <a:schemeClr val="tx1"/>
                        </a:solidFill>
                      </a:rPr>
                      <a:t>(Individuals)</a:t>
                    </a:r>
                    <a:fld id="{326615F7-501B-4F40-ADD4-D9498E207F06}" type="VALUE">
                      <a:rPr lang="en-US" sz="3200" smtClean="0">
                        <a:solidFill>
                          <a:schemeClr val="tx1"/>
                        </a:solidFill>
                      </a:rPr>
                      <a:pPr>
                        <a:defRPr/>
                      </a:pPr>
                      <a:t>[VALUE]</a:t>
                    </a:fld>
                    <a:r>
                      <a:rPr lang="en-US" sz="3200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259024962710513"/>
                      <c:h val="0.2503145909578204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14-4E43-8882-08ADFAC4017A}"/>
                </c:ext>
              </c:extLst>
            </c:dLbl>
            <c:dLbl>
              <c:idx val="2"/>
              <c:layout>
                <c:manualLayout>
                  <c:x val="2.4999948053362649E-2"/>
                  <c:y val="-4.543935529185612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6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D656AF1-76FF-41B8-8426-A90282C532C9}" type="CATEGORYNAME">
                      <a:rPr lang="en-US" sz="3600" baseline="0">
                        <a:solidFill>
                          <a:schemeClr val="tx1"/>
                        </a:solidFill>
                      </a:rPr>
                      <a:pPr>
                        <a:defRPr sz="3600"/>
                      </a:pPr>
                      <a:t>[CATEGORY NAME]</a:t>
                    </a:fld>
                    <a:r>
                      <a:rPr lang="en-US" sz="3600" baseline="0" dirty="0">
                        <a:solidFill>
                          <a:schemeClr val="tx1"/>
                        </a:solidFill>
                      </a:rPr>
                      <a:t>
17%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177091773522716"/>
                      <c:h val="0.2217766660304800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514-4E43-8882-08ADFAC4017A}"/>
                </c:ext>
              </c:extLst>
            </c:dLbl>
            <c:dLbl>
              <c:idx val="3"/>
              <c:layout>
                <c:manualLayout>
                  <c:x val="2.4131126873482716E-2"/>
                  <c:y val="-0.159277901179923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591DB0F-880A-48EE-9193-2385C99BC672}" type="CATEGORYNAME">
                      <a:rPr lang="en-US" sz="2400" smtClean="0">
                        <a:solidFill>
                          <a:schemeClr val="tx1"/>
                        </a:solidFill>
                      </a:rPr>
                      <a:pPr>
                        <a:defRPr/>
                      </a:pPr>
                      <a:t>[CATEGORY NAME]</a:t>
                    </a:fld>
                    <a:endParaRPr lang="en-US" sz="2400" dirty="0">
                      <a:solidFill>
                        <a:schemeClr val="tx1"/>
                      </a:solidFill>
                    </a:endParaRPr>
                  </a:p>
                  <a:p>
                    <a:pPr>
                      <a:defRPr/>
                    </a:pPr>
                    <a:r>
                      <a:rPr lang="en-US" sz="2400" dirty="0">
                        <a:solidFill>
                          <a:schemeClr val="tx1"/>
                        </a:solidFill>
                      </a:rPr>
                      <a:t>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61660111730109"/>
                      <c:h val="0.1762847153362404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514-4E43-8882-08ADFAC401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Individuals</c:v>
                </c:pt>
                <c:pt idx="1">
                  <c:v>Bequests</c:v>
                </c:pt>
                <c:pt idx="2">
                  <c:v>Foundations</c:v>
                </c:pt>
                <c:pt idx="3">
                  <c:v>Corporations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10</c:v>
                </c:pt>
                <c:pt idx="2">
                  <c:v>17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14-4E43-8882-08ADFAC4017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507942544"/>
        <c:axId val="507942936"/>
      </c:barChart>
      <c:catAx>
        <c:axId val="50794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7942936"/>
        <c:crosses val="autoZero"/>
        <c:auto val="1"/>
        <c:lblAlgn val="ctr"/>
        <c:lblOffset val="100"/>
        <c:noMultiLvlLbl val="0"/>
      </c:catAx>
      <c:valAx>
        <c:axId val="5079429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07942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511804952777235E-4"/>
          <c:y val="1.3552104869572867E-2"/>
          <c:w val="0.969935088708482"/>
          <c:h val="0.90500774121091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Support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6.7007023200105226E-18"/>
                  <c:y val="0.221275678529010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0D8FE83-67A9-4BB9-9788-C852AB62DEFD}" type="VALUE">
                      <a:rPr lang="en-US" sz="4000">
                        <a:solidFill>
                          <a:schemeClr val="tx1"/>
                        </a:solidFill>
                      </a:rPr>
                      <a:pPr>
                        <a:defRPr sz="2800"/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042-44CA-8395-59E03AB7631C}"/>
                </c:ext>
              </c:extLst>
            </c:dLbl>
            <c:dLbl>
              <c:idx val="1"/>
              <c:layout>
                <c:manualLayout>
                  <c:x val="-5.1552326452852963E-17"/>
                  <c:y val="0.13561459845452273"/>
                </c:manualLayout>
              </c:layout>
              <c:tx>
                <c:rich>
                  <a:bodyPr/>
                  <a:lstStyle/>
                  <a:p>
                    <a:fld id="{7EBE2067-7316-45B9-94F3-FD90DE6F2869}" type="VALUE">
                      <a:rPr lang="en-US" sz="4000" smtClean="0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042-44CA-8395-59E03AB7631C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42-44CA-8395-59E03AB7631C}"/>
                </c:ext>
              </c:extLst>
            </c:dLbl>
            <c:dLbl>
              <c:idx val="3"/>
              <c:layout>
                <c:manualLayout>
                  <c:x val="-1.4059887815380168E-3"/>
                  <c:y val="0.1393389932403701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4000" b="1" i="0" u="none" strike="noStrike" kern="1200" baseline="0" dirty="0">
                        <a:solidFill>
                          <a:schemeClr val="tx1"/>
                        </a:solidFill>
                      </a:rPr>
                      <a:t>225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4042-44CA-8395-59E03AB7631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9B3168F-6E25-49A7-BB13-83CE20280CE6}" type="VALUE">
                      <a:rPr lang="en-US" sz="2800" baseline="0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4042-44CA-8395-59E03AB763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Donations</c:v>
                </c:pt>
                <c:pt idx="1">
                  <c:v>Government</c:v>
                </c:pt>
                <c:pt idx="2">
                  <c:v>Net Earnings</c:v>
                </c:pt>
                <c:pt idx="3">
                  <c:v>Volunteers</c:v>
                </c:pt>
                <c:pt idx="4">
                  <c:v>Cause Market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450</c:v>
                </c:pt>
                <c:pt idx="1">
                  <c:v>200</c:v>
                </c:pt>
                <c:pt idx="2">
                  <c:v>200</c:v>
                </c:pt>
                <c:pt idx="3">
                  <c:v>225</c:v>
                </c:pt>
                <c:pt idx="4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042-44CA-8395-59E03AB7631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507940976"/>
        <c:axId val="353053296"/>
      </c:barChart>
      <c:catAx>
        <c:axId val="507940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053296"/>
        <c:crosses val="autoZero"/>
        <c:auto val="1"/>
        <c:lblAlgn val="ctr"/>
        <c:lblOffset val="100"/>
        <c:noMultiLvlLbl val="0"/>
      </c:catAx>
      <c:valAx>
        <c:axId val="3530532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07940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62DBB5-E8D2-403A-B184-59481204888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81ED66-4A8F-4EA6-93AD-709DD8B11300}">
      <dgm:prSet phldrT="[Text]" custT="1"/>
      <dgm:spPr/>
      <dgm:t>
        <a:bodyPr/>
        <a:lstStyle/>
        <a:p>
          <a:r>
            <a:rPr lang="en-US" sz="6600" dirty="0">
              <a:solidFill>
                <a:schemeClr val="bg1"/>
              </a:solidFill>
            </a:rPr>
            <a:t>NGO</a:t>
          </a:r>
          <a:endParaRPr lang="en-US" sz="4800" dirty="0">
            <a:solidFill>
              <a:schemeClr val="bg1"/>
            </a:solidFill>
          </a:endParaRPr>
        </a:p>
      </dgm:t>
    </dgm:pt>
    <dgm:pt modelId="{B24670C1-F7C0-4EE5-9739-494CBD9D76E4}" type="parTrans" cxnId="{1F95D998-941C-4286-AAFB-53DABFF21B5F}">
      <dgm:prSet/>
      <dgm:spPr/>
      <dgm:t>
        <a:bodyPr/>
        <a:lstStyle/>
        <a:p>
          <a:endParaRPr lang="en-US"/>
        </a:p>
      </dgm:t>
    </dgm:pt>
    <dgm:pt modelId="{6C26A395-26D5-4763-90B0-477D3BB76E15}" type="sibTrans" cxnId="{1F95D998-941C-4286-AAFB-53DABFF21B5F}">
      <dgm:prSet/>
      <dgm:spPr/>
      <dgm:t>
        <a:bodyPr/>
        <a:lstStyle/>
        <a:p>
          <a:endParaRPr lang="en-US"/>
        </a:p>
      </dgm:t>
    </dgm:pt>
    <dgm:pt modelId="{6BE96A75-7E81-49D3-8784-A2B58FF364C4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Value for Donors</a:t>
          </a:r>
        </a:p>
      </dgm:t>
    </dgm:pt>
    <dgm:pt modelId="{167C9682-A616-4BC1-AC99-71A768AE6DB6}" type="parTrans" cxnId="{97AD4DF5-4CB9-424A-8BC9-AF537F8DDFC8}">
      <dgm:prSet/>
      <dgm:spPr/>
      <dgm:t>
        <a:bodyPr/>
        <a:lstStyle/>
        <a:p>
          <a:endParaRPr lang="en-US"/>
        </a:p>
      </dgm:t>
    </dgm:pt>
    <dgm:pt modelId="{CC818BE9-1FF2-4E7E-880A-477BEEC4D9C9}" type="sibTrans" cxnId="{97AD4DF5-4CB9-424A-8BC9-AF537F8DDFC8}">
      <dgm:prSet/>
      <dgm:spPr/>
      <dgm:t>
        <a:bodyPr/>
        <a:lstStyle/>
        <a:p>
          <a:endParaRPr lang="en-US"/>
        </a:p>
      </dgm:t>
    </dgm:pt>
    <dgm:pt modelId="{4FCF26B5-0A37-4EF7-9B7A-8018208A68B4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Capacity Building</a:t>
          </a:r>
        </a:p>
      </dgm:t>
    </dgm:pt>
    <dgm:pt modelId="{DFC400BA-5CB3-454D-8498-553FB9A4056F}" type="parTrans" cxnId="{7B792D6D-4969-4B3E-BDF3-28CC56977F41}">
      <dgm:prSet/>
      <dgm:spPr/>
      <dgm:t>
        <a:bodyPr/>
        <a:lstStyle/>
        <a:p>
          <a:endParaRPr lang="en-US"/>
        </a:p>
      </dgm:t>
    </dgm:pt>
    <dgm:pt modelId="{BBC6FE18-0B4C-402D-8065-BAAE1CDE6DBA}" type="sibTrans" cxnId="{7B792D6D-4969-4B3E-BDF3-28CC56977F41}">
      <dgm:prSet/>
      <dgm:spPr/>
      <dgm:t>
        <a:bodyPr/>
        <a:lstStyle/>
        <a:p>
          <a:endParaRPr lang="en-US"/>
        </a:p>
      </dgm:t>
    </dgm:pt>
    <dgm:pt modelId="{F6ED847D-9BAE-4D2B-9EB1-5D964B4FFD9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Value of Society</a:t>
          </a:r>
        </a:p>
      </dgm:t>
    </dgm:pt>
    <dgm:pt modelId="{7603E5C2-7738-498D-B68E-3083BF8067A1}" type="parTrans" cxnId="{FA9B2C05-FAB6-42C7-85A4-8D46E757CB46}">
      <dgm:prSet/>
      <dgm:spPr/>
      <dgm:t>
        <a:bodyPr/>
        <a:lstStyle/>
        <a:p>
          <a:endParaRPr lang="en-US"/>
        </a:p>
      </dgm:t>
    </dgm:pt>
    <dgm:pt modelId="{500981B4-2934-4125-B5A9-1D2C8A5D27AA}" type="sibTrans" cxnId="{FA9B2C05-FAB6-42C7-85A4-8D46E757CB46}">
      <dgm:prSet/>
      <dgm:spPr/>
      <dgm:t>
        <a:bodyPr/>
        <a:lstStyle/>
        <a:p>
          <a:endParaRPr lang="en-US"/>
        </a:p>
      </dgm:t>
    </dgm:pt>
    <dgm:pt modelId="{9CA5DD42-57DD-4B95-8E87-D0D60416C29C}" type="pres">
      <dgm:prSet presAssocID="{EE62DBB5-E8D2-403A-B184-59481204888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F3D4A2E-9872-457D-94E3-89A03E1EBDAF}" type="pres">
      <dgm:prSet presAssocID="{3181ED66-4A8F-4EA6-93AD-709DD8B11300}" presName="centerShape" presStyleLbl="node0" presStyleIdx="0" presStyleCnt="1"/>
      <dgm:spPr/>
    </dgm:pt>
    <dgm:pt modelId="{EEA072B2-53C4-4C7A-A577-32F2F5E27D64}" type="pres">
      <dgm:prSet presAssocID="{167C9682-A616-4BC1-AC99-71A768AE6DB6}" presName="parTrans" presStyleLbl="bgSibTrans2D1" presStyleIdx="0" presStyleCnt="3"/>
      <dgm:spPr/>
    </dgm:pt>
    <dgm:pt modelId="{44504703-19A7-4068-A112-0B4FD039B90F}" type="pres">
      <dgm:prSet presAssocID="{6BE96A75-7E81-49D3-8784-A2B58FF364C4}" presName="node" presStyleLbl="node1" presStyleIdx="0" presStyleCnt="3">
        <dgm:presLayoutVars>
          <dgm:bulletEnabled val="1"/>
        </dgm:presLayoutVars>
      </dgm:prSet>
      <dgm:spPr/>
    </dgm:pt>
    <dgm:pt modelId="{6457105D-301F-493F-A217-D0F709D1CEF1}" type="pres">
      <dgm:prSet presAssocID="{DFC400BA-5CB3-454D-8498-553FB9A4056F}" presName="parTrans" presStyleLbl="bgSibTrans2D1" presStyleIdx="1" presStyleCnt="3"/>
      <dgm:spPr/>
    </dgm:pt>
    <dgm:pt modelId="{403EE99C-B9D8-42FE-9337-541B18F9DCE1}" type="pres">
      <dgm:prSet presAssocID="{4FCF26B5-0A37-4EF7-9B7A-8018208A68B4}" presName="node" presStyleLbl="node1" presStyleIdx="1" presStyleCnt="3">
        <dgm:presLayoutVars>
          <dgm:bulletEnabled val="1"/>
        </dgm:presLayoutVars>
      </dgm:prSet>
      <dgm:spPr/>
    </dgm:pt>
    <dgm:pt modelId="{F20B4D3E-3CB8-414B-890A-64A027BAF7D5}" type="pres">
      <dgm:prSet presAssocID="{7603E5C2-7738-498D-B68E-3083BF8067A1}" presName="parTrans" presStyleLbl="bgSibTrans2D1" presStyleIdx="2" presStyleCnt="3"/>
      <dgm:spPr/>
    </dgm:pt>
    <dgm:pt modelId="{4C0320AD-A7BB-422C-AB7E-08A44B7CE713}" type="pres">
      <dgm:prSet presAssocID="{F6ED847D-9BAE-4D2B-9EB1-5D964B4FFD98}" presName="node" presStyleLbl="node1" presStyleIdx="2" presStyleCnt="3">
        <dgm:presLayoutVars>
          <dgm:bulletEnabled val="1"/>
        </dgm:presLayoutVars>
      </dgm:prSet>
      <dgm:spPr/>
    </dgm:pt>
  </dgm:ptLst>
  <dgm:cxnLst>
    <dgm:cxn modelId="{FA9B2C05-FAB6-42C7-85A4-8D46E757CB46}" srcId="{3181ED66-4A8F-4EA6-93AD-709DD8B11300}" destId="{F6ED847D-9BAE-4D2B-9EB1-5D964B4FFD98}" srcOrd="2" destOrd="0" parTransId="{7603E5C2-7738-498D-B68E-3083BF8067A1}" sibTransId="{500981B4-2934-4125-B5A9-1D2C8A5D27AA}"/>
    <dgm:cxn modelId="{9B256809-1999-4BE8-B20C-B8DE0C2106D0}" type="presOf" srcId="{4FCF26B5-0A37-4EF7-9B7A-8018208A68B4}" destId="{403EE99C-B9D8-42FE-9337-541B18F9DCE1}" srcOrd="0" destOrd="0" presId="urn:microsoft.com/office/officeart/2005/8/layout/radial4"/>
    <dgm:cxn modelId="{1C15252B-3891-4B53-8088-EF219332FC70}" type="presOf" srcId="{7603E5C2-7738-498D-B68E-3083BF8067A1}" destId="{F20B4D3E-3CB8-414B-890A-64A027BAF7D5}" srcOrd="0" destOrd="0" presId="urn:microsoft.com/office/officeart/2005/8/layout/radial4"/>
    <dgm:cxn modelId="{BC0DF963-9D9F-487A-A1B8-B71124A08BE5}" type="presOf" srcId="{EE62DBB5-E8D2-403A-B184-594812048887}" destId="{9CA5DD42-57DD-4B95-8E87-D0D60416C29C}" srcOrd="0" destOrd="0" presId="urn:microsoft.com/office/officeart/2005/8/layout/radial4"/>
    <dgm:cxn modelId="{7B792D6D-4969-4B3E-BDF3-28CC56977F41}" srcId="{3181ED66-4A8F-4EA6-93AD-709DD8B11300}" destId="{4FCF26B5-0A37-4EF7-9B7A-8018208A68B4}" srcOrd="1" destOrd="0" parTransId="{DFC400BA-5CB3-454D-8498-553FB9A4056F}" sibTransId="{BBC6FE18-0B4C-402D-8065-BAAE1CDE6DBA}"/>
    <dgm:cxn modelId="{EC036653-F2EE-4B1E-B53F-F5AEA1AD555C}" type="presOf" srcId="{6BE96A75-7E81-49D3-8784-A2B58FF364C4}" destId="{44504703-19A7-4068-A112-0B4FD039B90F}" srcOrd="0" destOrd="0" presId="urn:microsoft.com/office/officeart/2005/8/layout/radial4"/>
    <dgm:cxn modelId="{938EC57D-DF68-4707-8BE0-A1D39DC27127}" type="presOf" srcId="{167C9682-A616-4BC1-AC99-71A768AE6DB6}" destId="{EEA072B2-53C4-4C7A-A577-32F2F5E27D64}" srcOrd="0" destOrd="0" presId="urn:microsoft.com/office/officeart/2005/8/layout/radial4"/>
    <dgm:cxn modelId="{1F95D998-941C-4286-AAFB-53DABFF21B5F}" srcId="{EE62DBB5-E8D2-403A-B184-594812048887}" destId="{3181ED66-4A8F-4EA6-93AD-709DD8B11300}" srcOrd="0" destOrd="0" parTransId="{B24670C1-F7C0-4EE5-9739-494CBD9D76E4}" sibTransId="{6C26A395-26D5-4763-90B0-477D3BB76E15}"/>
    <dgm:cxn modelId="{562D78AB-21BE-44A7-AB0E-85A99DE8E451}" type="presOf" srcId="{3181ED66-4A8F-4EA6-93AD-709DD8B11300}" destId="{2F3D4A2E-9872-457D-94E3-89A03E1EBDAF}" srcOrd="0" destOrd="0" presId="urn:microsoft.com/office/officeart/2005/8/layout/radial4"/>
    <dgm:cxn modelId="{878D69BB-476F-40DB-9C07-6E8CE77735F3}" type="presOf" srcId="{F6ED847D-9BAE-4D2B-9EB1-5D964B4FFD98}" destId="{4C0320AD-A7BB-422C-AB7E-08A44B7CE713}" srcOrd="0" destOrd="0" presId="urn:microsoft.com/office/officeart/2005/8/layout/radial4"/>
    <dgm:cxn modelId="{97AD4DF5-4CB9-424A-8BC9-AF537F8DDFC8}" srcId="{3181ED66-4A8F-4EA6-93AD-709DD8B11300}" destId="{6BE96A75-7E81-49D3-8784-A2B58FF364C4}" srcOrd="0" destOrd="0" parTransId="{167C9682-A616-4BC1-AC99-71A768AE6DB6}" sibTransId="{CC818BE9-1FF2-4E7E-880A-477BEEC4D9C9}"/>
    <dgm:cxn modelId="{E47FFFF8-612F-4018-9B6B-68B766AC84B2}" type="presOf" srcId="{DFC400BA-5CB3-454D-8498-553FB9A4056F}" destId="{6457105D-301F-493F-A217-D0F709D1CEF1}" srcOrd="0" destOrd="0" presId="urn:microsoft.com/office/officeart/2005/8/layout/radial4"/>
    <dgm:cxn modelId="{84E93810-4F27-4C08-B735-60AF628E9ABB}" type="presParOf" srcId="{9CA5DD42-57DD-4B95-8E87-D0D60416C29C}" destId="{2F3D4A2E-9872-457D-94E3-89A03E1EBDAF}" srcOrd="0" destOrd="0" presId="urn:microsoft.com/office/officeart/2005/8/layout/radial4"/>
    <dgm:cxn modelId="{9641328C-0052-4326-ADE7-65F8928CABBA}" type="presParOf" srcId="{9CA5DD42-57DD-4B95-8E87-D0D60416C29C}" destId="{EEA072B2-53C4-4C7A-A577-32F2F5E27D64}" srcOrd="1" destOrd="0" presId="urn:microsoft.com/office/officeart/2005/8/layout/radial4"/>
    <dgm:cxn modelId="{6491360A-C269-41C4-AC87-C343E94056DC}" type="presParOf" srcId="{9CA5DD42-57DD-4B95-8E87-D0D60416C29C}" destId="{44504703-19A7-4068-A112-0B4FD039B90F}" srcOrd="2" destOrd="0" presId="urn:microsoft.com/office/officeart/2005/8/layout/radial4"/>
    <dgm:cxn modelId="{2C1545C5-CDA3-4E26-AFA2-0BB3887E21CF}" type="presParOf" srcId="{9CA5DD42-57DD-4B95-8E87-D0D60416C29C}" destId="{6457105D-301F-493F-A217-D0F709D1CEF1}" srcOrd="3" destOrd="0" presId="urn:microsoft.com/office/officeart/2005/8/layout/radial4"/>
    <dgm:cxn modelId="{3FB3E763-27B9-45BF-ABD1-63A15AD2559F}" type="presParOf" srcId="{9CA5DD42-57DD-4B95-8E87-D0D60416C29C}" destId="{403EE99C-B9D8-42FE-9337-541B18F9DCE1}" srcOrd="4" destOrd="0" presId="urn:microsoft.com/office/officeart/2005/8/layout/radial4"/>
    <dgm:cxn modelId="{05F99DD8-23FE-4D9D-BEB9-850C90FD9C70}" type="presParOf" srcId="{9CA5DD42-57DD-4B95-8E87-D0D60416C29C}" destId="{F20B4D3E-3CB8-414B-890A-64A027BAF7D5}" srcOrd="5" destOrd="0" presId="urn:microsoft.com/office/officeart/2005/8/layout/radial4"/>
    <dgm:cxn modelId="{48721A5F-91DB-460A-B7E2-FD5B10631AB8}" type="presParOf" srcId="{9CA5DD42-57DD-4B95-8E87-D0D60416C29C}" destId="{4C0320AD-A7BB-422C-AB7E-08A44B7CE713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AC632C8-3856-4138-B084-765F1616E0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418BE2-60E8-46E6-8517-F70614AC2931}">
      <dgm:prSet phldrT="[Text]" custT="1"/>
      <dgm:spPr>
        <a:solidFill>
          <a:schemeClr val="accent1">
            <a:lumMod val="40000"/>
            <a:lumOff val="60000"/>
          </a:schemeClr>
        </a:solidFill>
        <a:ln w="12700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Program</a:t>
          </a:r>
        </a:p>
      </dgm:t>
    </dgm:pt>
    <dgm:pt modelId="{3A5A286B-AB05-4805-918E-B61234FD8C66}" type="sibTrans" cxnId="{3F1BBBAF-8637-45A4-BB88-D5F910548334}">
      <dgm:prSet/>
      <dgm:spPr/>
      <dgm:t>
        <a:bodyPr/>
        <a:lstStyle/>
        <a:p>
          <a:endParaRPr lang="en-US"/>
        </a:p>
      </dgm:t>
    </dgm:pt>
    <dgm:pt modelId="{C510C409-C7B0-47C0-A805-A3E96BA4B64A}" type="parTrans" cxnId="{3F1BBBAF-8637-45A4-BB88-D5F910548334}">
      <dgm:prSet/>
      <dgm:spPr/>
      <dgm:t>
        <a:bodyPr/>
        <a:lstStyle/>
        <a:p>
          <a:endParaRPr lang="en-US"/>
        </a:p>
      </dgm:t>
    </dgm:pt>
    <dgm:pt modelId="{51637BA0-4369-4352-A9C5-34A565E8727C}">
      <dgm:prSet phldrT="[Text]" custT="1"/>
      <dgm:spPr>
        <a:solidFill>
          <a:schemeClr val="accent1">
            <a:lumMod val="40000"/>
            <a:lumOff val="60000"/>
          </a:schemeClr>
        </a:solidFill>
        <a:ln w="12700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Donors</a:t>
          </a:r>
        </a:p>
      </dgm:t>
    </dgm:pt>
    <dgm:pt modelId="{682EEC27-FC1E-4262-8A77-97F8A7F7AA01}" type="sibTrans" cxnId="{1CE14CA7-E66E-4456-ACBC-472C176AE221}">
      <dgm:prSet/>
      <dgm:spPr/>
      <dgm:t>
        <a:bodyPr/>
        <a:lstStyle/>
        <a:p>
          <a:endParaRPr lang="en-US"/>
        </a:p>
      </dgm:t>
    </dgm:pt>
    <dgm:pt modelId="{3FC86AB8-9150-4925-994E-0F63D2D8E73A}" type="parTrans" cxnId="{1CE14CA7-E66E-4456-ACBC-472C176AE221}">
      <dgm:prSet/>
      <dgm:spPr/>
      <dgm:t>
        <a:bodyPr/>
        <a:lstStyle/>
        <a:p>
          <a:endParaRPr lang="en-US"/>
        </a:p>
      </dgm:t>
    </dgm:pt>
    <dgm:pt modelId="{3D29110A-1239-4FEF-A89B-BDC1A9D25099}">
      <dgm:prSet phldrT="[Text]" custT="1"/>
      <dgm:spPr>
        <a:solidFill>
          <a:schemeClr val="accent1">
            <a:lumMod val="40000"/>
            <a:lumOff val="60000"/>
          </a:schemeClr>
        </a:solidFill>
        <a:ln w="3175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Not Attractive</a:t>
          </a:r>
        </a:p>
      </dgm:t>
    </dgm:pt>
    <dgm:pt modelId="{D50C0962-BC71-4B99-BFCD-52702140D307}" type="sibTrans" cxnId="{BF360834-FAE1-434D-8121-7ED988A2E92C}">
      <dgm:prSet/>
      <dgm:spPr/>
      <dgm:t>
        <a:bodyPr/>
        <a:lstStyle/>
        <a:p>
          <a:endParaRPr lang="en-US"/>
        </a:p>
      </dgm:t>
    </dgm:pt>
    <dgm:pt modelId="{87C4A2B8-6337-4D5B-A9DC-4F3F0E9025F7}" type="parTrans" cxnId="{BF360834-FAE1-434D-8121-7ED988A2E92C}">
      <dgm:prSet/>
      <dgm:spPr/>
      <dgm:t>
        <a:bodyPr/>
        <a:lstStyle/>
        <a:p>
          <a:endParaRPr lang="en-US"/>
        </a:p>
      </dgm:t>
    </dgm:pt>
    <dgm:pt modelId="{F03B6370-D010-4F77-AE1E-10A521DA0FAA}">
      <dgm:prSet custT="1"/>
      <dgm:spPr>
        <a:solidFill>
          <a:schemeClr val="accent1">
            <a:lumMod val="40000"/>
            <a:lumOff val="60000"/>
          </a:schemeClr>
        </a:solidFill>
        <a:ln w="3175">
          <a:prstDash val="lgDash"/>
        </a:ln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 Money</a:t>
          </a:r>
        </a:p>
      </dgm:t>
    </dgm:pt>
    <dgm:pt modelId="{073866CB-D6BC-4622-8A15-1C3E1B109539}" type="parTrans" cxnId="{4696A5C5-0F78-49A9-BBE1-537631EC73F5}">
      <dgm:prSet/>
      <dgm:spPr/>
      <dgm:t>
        <a:bodyPr/>
        <a:lstStyle/>
        <a:p>
          <a:endParaRPr lang="en-US"/>
        </a:p>
      </dgm:t>
    </dgm:pt>
    <dgm:pt modelId="{68724A11-97D7-4394-B67F-BD6E0F4F6132}" type="sibTrans" cxnId="{4696A5C5-0F78-49A9-BBE1-537631EC73F5}">
      <dgm:prSet/>
      <dgm:spPr/>
      <dgm:t>
        <a:bodyPr/>
        <a:lstStyle/>
        <a:p>
          <a:endParaRPr lang="en-US"/>
        </a:p>
      </dgm:t>
    </dgm:pt>
    <dgm:pt modelId="{FEB677ED-520C-4D48-BABB-08A688858AEB}" type="pres">
      <dgm:prSet presAssocID="{1AC632C8-3856-4138-B084-765F1616E070}" presName="CompostProcess" presStyleCnt="0">
        <dgm:presLayoutVars>
          <dgm:dir/>
          <dgm:resizeHandles val="exact"/>
        </dgm:presLayoutVars>
      </dgm:prSet>
      <dgm:spPr/>
    </dgm:pt>
    <dgm:pt modelId="{1943E3BC-BD8A-4B6D-8BB3-97A91814E763}" type="pres">
      <dgm:prSet presAssocID="{1AC632C8-3856-4138-B084-765F1616E070}" presName="arrow" presStyleLbl="bgShp" presStyleIdx="0" presStyleCnt="1"/>
      <dgm:spPr/>
    </dgm:pt>
    <dgm:pt modelId="{46037A0D-FCD4-4C6B-9248-54E8E1C5292F}" type="pres">
      <dgm:prSet presAssocID="{1AC632C8-3856-4138-B084-765F1616E070}" presName="linearProcess" presStyleCnt="0"/>
      <dgm:spPr/>
    </dgm:pt>
    <dgm:pt modelId="{D13FD3E5-3829-4AB3-8B7D-D124B3449CFC}" type="pres">
      <dgm:prSet presAssocID="{3D29110A-1239-4FEF-A89B-BDC1A9D25099}" presName="textNode" presStyleLbl="node1" presStyleIdx="0" presStyleCnt="4">
        <dgm:presLayoutVars>
          <dgm:bulletEnabled val="1"/>
        </dgm:presLayoutVars>
      </dgm:prSet>
      <dgm:spPr/>
    </dgm:pt>
    <dgm:pt modelId="{E2E928CF-F0AA-4A6C-9BF0-7C11C0BA6D85}" type="pres">
      <dgm:prSet presAssocID="{D50C0962-BC71-4B99-BFCD-52702140D307}" presName="sibTrans" presStyleCnt="0"/>
      <dgm:spPr/>
    </dgm:pt>
    <dgm:pt modelId="{2E121BFD-77A6-4C2F-9138-C701A99CFB01}" type="pres">
      <dgm:prSet presAssocID="{51637BA0-4369-4352-A9C5-34A565E8727C}" presName="textNode" presStyleLbl="node1" presStyleIdx="1" presStyleCnt="4">
        <dgm:presLayoutVars>
          <dgm:bulletEnabled val="1"/>
        </dgm:presLayoutVars>
      </dgm:prSet>
      <dgm:spPr/>
    </dgm:pt>
    <dgm:pt modelId="{ACB5DD2D-916E-451E-B9DA-C95ECBDB955E}" type="pres">
      <dgm:prSet presAssocID="{682EEC27-FC1E-4262-8A77-97F8A7F7AA01}" presName="sibTrans" presStyleCnt="0"/>
      <dgm:spPr/>
    </dgm:pt>
    <dgm:pt modelId="{321917DF-B5D6-4EC1-876A-7CCFB958181A}" type="pres">
      <dgm:prSet presAssocID="{F03B6370-D010-4F77-AE1E-10A521DA0FAA}" presName="textNode" presStyleLbl="node1" presStyleIdx="2" presStyleCnt="4" custLinFactNeighborX="-9774" custLinFactNeighborY="170">
        <dgm:presLayoutVars>
          <dgm:bulletEnabled val="1"/>
        </dgm:presLayoutVars>
      </dgm:prSet>
      <dgm:spPr/>
    </dgm:pt>
    <dgm:pt modelId="{34DDB66C-F685-4E34-861C-2EDF3EED5997}" type="pres">
      <dgm:prSet presAssocID="{68724A11-97D7-4394-B67F-BD6E0F4F6132}" presName="sibTrans" presStyleCnt="0"/>
      <dgm:spPr/>
    </dgm:pt>
    <dgm:pt modelId="{79F1772B-E00D-4025-B774-1C5B8B487365}" type="pres">
      <dgm:prSet presAssocID="{82418BE2-60E8-46E6-8517-F70614AC293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BF360834-FAE1-434D-8121-7ED988A2E92C}" srcId="{1AC632C8-3856-4138-B084-765F1616E070}" destId="{3D29110A-1239-4FEF-A89B-BDC1A9D25099}" srcOrd="0" destOrd="0" parTransId="{87C4A2B8-6337-4D5B-A9DC-4F3F0E9025F7}" sibTransId="{D50C0962-BC71-4B99-BFCD-52702140D307}"/>
    <dgm:cxn modelId="{2B56534F-2912-4CA7-B45D-E1B61BBE463E}" type="presOf" srcId="{1AC632C8-3856-4138-B084-765F1616E070}" destId="{FEB677ED-520C-4D48-BABB-08A688858AEB}" srcOrd="0" destOrd="0" presId="urn:microsoft.com/office/officeart/2005/8/layout/hProcess9"/>
    <dgm:cxn modelId="{C46BE875-44A9-4DAF-97AE-F653D797E5EB}" type="presOf" srcId="{51637BA0-4369-4352-A9C5-34A565E8727C}" destId="{2E121BFD-77A6-4C2F-9138-C701A99CFB01}" srcOrd="0" destOrd="0" presId="urn:microsoft.com/office/officeart/2005/8/layout/hProcess9"/>
    <dgm:cxn modelId="{1CE14CA7-E66E-4456-ACBC-472C176AE221}" srcId="{1AC632C8-3856-4138-B084-765F1616E070}" destId="{51637BA0-4369-4352-A9C5-34A565E8727C}" srcOrd="1" destOrd="0" parTransId="{3FC86AB8-9150-4925-994E-0F63D2D8E73A}" sibTransId="{682EEC27-FC1E-4262-8A77-97F8A7F7AA01}"/>
    <dgm:cxn modelId="{BA8F56AB-86ED-40B6-B454-0D4EEEB6E2E7}" type="presOf" srcId="{3D29110A-1239-4FEF-A89B-BDC1A9D25099}" destId="{D13FD3E5-3829-4AB3-8B7D-D124B3449CFC}" srcOrd="0" destOrd="0" presId="urn:microsoft.com/office/officeart/2005/8/layout/hProcess9"/>
    <dgm:cxn modelId="{3F1BBBAF-8637-45A4-BB88-D5F910548334}" srcId="{1AC632C8-3856-4138-B084-765F1616E070}" destId="{82418BE2-60E8-46E6-8517-F70614AC2931}" srcOrd="3" destOrd="0" parTransId="{C510C409-C7B0-47C0-A805-A3E96BA4B64A}" sibTransId="{3A5A286B-AB05-4805-918E-B61234FD8C66}"/>
    <dgm:cxn modelId="{B7EFF8BA-5C34-40DD-B350-2172AB1CF850}" type="presOf" srcId="{F03B6370-D010-4F77-AE1E-10A521DA0FAA}" destId="{321917DF-B5D6-4EC1-876A-7CCFB958181A}" srcOrd="0" destOrd="0" presId="urn:microsoft.com/office/officeart/2005/8/layout/hProcess9"/>
    <dgm:cxn modelId="{4696A5C5-0F78-49A9-BBE1-537631EC73F5}" srcId="{1AC632C8-3856-4138-B084-765F1616E070}" destId="{F03B6370-D010-4F77-AE1E-10A521DA0FAA}" srcOrd="2" destOrd="0" parTransId="{073866CB-D6BC-4622-8A15-1C3E1B109539}" sibTransId="{68724A11-97D7-4394-B67F-BD6E0F4F6132}"/>
    <dgm:cxn modelId="{F3F2D8F5-EB28-4904-9044-69022F7E29C2}" type="presOf" srcId="{82418BE2-60E8-46E6-8517-F70614AC2931}" destId="{79F1772B-E00D-4025-B774-1C5B8B487365}" srcOrd="0" destOrd="0" presId="urn:microsoft.com/office/officeart/2005/8/layout/hProcess9"/>
    <dgm:cxn modelId="{19966B71-6DC7-4D8D-A997-541385D8E26B}" type="presParOf" srcId="{FEB677ED-520C-4D48-BABB-08A688858AEB}" destId="{1943E3BC-BD8A-4B6D-8BB3-97A91814E763}" srcOrd="0" destOrd="0" presId="urn:microsoft.com/office/officeart/2005/8/layout/hProcess9"/>
    <dgm:cxn modelId="{44F07C7D-48B6-4733-B6F0-3D370EF9F762}" type="presParOf" srcId="{FEB677ED-520C-4D48-BABB-08A688858AEB}" destId="{46037A0D-FCD4-4C6B-9248-54E8E1C5292F}" srcOrd="1" destOrd="0" presId="urn:microsoft.com/office/officeart/2005/8/layout/hProcess9"/>
    <dgm:cxn modelId="{481DE26C-4945-4627-93D9-4F7222E7B526}" type="presParOf" srcId="{46037A0D-FCD4-4C6B-9248-54E8E1C5292F}" destId="{D13FD3E5-3829-4AB3-8B7D-D124B3449CFC}" srcOrd="0" destOrd="0" presId="urn:microsoft.com/office/officeart/2005/8/layout/hProcess9"/>
    <dgm:cxn modelId="{B6F30E9B-3895-4C94-BC32-2AD4C53E1086}" type="presParOf" srcId="{46037A0D-FCD4-4C6B-9248-54E8E1C5292F}" destId="{E2E928CF-F0AA-4A6C-9BF0-7C11C0BA6D85}" srcOrd="1" destOrd="0" presId="urn:microsoft.com/office/officeart/2005/8/layout/hProcess9"/>
    <dgm:cxn modelId="{48FD9BDD-EC98-414E-9DF7-A82A3A7B3649}" type="presParOf" srcId="{46037A0D-FCD4-4C6B-9248-54E8E1C5292F}" destId="{2E121BFD-77A6-4C2F-9138-C701A99CFB01}" srcOrd="2" destOrd="0" presId="urn:microsoft.com/office/officeart/2005/8/layout/hProcess9"/>
    <dgm:cxn modelId="{192E67A7-2CA4-44AF-B799-3A4851EDB2B3}" type="presParOf" srcId="{46037A0D-FCD4-4C6B-9248-54E8E1C5292F}" destId="{ACB5DD2D-916E-451E-B9DA-C95ECBDB955E}" srcOrd="3" destOrd="0" presId="urn:microsoft.com/office/officeart/2005/8/layout/hProcess9"/>
    <dgm:cxn modelId="{FAAE2A03-29F8-49A0-9801-897E3BC8C55F}" type="presParOf" srcId="{46037A0D-FCD4-4C6B-9248-54E8E1C5292F}" destId="{321917DF-B5D6-4EC1-876A-7CCFB958181A}" srcOrd="4" destOrd="0" presId="urn:microsoft.com/office/officeart/2005/8/layout/hProcess9"/>
    <dgm:cxn modelId="{BBE4758E-7BEF-4417-8559-5A5DE1F1555A}" type="presParOf" srcId="{46037A0D-FCD4-4C6B-9248-54E8E1C5292F}" destId="{34DDB66C-F685-4E34-861C-2EDF3EED5997}" srcOrd="5" destOrd="0" presId="urn:microsoft.com/office/officeart/2005/8/layout/hProcess9"/>
    <dgm:cxn modelId="{02EDD6CD-AA20-40EE-BA13-8D71BF4ACB37}" type="presParOf" srcId="{46037A0D-FCD4-4C6B-9248-54E8E1C5292F}" destId="{79F1772B-E00D-4025-B774-1C5B8B487365}" srcOrd="6" destOrd="0" presId="urn:microsoft.com/office/officeart/2005/8/layout/hProcess9"/>
  </dgm:cxnLst>
  <dgm:bg/>
  <dgm:whole>
    <a:ln w="12700" cmpd="dbl">
      <a:solidFill>
        <a:srgbClr val="BFB9E5"/>
      </a:solidFill>
      <a:prstDash val="solid"/>
      <a:beve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8DD705-57BC-4EC5-8343-1871AB45A73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1E7D11-AD69-4088-904E-AD8977E574D0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Strategic and Operational Plans</a:t>
          </a:r>
        </a:p>
      </dgm:t>
    </dgm:pt>
    <dgm:pt modelId="{7F74AB09-3F29-47B7-85AA-CAC11295963C}" type="parTrans" cxnId="{382E5CEF-E63F-4059-A6C1-1435EAD2BEA0}">
      <dgm:prSet/>
      <dgm:spPr/>
      <dgm:t>
        <a:bodyPr/>
        <a:lstStyle/>
        <a:p>
          <a:endParaRPr lang="en-US"/>
        </a:p>
      </dgm:t>
    </dgm:pt>
    <dgm:pt modelId="{DAD48100-B2E0-49F3-AC7E-63D2A1C65100}" type="sibTrans" cxnId="{382E5CEF-E63F-4059-A6C1-1435EAD2BEA0}">
      <dgm:prSet/>
      <dgm:spPr/>
      <dgm:t>
        <a:bodyPr/>
        <a:lstStyle/>
        <a:p>
          <a:endParaRPr lang="en-US"/>
        </a:p>
      </dgm:t>
    </dgm:pt>
    <dgm:pt modelId="{B4605E56-5FB6-4DBA-84B6-FE1F424C5D3A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Strong Values and Culture</a:t>
          </a:r>
        </a:p>
      </dgm:t>
    </dgm:pt>
    <dgm:pt modelId="{8EFB2277-C922-4978-9AC9-3EFFDC9A6F9D}" type="parTrans" cxnId="{C556D366-7CF4-4F0F-8EDE-932FAA012A59}">
      <dgm:prSet/>
      <dgm:spPr/>
      <dgm:t>
        <a:bodyPr/>
        <a:lstStyle/>
        <a:p>
          <a:endParaRPr lang="en-US"/>
        </a:p>
      </dgm:t>
    </dgm:pt>
    <dgm:pt modelId="{2A2EEA7A-3DAC-4036-8E90-5A3291A581B3}" type="sibTrans" cxnId="{C556D366-7CF4-4F0F-8EDE-932FAA012A59}">
      <dgm:prSet/>
      <dgm:spPr/>
      <dgm:t>
        <a:bodyPr/>
        <a:lstStyle/>
        <a:p>
          <a:endParaRPr lang="en-US"/>
        </a:p>
      </dgm:t>
    </dgm:pt>
    <dgm:pt modelId="{AB053129-1584-4838-BD1C-663117CBD32C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Learning to Build  Capacity</a:t>
          </a:r>
        </a:p>
      </dgm:t>
    </dgm:pt>
    <dgm:pt modelId="{06B4E10E-9625-4ECB-995E-6CB5E6EA6E28}" type="parTrans" cxnId="{728D9AC6-131B-46F6-ACC2-572801F78479}">
      <dgm:prSet/>
      <dgm:spPr/>
      <dgm:t>
        <a:bodyPr/>
        <a:lstStyle/>
        <a:p>
          <a:endParaRPr lang="en-US"/>
        </a:p>
      </dgm:t>
    </dgm:pt>
    <dgm:pt modelId="{03D65D50-79D5-4ED2-AD4B-7E60788C37CE}" type="sibTrans" cxnId="{728D9AC6-131B-46F6-ACC2-572801F78479}">
      <dgm:prSet/>
      <dgm:spPr/>
      <dgm:t>
        <a:bodyPr/>
        <a:lstStyle/>
        <a:p>
          <a:endParaRPr lang="en-US"/>
        </a:p>
      </dgm:t>
    </dgm:pt>
    <dgm:pt modelId="{BD5C4EC3-A477-44E6-BDDF-A67E3A52E58C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Advocating for Civil Society</a:t>
          </a:r>
        </a:p>
      </dgm:t>
    </dgm:pt>
    <dgm:pt modelId="{E21F5ADF-149F-45DA-BF63-663FFF6A4E4E}" type="parTrans" cxnId="{4962A106-F6FC-4F1A-A62B-7DE571688F09}">
      <dgm:prSet/>
      <dgm:spPr/>
      <dgm:t>
        <a:bodyPr/>
        <a:lstStyle/>
        <a:p>
          <a:endParaRPr lang="en-US"/>
        </a:p>
      </dgm:t>
    </dgm:pt>
    <dgm:pt modelId="{A341C5FD-1D08-4765-909F-3535EB5D1B76}" type="sibTrans" cxnId="{4962A106-F6FC-4F1A-A62B-7DE571688F09}">
      <dgm:prSet/>
      <dgm:spPr/>
      <dgm:t>
        <a:bodyPr/>
        <a:lstStyle/>
        <a:p>
          <a:endParaRPr lang="en-US"/>
        </a:p>
      </dgm:t>
    </dgm:pt>
    <dgm:pt modelId="{2DE83906-C328-4DB0-924F-D577930D1B5D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Ethical and Accountable</a:t>
          </a:r>
        </a:p>
      </dgm:t>
    </dgm:pt>
    <dgm:pt modelId="{A48ED5C3-8204-496E-87F8-38A32F8BE6D8}" type="parTrans" cxnId="{9F266BEA-28D2-45BD-89B8-3FDFC0822A82}">
      <dgm:prSet/>
      <dgm:spPr/>
      <dgm:t>
        <a:bodyPr/>
        <a:lstStyle/>
        <a:p>
          <a:endParaRPr lang="en-US"/>
        </a:p>
      </dgm:t>
    </dgm:pt>
    <dgm:pt modelId="{F59581D5-3F57-4995-99CE-6805DE4ED353}" type="sibTrans" cxnId="{9F266BEA-28D2-45BD-89B8-3FDFC0822A82}">
      <dgm:prSet/>
      <dgm:spPr/>
      <dgm:t>
        <a:bodyPr/>
        <a:lstStyle/>
        <a:p>
          <a:endParaRPr lang="en-US"/>
        </a:p>
      </dgm:t>
    </dgm:pt>
    <dgm:pt modelId="{B5E4D2B4-9B59-45D9-B622-86DFAED29C3A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Governance and Management</a:t>
          </a:r>
        </a:p>
      </dgm:t>
    </dgm:pt>
    <dgm:pt modelId="{434B83D4-A0A0-4284-BDDC-4A1D1A2D96ED}" type="parTrans" cxnId="{F1EFA1CF-560B-4DE3-BAF4-898923484CE2}">
      <dgm:prSet/>
      <dgm:spPr/>
      <dgm:t>
        <a:bodyPr/>
        <a:lstStyle/>
        <a:p>
          <a:endParaRPr lang="en-US"/>
        </a:p>
      </dgm:t>
    </dgm:pt>
    <dgm:pt modelId="{6F5065D1-DD5C-491F-974C-248B057D5C1F}" type="sibTrans" cxnId="{F1EFA1CF-560B-4DE3-BAF4-898923484CE2}">
      <dgm:prSet/>
      <dgm:spPr/>
      <dgm:t>
        <a:bodyPr/>
        <a:lstStyle/>
        <a:p>
          <a:endParaRPr lang="en-US"/>
        </a:p>
      </dgm:t>
    </dgm:pt>
    <dgm:pt modelId="{395E017B-B5CD-4F73-8637-1710EFB64B54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Individuals and Teams</a:t>
          </a:r>
        </a:p>
      </dgm:t>
    </dgm:pt>
    <dgm:pt modelId="{D51A1EF2-7690-4E4A-B82D-25403EED4724}" type="parTrans" cxnId="{F509D410-7823-41F2-AD5A-D941C4FB0307}">
      <dgm:prSet/>
      <dgm:spPr/>
      <dgm:t>
        <a:bodyPr/>
        <a:lstStyle/>
        <a:p>
          <a:endParaRPr lang="en-US"/>
        </a:p>
      </dgm:t>
    </dgm:pt>
    <dgm:pt modelId="{FF4C7DD7-A61D-4831-BF0A-7D047A2368BE}" type="sibTrans" cxnId="{F509D410-7823-41F2-AD5A-D941C4FB0307}">
      <dgm:prSet/>
      <dgm:spPr/>
      <dgm:t>
        <a:bodyPr/>
        <a:lstStyle/>
        <a:p>
          <a:endParaRPr lang="en-US"/>
        </a:p>
      </dgm:t>
    </dgm:pt>
    <dgm:pt modelId="{B907BA13-04DF-49F5-83AF-DDE05E09C53C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Principles of Fundraising </a:t>
          </a:r>
        </a:p>
      </dgm:t>
    </dgm:pt>
    <dgm:pt modelId="{514B14CF-8213-4BA9-9F53-51F80E5D9186}" type="parTrans" cxnId="{EE145C88-8191-4F94-ABA5-15B627E41A82}">
      <dgm:prSet/>
      <dgm:spPr/>
      <dgm:t>
        <a:bodyPr/>
        <a:lstStyle/>
        <a:p>
          <a:endParaRPr lang="en-US"/>
        </a:p>
      </dgm:t>
    </dgm:pt>
    <dgm:pt modelId="{FB9699BF-91EE-44EF-91CA-9CA77F9FC46F}" type="sibTrans" cxnId="{EE145C88-8191-4F94-ABA5-15B627E41A82}">
      <dgm:prSet/>
      <dgm:spPr/>
      <dgm:t>
        <a:bodyPr/>
        <a:lstStyle/>
        <a:p>
          <a:endParaRPr lang="en-US"/>
        </a:p>
      </dgm:t>
    </dgm:pt>
    <dgm:pt modelId="{FECCA547-48EB-429B-A508-E693DF2D6E83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Leadership Open to All</a:t>
          </a:r>
        </a:p>
      </dgm:t>
    </dgm:pt>
    <dgm:pt modelId="{EF0D4246-C420-4A93-AFD4-B23BDEEE5D8E}" type="parTrans" cxnId="{85CE3CEE-778A-4F5C-A3C6-DD118CB3AD5A}">
      <dgm:prSet/>
      <dgm:spPr/>
      <dgm:t>
        <a:bodyPr/>
        <a:lstStyle/>
        <a:p>
          <a:endParaRPr lang="en-US"/>
        </a:p>
      </dgm:t>
    </dgm:pt>
    <dgm:pt modelId="{BF6B9A9C-2068-499D-BBA1-1BB5C1BF0379}" type="sibTrans" cxnId="{85CE3CEE-778A-4F5C-A3C6-DD118CB3AD5A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5FE7F-86AC-4613-9EC8-A38D0FDE0859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Strategies for Fundraising</a:t>
          </a:r>
        </a:p>
      </dgm:t>
    </dgm:pt>
    <dgm:pt modelId="{7E75C851-0461-4B9E-B87D-459591617E7A}" type="parTrans" cxnId="{5A67CCFC-0DE7-4357-ADDB-B9EBE1D7D028}">
      <dgm:prSet/>
      <dgm:spPr/>
      <dgm:t>
        <a:bodyPr/>
        <a:lstStyle/>
        <a:p>
          <a:endParaRPr lang="en-US"/>
        </a:p>
      </dgm:t>
    </dgm:pt>
    <dgm:pt modelId="{B297C4EC-FF06-4982-BB58-404557DDD23B}" type="sibTrans" cxnId="{5A67CCFC-0DE7-4357-ADDB-B9EBE1D7D028}">
      <dgm:prSet/>
      <dgm:spPr/>
      <dgm:t>
        <a:bodyPr/>
        <a:lstStyle/>
        <a:p>
          <a:endParaRPr lang="en-US"/>
        </a:p>
      </dgm:t>
    </dgm:pt>
    <dgm:pt modelId="{7320F4EB-1F74-496E-B86C-E624B91EDF14}" type="pres">
      <dgm:prSet presAssocID="{3A8DD705-57BC-4EC5-8343-1871AB45A737}" presName="Name0" presStyleCnt="0">
        <dgm:presLayoutVars>
          <dgm:dir/>
          <dgm:resizeHandles val="exact"/>
        </dgm:presLayoutVars>
      </dgm:prSet>
      <dgm:spPr/>
    </dgm:pt>
    <dgm:pt modelId="{3D29D9A9-1A8C-4D32-9BF2-113AC0867E47}" type="pres">
      <dgm:prSet presAssocID="{3A8DD705-57BC-4EC5-8343-1871AB45A737}" presName="cycle" presStyleCnt="0"/>
      <dgm:spPr/>
    </dgm:pt>
    <dgm:pt modelId="{CA4F823C-BAFA-47E0-98E0-688534283ABF}" type="pres">
      <dgm:prSet presAssocID="{FECCA547-48EB-429B-A508-E693DF2D6E83}" presName="nodeFirstNode" presStyleLbl="node1" presStyleIdx="0" presStyleCnt="10" custScaleX="160818" custScaleY="131268" custRadScaleRad="88396" custRadScaleInc="3355">
        <dgm:presLayoutVars>
          <dgm:bulletEnabled val="1"/>
        </dgm:presLayoutVars>
      </dgm:prSet>
      <dgm:spPr/>
    </dgm:pt>
    <dgm:pt modelId="{FB6173CC-59FD-467E-B5C8-6647CDFC34B5}" type="pres">
      <dgm:prSet presAssocID="{BF6B9A9C-2068-499D-BBA1-1BB5C1BF0379}" presName="sibTransFirstNode" presStyleLbl="bgShp" presStyleIdx="0" presStyleCnt="1"/>
      <dgm:spPr/>
    </dgm:pt>
    <dgm:pt modelId="{1450D39A-3A74-4428-8C24-8306D2F29657}" type="pres">
      <dgm:prSet presAssocID="{B907BA13-04DF-49F5-83AF-DDE05E09C53C}" presName="nodeFollowingNodes" presStyleLbl="node1" presStyleIdx="1" presStyleCnt="10" custScaleX="181394" custScaleY="153194" custRadScaleRad="128177" custRadScaleInc="56636">
        <dgm:presLayoutVars>
          <dgm:bulletEnabled val="1"/>
        </dgm:presLayoutVars>
      </dgm:prSet>
      <dgm:spPr/>
    </dgm:pt>
    <dgm:pt modelId="{032C57B2-7607-498C-A485-405CBAAF8061}" type="pres">
      <dgm:prSet presAssocID="{461E7D11-AD69-4088-904E-AD8977E574D0}" presName="nodeFollowingNodes" presStyleLbl="node1" presStyleIdx="2" presStyleCnt="10" custScaleX="224945" custScaleY="143274" custRadScaleRad="107421" custRadScaleInc="13520">
        <dgm:presLayoutVars>
          <dgm:bulletEnabled val="1"/>
        </dgm:presLayoutVars>
      </dgm:prSet>
      <dgm:spPr/>
    </dgm:pt>
    <dgm:pt modelId="{89BFF1BB-575E-4FAE-A99A-218C20C589BA}" type="pres">
      <dgm:prSet presAssocID="{B4605E56-5FB6-4DBA-84B6-FE1F424C5D3A}" presName="nodeFollowingNodes" presStyleLbl="node1" presStyleIdx="3" presStyleCnt="10" custScaleX="176513" custScaleY="138612" custRadScaleRad="116151" custRadScaleInc="-15263">
        <dgm:presLayoutVars>
          <dgm:bulletEnabled val="1"/>
        </dgm:presLayoutVars>
      </dgm:prSet>
      <dgm:spPr/>
    </dgm:pt>
    <dgm:pt modelId="{2D5AD965-F2D9-4C0E-B1AF-E125CA3F50D9}" type="pres">
      <dgm:prSet presAssocID="{8405FE7F-86AC-4613-9EC8-A38D0FDE0859}" presName="nodeFollowingNodes" presStyleLbl="node1" presStyleIdx="4" presStyleCnt="10" custScaleX="184294" custScaleY="124218" custRadScaleRad="132089" custRadScaleInc="-57874">
        <dgm:presLayoutVars>
          <dgm:bulletEnabled val="1"/>
        </dgm:presLayoutVars>
      </dgm:prSet>
      <dgm:spPr/>
    </dgm:pt>
    <dgm:pt modelId="{0FCB62A1-F724-4156-8D2E-4FA836AD7C86}" type="pres">
      <dgm:prSet presAssocID="{2DE83906-C328-4DB0-924F-D577930D1B5D}" presName="nodeFollowingNodes" presStyleLbl="node1" presStyleIdx="5" presStyleCnt="10" custScaleX="171593" custScaleY="158463" custRadScaleRad="92053" custRadScaleInc="-1001">
        <dgm:presLayoutVars>
          <dgm:bulletEnabled val="1"/>
        </dgm:presLayoutVars>
      </dgm:prSet>
      <dgm:spPr/>
    </dgm:pt>
    <dgm:pt modelId="{61C5474A-9FA6-4478-B967-CE13B605F53D}" type="pres">
      <dgm:prSet presAssocID="{AB053129-1584-4838-BD1C-663117CBD32C}" presName="nodeFollowingNodes" presStyleLbl="node1" presStyleIdx="6" presStyleCnt="10" custScaleX="185804" custScaleY="134084" custRadScaleRad="129601" custRadScaleInc="54745">
        <dgm:presLayoutVars>
          <dgm:bulletEnabled val="1"/>
        </dgm:presLayoutVars>
      </dgm:prSet>
      <dgm:spPr/>
    </dgm:pt>
    <dgm:pt modelId="{3187404D-2DDF-471B-87AD-B2F1C763A754}" type="pres">
      <dgm:prSet presAssocID="{395E017B-B5CD-4F73-8637-1710EFB64B54}" presName="nodeFollowingNodes" presStyleLbl="node1" presStyleIdx="7" presStyleCnt="10" custScaleX="162578" custScaleY="148177" custRadScaleRad="115510" custRadScaleInc="15810">
        <dgm:presLayoutVars>
          <dgm:bulletEnabled val="1"/>
        </dgm:presLayoutVars>
      </dgm:prSet>
      <dgm:spPr/>
    </dgm:pt>
    <dgm:pt modelId="{C82B08F8-6DD5-447B-ABE0-36A9E2AC0002}" type="pres">
      <dgm:prSet presAssocID="{B5E4D2B4-9B59-45D9-B622-86DFAED29C3A}" presName="nodeFollowingNodes" presStyleLbl="node1" presStyleIdx="8" presStyleCnt="10" custScaleX="216283" custScaleY="157789" custRadScaleRad="107313" custRadScaleInc="-14251">
        <dgm:presLayoutVars>
          <dgm:bulletEnabled val="1"/>
        </dgm:presLayoutVars>
      </dgm:prSet>
      <dgm:spPr/>
    </dgm:pt>
    <dgm:pt modelId="{220935FD-30D2-465D-AA79-C8FA274BF2F8}" type="pres">
      <dgm:prSet presAssocID="{BD5C4EC3-A477-44E6-BDDF-A67E3A52E58C}" presName="nodeFollowingNodes" presStyleLbl="node1" presStyleIdx="9" presStyleCnt="10" custScaleX="186584" custScaleY="161523" custRadScaleRad="125401" custRadScaleInc="-51368">
        <dgm:presLayoutVars>
          <dgm:bulletEnabled val="1"/>
        </dgm:presLayoutVars>
      </dgm:prSet>
      <dgm:spPr/>
    </dgm:pt>
  </dgm:ptLst>
  <dgm:cxnLst>
    <dgm:cxn modelId="{4962A106-F6FC-4F1A-A62B-7DE571688F09}" srcId="{3A8DD705-57BC-4EC5-8343-1871AB45A737}" destId="{BD5C4EC3-A477-44E6-BDDF-A67E3A52E58C}" srcOrd="9" destOrd="0" parTransId="{E21F5ADF-149F-45DA-BF63-663FFF6A4E4E}" sibTransId="{A341C5FD-1D08-4765-909F-3535EB5D1B76}"/>
    <dgm:cxn modelId="{F509D410-7823-41F2-AD5A-D941C4FB0307}" srcId="{3A8DD705-57BC-4EC5-8343-1871AB45A737}" destId="{395E017B-B5CD-4F73-8637-1710EFB64B54}" srcOrd="7" destOrd="0" parTransId="{D51A1EF2-7690-4E4A-B82D-25403EED4724}" sibTransId="{FF4C7DD7-A61D-4831-BF0A-7D047A2368BE}"/>
    <dgm:cxn modelId="{A500BA13-6C1F-4CB0-8F28-7F6375BA95D5}" type="presOf" srcId="{AB053129-1584-4838-BD1C-663117CBD32C}" destId="{61C5474A-9FA6-4478-B967-CE13B605F53D}" srcOrd="0" destOrd="0" presId="urn:microsoft.com/office/officeart/2005/8/layout/cycle3"/>
    <dgm:cxn modelId="{BB393F1C-CC07-4F32-BBC6-09853CDD2C8F}" type="presOf" srcId="{461E7D11-AD69-4088-904E-AD8977E574D0}" destId="{032C57B2-7607-498C-A485-405CBAAF8061}" srcOrd="0" destOrd="0" presId="urn:microsoft.com/office/officeart/2005/8/layout/cycle3"/>
    <dgm:cxn modelId="{26D36C5F-FE7E-4BAC-B43E-33CFEA95E804}" type="presOf" srcId="{2DE83906-C328-4DB0-924F-D577930D1B5D}" destId="{0FCB62A1-F724-4156-8D2E-4FA836AD7C86}" srcOrd="0" destOrd="0" presId="urn:microsoft.com/office/officeart/2005/8/layout/cycle3"/>
    <dgm:cxn modelId="{0A762961-4996-4374-A310-8EF3006EBB27}" type="presOf" srcId="{BD5C4EC3-A477-44E6-BDDF-A67E3A52E58C}" destId="{220935FD-30D2-465D-AA79-C8FA274BF2F8}" srcOrd="0" destOrd="0" presId="urn:microsoft.com/office/officeart/2005/8/layout/cycle3"/>
    <dgm:cxn modelId="{C556D366-7CF4-4F0F-8EDE-932FAA012A59}" srcId="{3A8DD705-57BC-4EC5-8343-1871AB45A737}" destId="{B4605E56-5FB6-4DBA-84B6-FE1F424C5D3A}" srcOrd="3" destOrd="0" parTransId="{8EFB2277-C922-4978-9AC9-3EFFDC9A6F9D}" sibTransId="{2A2EEA7A-3DAC-4036-8E90-5A3291A581B3}"/>
    <dgm:cxn modelId="{BC217871-0795-454F-80BF-2F9655661DF3}" type="presOf" srcId="{3A8DD705-57BC-4EC5-8343-1871AB45A737}" destId="{7320F4EB-1F74-496E-B86C-E624B91EDF14}" srcOrd="0" destOrd="0" presId="urn:microsoft.com/office/officeart/2005/8/layout/cycle3"/>
    <dgm:cxn modelId="{FDEEC078-5C03-402B-81E0-8B989BCC01A5}" type="presOf" srcId="{B5E4D2B4-9B59-45D9-B622-86DFAED29C3A}" destId="{C82B08F8-6DD5-447B-ABE0-36A9E2AC0002}" srcOrd="0" destOrd="0" presId="urn:microsoft.com/office/officeart/2005/8/layout/cycle3"/>
    <dgm:cxn modelId="{B978567F-8439-4D66-A18D-BFA8505C9675}" type="presOf" srcId="{395E017B-B5CD-4F73-8637-1710EFB64B54}" destId="{3187404D-2DDF-471B-87AD-B2F1C763A754}" srcOrd="0" destOrd="0" presId="urn:microsoft.com/office/officeart/2005/8/layout/cycle3"/>
    <dgm:cxn modelId="{EE145C88-8191-4F94-ABA5-15B627E41A82}" srcId="{3A8DD705-57BC-4EC5-8343-1871AB45A737}" destId="{B907BA13-04DF-49F5-83AF-DDE05E09C53C}" srcOrd="1" destOrd="0" parTransId="{514B14CF-8213-4BA9-9F53-51F80E5D9186}" sibTransId="{FB9699BF-91EE-44EF-91CA-9CA77F9FC46F}"/>
    <dgm:cxn modelId="{C1564C92-8103-4FCE-BEC8-8AFA0C58420C}" type="presOf" srcId="{8405FE7F-86AC-4613-9EC8-A38D0FDE0859}" destId="{2D5AD965-F2D9-4C0E-B1AF-E125CA3F50D9}" srcOrd="0" destOrd="0" presId="urn:microsoft.com/office/officeart/2005/8/layout/cycle3"/>
    <dgm:cxn modelId="{E5FB44AC-90A7-44C5-9BEF-90798197FC0B}" type="presOf" srcId="{B4605E56-5FB6-4DBA-84B6-FE1F424C5D3A}" destId="{89BFF1BB-575E-4FAE-A99A-218C20C589BA}" srcOrd="0" destOrd="0" presId="urn:microsoft.com/office/officeart/2005/8/layout/cycle3"/>
    <dgm:cxn modelId="{2494C7C3-FDB1-4942-9B5C-4334EA2C0603}" type="presOf" srcId="{BF6B9A9C-2068-499D-BBA1-1BB5C1BF0379}" destId="{FB6173CC-59FD-467E-B5C8-6647CDFC34B5}" srcOrd="0" destOrd="0" presId="urn:microsoft.com/office/officeart/2005/8/layout/cycle3"/>
    <dgm:cxn modelId="{728D9AC6-131B-46F6-ACC2-572801F78479}" srcId="{3A8DD705-57BC-4EC5-8343-1871AB45A737}" destId="{AB053129-1584-4838-BD1C-663117CBD32C}" srcOrd="6" destOrd="0" parTransId="{06B4E10E-9625-4ECB-995E-6CB5E6EA6E28}" sibTransId="{03D65D50-79D5-4ED2-AD4B-7E60788C37CE}"/>
    <dgm:cxn modelId="{E08590CC-5510-43A1-9FE0-6E3108C82F4B}" type="presOf" srcId="{B907BA13-04DF-49F5-83AF-DDE05E09C53C}" destId="{1450D39A-3A74-4428-8C24-8306D2F29657}" srcOrd="0" destOrd="0" presId="urn:microsoft.com/office/officeart/2005/8/layout/cycle3"/>
    <dgm:cxn modelId="{F1EFA1CF-560B-4DE3-BAF4-898923484CE2}" srcId="{3A8DD705-57BC-4EC5-8343-1871AB45A737}" destId="{B5E4D2B4-9B59-45D9-B622-86DFAED29C3A}" srcOrd="8" destOrd="0" parTransId="{434B83D4-A0A0-4284-BDDC-4A1D1A2D96ED}" sibTransId="{6F5065D1-DD5C-491F-974C-248B057D5C1F}"/>
    <dgm:cxn modelId="{BE9093E8-A6FC-4516-A3A3-AFC074868BFF}" type="presOf" srcId="{FECCA547-48EB-429B-A508-E693DF2D6E83}" destId="{CA4F823C-BAFA-47E0-98E0-688534283ABF}" srcOrd="0" destOrd="0" presId="urn:microsoft.com/office/officeart/2005/8/layout/cycle3"/>
    <dgm:cxn modelId="{9F266BEA-28D2-45BD-89B8-3FDFC0822A82}" srcId="{3A8DD705-57BC-4EC5-8343-1871AB45A737}" destId="{2DE83906-C328-4DB0-924F-D577930D1B5D}" srcOrd="5" destOrd="0" parTransId="{A48ED5C3-8204-496E-87F8-38A32F8BE6D8}" sibTransId="{F59581D5-3F57-4995-99CE-6805DE4ED353}"/>
    <dgm:cxn modelId="{85CE3CEE-778A-4F5C-A3C6-DD118CB3AD5A}" srcId="{3A8DD705-57BC-4EC5-8343-1871AB45A737}" destId="{FECCA547-48EB-429B-A508-E693DF2D6E83}" srcOrd="0" destOrd="0" parTransId="{EF0D4246-C420-4A93-AFD4-B23BDEEE5D8E}" sibTransId="{BF6B9A9C-2068-499D-BBA1-1BB5C1BF0379}"/>
    <dgm:cxn modelId="{382E5CEF-E63F-4059-A6C1-1435EAD2BEA0}" srcId="{3A8DD705-57BC-4EC5-8343-1871AB45A737}" destId="{461E7D11-AD69-4088-904E-AD8977E574D0}" srcOrd="2" destOrd="0" parTransId="{7F74AB09-3F29-47B7-85AA-CAC11295963C}" sibTransId="{DAD48100-B2E0-49F3-AC7E-63D2A1C65100}"/>
    <dgm:cxn modelId="{5A67CCFC-0DE7-4357-ADDB-B9EBE1D7D028}" srcId="{3A8DD705-57BC-4EC5-8343-1871AB45A737}" destId="{8405FE7F-86AC-4613-9EC8-A38D0FDE0859}" srcOrd="4" destOrd="0" parTransId="{7E75C851-0461-4B9E-B87D-459591617E7A}" sibTransId="{B297C4EC-FF06-4982-BB58-404557DDD23B}"/>
    <dgm:cxn modelId="{A989D532-9C0A-4F72-994B-172BBC9A1423}" type="presParOf" srcId="{7320F4EB-1F74-496E-B86C-E624B91EDF14}" destId="{3D29D9A9-1A8C-4D32-9BF2-113AC0867E47}" srcOrd="0" destOrd="0" presId="urn:microsoft.com/office/officeart/2005/8/layout/cycle3"/>
    <dgm:cxn modelId="{E16C9691-4166-4DB4-8821-F0BEA5FAFDE0}" type="presParOf" srcId="{3D29D9A9-1A8C-4D32-9BF2-113AC0867E47}" destId="{CA4F823C-BAFA-47E0-98E0-688534283ABF}" srcOrd="0" destOrd="0" presId="urn:microsoft.com/office/officeart/2005/8/layout/cycle3"/>
    <dgm:cxn modelId="{2D08EAC9-42EB-4078-99D7-CA3BAA3B1BC0}" type="presParOf" srcId="{3D29D9A9-1A8C-4D32-9BF2-113AC0867E47}" destId="{FB6173CC-59FD-467E-B5C8-6647CDFC34B5}" srcOrd="1" destOrd="0" presId="urn:microsoft.com/office/officeart/2005/8/layout/cycle3"/>
    <dgm:cxn modelId="{361B248F-B07B-4F61-9F40-F391B5D62575}" type="presParOf" srcId="{3D29D9A9-1A8C-4D32-9BF2-113AC0867E47}" destId="{1450D39A-3A74-4428-8C24-8306D2F29657}" srcOrd="2" destOrd="0" presId="urn:microsoft.com/office/officeart/2005/8/layout/cycle3"/>
    <dgm:cxn modelId="{44382328-A322-494F-9751-CF76732D925A}" type="presParOf" srcId="{3D29D9A9-1A8C-4D32-9BF2-113AC0867E47}" destId="{032C57B2-7607-498C-A485-405CBAAF8061}" srcOrd="3" destOrd="0" presId="urn:microsoft.com/office/officeart/2005/8/layout/cycle3"/>
    <dgm:cxn modelId="{A9B9BD69-9991-4757-A3D1-40A1AABC824B}" type="presParOf" srcId="{3D29D9A9-1A8C-4D32-9BF2-113AC0867E47}" destId="{89BFF1BB-575E-4FAE-A99A-218C20C589BA}" srcOrd="4" destOrd="0" presId="urn:microsoft.com/office/officeart/2005/8/layout/cycle3"/>
    <dgm:cxn modelId="{AC55C5C6-5F83-452D-895F-4C3627265A29}" type="presParOf" srcId="{3D29D9A9-1A8C-4D32-9BF2-113AC0867E47}" destId="{2D5AD965-F2D9-4C0E-B1AF-E125CA3F50D9}" srcOrd="5" destOrd="0" presId="urn:microsoft.com/office/officeart/2005/8/layout/cycle3"/>
    <dgm:cxn modelId="{D191C176-99E0-4B98-A1F1-40657DABBF6F}" type="presParOf" srcId="{3D29D9A9-1A8C-4D32-9BF2-113AC0867E47}" destId="{0FCB62A1-F724-4156-8D2E-4FA836AD7C86}" srcOrd="6" destOrd="0" presId="urn:microsoft.com/office/officeart/2005/8/layout/cycle3"/>
    <dgm:cxn modelId="{0C6FE627-4D5A-4350-91F8-2D75A1E237C5}" type="presParOf" srcId="{3D29D9A9-1A8C-4D32-9BF2-113AC0867E47}" destId="{61C5474A-9FA6-4478-B967-CE13B605F53D}" srcOrd="7" destOrd="0" presId="urn:microsoft.com/office/officeart/2005/8/layout/cycle3"/>
    <dgm:cxn modelId="{8AE57714-749B-4F96-B68A-9E29D3674D92}" type="presParOf" srcId="{3D29D9A9-1A8C-4D32-9BF2-113AC0867E47}" destId="{3187404D-2DDF-471B-87AD-B2F1C763A754}" srcOrd="8" destOrd="0" presId="urn:microsoft.com/office/officeart/2005/8/layout/cycle3"/>
    <dgm:cxn modelId="{E0DCBDB1-F4CE-4035-A25E-A13F655C7406}" type="presParOf" srcId="{3D29D9A9-1A8C-4D32-9BF2-113AC0867E47}" destId="{C82B08F8-6DD5-447B-ABE0-36A9E2AC0002}" srcOrd="9" destOrd="0" presId="urn:microsoft.com/office/officeart/2005/8/layout/cycle3"/>
    <dgm:cxn modelId="{C4792027-AEA8-45CB-AF41-662057531DAF}" type="presParOf" srcId="{3D29D9A9-1A8C-4D32-9BF2-113AC0867E47}" destId="{220935FD-30D2-465D-AA79-C8FA274BF2F8}" srcOrd="1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62DBB5-E8D2-403A-B184-59481204888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81ED66-4A8F-4EA6-93AD-709DD8B11300}">
      <dgm:prSet phldrT="[Text]" custT="1"/>
      <dgm:spPr/>
      <dgm:t>
        <a:bodyPr/>
        <a:lstStyle/>
        <a:p>
          <a:r>
            <a:rPr lang="en-US" sz="6600" dirty="0">
              <a:solidFill>
                <a:schemeClr val="bg1"/>
              </a:solidFill>
            </a:rPr>
            <a:t>NGO</a:t>
          </a:r>
        </a:p>
      </dgm:t>
    </dgm:pt>
    <dgm:pt modelId="{B24670C1-F7C0-4EE5-9739-494CBD9D76E4}" type="parTrans" cxnId="{1F95D998-941C-4286-AAFB-53DABFF21B5F}">
      <dgm:prSet/>
      <dgm:spPr/>
      <dgm:t>
        <a:bodyPr/>
        <a:lstStyle/>
        <a:p>
          <a:endParaRPr lang="en-US"/>
        </a:p>
      </dgm:t>
    </dgm:pt>
    <dgm:pt modelId="{6C26A395-26D5-4763-90B0-477D3BB76E15}" type="sibTrans" cxnId="{1F95D998-941C-4286-AAFB-53DABFF21B5F}">
      <dgm:prSet/>
      <dgm:spPr/>
      <dgm:t>
        <a:bodyPr/>
        <a:lstStyle/>
        <a:p>
          <a:endParaRPr lang="en-US"/>
        </a:p>
      </dgm:t>
    </dgm:pt>
    <dgm:pt modelId="{6BE96A75-7E81-49D3-8784-A2B58FF364C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Compared</a:t>
          </a:r>
        </a:p>
        <a:p>
          <a:r>
            <a:rPr lang="en-US" sz="4400" dirty="0">
              <a:solidFill>
                <a:schemeClr val="tx1"/>
              </a:solidFill>
            </a:rPr>
            <a:t>To </a:t>
          </a:r>
        </a:p>
      </dgm:t>
    </dgm:pt>
    <dgm:pt modelId="{167C9682-A616-4BC1-AC99-71A768AE6DB6}" type="parTrans" cxnId="{97AD4DF5-4CB9-424A-8BC9-AF537F8DDFC8}">
      <dgm:prSet/>
      <dgm:spPr/>
      <dgm:t>
        <a:bodyPr/>
        <a:lstStyle/>
        <a:p>
          <a:endParaRPr lang="en-US"/>
        </a:p>
      </dgm:t>
    </dgm:pt>
    <dgm:pt modelId="{CC818BE9-1FF2-4E7E-880A-477BEEC4D9C9}" type="sibTrans" cxnId="{97AD4DF5-4CB9-424A-8BC9-AF537F8DDFC8}">
      <dgm:prSet/>
      <dgm:spPr/>
      <dgm:t>
        <a:bodyPr/>
        <a:lstStyle/>
        <a:p>
          <a:endParaRPr lang="en-US"/>
        </a:p>
      </dgm:t>
    </dgm:pt>
    <dgm:pt modelId="{4FCF26B5-0A37-4EF7-9B7A-8018208A68B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Image</a:t>
          </a:r>
        </a:p>
      </dgm:t>
    </dgm:pt>
    <dgm:pt modelId="{DFC400BA-5CB3-454D-8498-553FB9A4056F}" type="parTrans" cxnId="{7B792D6D-4969-4B3E-BDF3-28CC56977F41}">
      <dgm:prSet/>
      <dgm:spPr/>
      <dgm:t>
        <a:bodyPr/>
        <a:lstStyle/>
        <a:p>
          <a:endParaRPr lang="en-US"/>
        </a:p>
      </dgm:t>
    </dgm:pt>
    <dgm:pt modelId="{BBC6FE18-0B4C-402D-8065-BAAE1CDE6DBA}" type="sibTrans" cxnId="{7B792D6D-4969-4B3E-BDF3-28CC56977F41}">
      <dgm:prSet/>
      <dgm:spPr/>
      <dgm:t>
        <a:bodyPr/>
        <a:lstStyle/>
        <a:p>
          <a:endParaRPr lang="en-US"/>
        </a:p>
      </dgm:t>
    </dgm:pt>
    <dgm:pt modelId="{F6ED847D-9BAE-4D2B-9EB1-5D964B4FFD9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Trust</a:t>
          </a:r>
        </a:p>
      </dgm:t>
    </dgm:pt>
    <dgm:pt modelId="{7603E5C2-7738-498D-B68E-3083BF8067A1}" type="parTrans" cxnId="{FA9B2C05-FAB6-42C7-85A4-8D46E757CB46}">
      <dgm:prSet/>
      <dgm:spPr/>
      <dgm:t>
        <a:bodyPr/>
        <a:lstStyle/>
        <a:p>
          <a:endParaRPr lang="en-US"/>
        </a:p>
      </dgm:t>
    </dgm:pt>
    <dgm:pt modelId="{500981B4-2934-4125-B5A9-1D2C8A5D27AA}" type="sibTrans" cxnId="{FA9B2C05-FAB6-42C7-85A4-8D46E757CB46}">
      <dgm:prSet/>
      <dgm:spPr/>
      <dgm:t>
        <a:bodyPr/>
        <a:lstStyle/>
        <a:p>
          <a:endParaRPr lang="en-US"/>
        </a:p>
      </dgm:t>
    </dgm:pt>
    <dgm:pt modelId="{BF41383A-BC09-4CD7-8ED6-3748E9D8489A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Different</a:t>
          </a:r>
        </a:p>
        <a:p>
          <a:r>
            <a:rPr lang="en-US" sz="4400" dirty="0">
              <a:solidFill>
                <a:schemeClr val="tx1"/>
              </a:solidFill>
            </a:rPr>
            <a:t>From</a:t>
          </a:r>
        </a:p>
      </dgm:t>
    </dgm:pt>
    <dgm:pt modelId="{A459B9C9-1CF4-4740-B652-14B0F04E7A44}" type="parTrans" cxnId="{1151181A-54CE-4C1B-BAA1-059BE2EBBA14}">
      <dgm:prSet/>
      <dgm:spPr/>
      <dgm:t>
        <a:bodyPr/>
        <a:lstStyle/>
        <a:p>
          <a:endParaRPr lang="en-US"/>
        </a:p>
      </dgm:t>
    </dgm:pt>
    <dgm:pt modelId="{D91E649D-22C7-4A1F-986C-129A65102205}" type="sibTrans" cxnId="{1151181A-54CE-4C1B-BAA1-059BE2EBBA14}">
      <dgm:prSet/>
      <dgm:spPr/>
      <dgm:t>
        <a:bodyPr/>
        <a:lstStyle/>
        <a:p>
          <a:endParaRPr lang="en-US"/>
        </a:p>
      </dgm:t>
    </dgm:pt>
    <dgm:pt modelId="{9CA5DD42-57DD-4B95-8E87-D0D60416C29C}" type="pres">
      <dgm:prSet presAssocID="{EE62DBB5-E8D2-403A-B184-59481204888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F3D4A2E-9872-457D-94E3-89A03E1EBDAF}" type="pres">
      <dgm:prSet presAssocID="{3181ED66-4A8F-4EA6-93AD-709DD8B11300}" presName="centerShape" presStyleLbl="node0" presStyleIdx="0" presStyleCnt="1"/>
      <dgm:spPr/>
    </dgm:pt>
    <dgm:pt modelId="{EEA072B2-53C4-4C7A-A577-32F2F5E27D64}" type="pres">
      <dgm:prSet presAssocID="{167C9682-A616-4BC1-AC99-71A768AE6DB6}" presName="parTrans" presStyleLbl="bgSibTrans2D1" presStyleIdx="0" presStyleCnt="4" custAng="142174" custScaleY="93758" custLinFactNeighborX="8034" custLinFactNeighborY="-35119" custRadScaleRad="276731" custRadScaleInc="-2147483648"/>
      <dgm:spPr/>
    </dgm:pt>
    <dgm:pt modelId="{44504703-19A7-4068-A112-0B4FD039B90F}" type="pres">
      <dgm:prSet presAssocID="{6BE96A75-7E81-49D3-8784-A2B58FF364C4}" presName="node" presStyleLbl="node1" presStyleIdx="0" presStyleCnt="4" custScaleX="116151" custRadScaleRad="95276" custRadScaleInc="9571">
        <dgm:presLayoutVars>
          <dgm:bulletEnabled val="1"/>
        </dgm:presLayoutVars>
      </dgm:prSet>
      <dgm:spPr/>
    </dgm:pt>
    <dgm:pt modelId="{6457105D-301F-493F-A217-D0F709D1CEF1}" type="pres">
      <dgm:prSet presAssocID="{DFC400BA-5CB3-454D-8498-553FB9A4056F}" presName="parTrans" presStyleLbl="bgSibTrans2D1" presStyleIdx="1" presStyleCnt="4"/>
      <dgm:spPr/>
    </dgm:pt>
    <dgm:pt modelId="{403EE99C-B9D8-42FE-9337-541B18F9DCE1}" type="pres">
      <dgm:prSet presAssocID="{4FCF26B5-0A37-4EF7-9B7A-8018208A68B4}" presName="node" presStyleLbl="node1" presStyleIdx="1" presStyleCnt="4">
        <dgm:presLayoutVars>
          <dgm:bulletEnabled val="1"/>
        </dgm:presLayoutVars>
      </dgm:prSet>
      <dgm:spPr/>
    </dgm:pt>
    <dgm:pt modelId="{F20B4D3E-3CB8-414B-890A-64A027BAF7D5}" type="pres">
      <dgm:prSet presAssocID="{7603E5C2-7738-498D-B68E-3083BF8067A1}" presName="parTrans" presStyleLbl="bgSibTrans2D1" presStyleIdx="2" presStyleCnt="4"/>
      <dgm:spPr/>
    </dgm:pt>
    <dgm:pt modelId="{4C0320AD-A7BB-422C-AB7E-08A44B7CE713}" type="pres">
      <dgm:prSet presAssocID="{F6ED847D-9BAE-4D2B-9EB1-5D964B4FFD98}" presName="node" presStyleLbl="node1" presStyleIdx="2" presStyleCnt="4">
        <dgm:presLayoutVars>
          <dgm:bulletEnabled val="1"/>
        </dgm:presLayoutVars>
      </dgm:prSet>
      <dgm:spPr/>
    </dgm:pt>
    <dgm:pt modelId="{5AD19AD8-BD58-4E88-BAAD-A1CDCBE15D19}" type="pres">
      <dgm:prSet presAssocID="{A459B9C9-1CF4-4740-B652-14B0F04E7A44}" presName="parTrans" presStyleLbl="bgSibTrans2D1" presStyleIdx="3" presStyleCnt="4" custAng="21567121" custLinFactNeighborX="-6191" custLinFactNeighborY="-33364"/>
      <dgm:spPr/>
    </dgm:pt>
    <dgm:pt modelId="{5B4FABF9-D6ED-4925-A03B-E3F3F86F9D99}" type="pres">
      <dgm:prSet presAssocID="{BF41383A-BC09-4CD7-8ED6-3748E9D8489A}" presName="node" presStyleLbl="node1" presStyleIdx="3" presStyleCnt="4" custScaleX="110643" custRadScaleRad="96056" custRadScaleInc="-9706">
        <dgm:presLayoutVars>
          <dgm:bulletEnabled val="1"/>
        </dgm:presLayoutVars>
      </dgm:prSet>
      <dgm:spPr/>
    </dgm:pt>
  </dgm:ptLst>
  <dgm:cxnLst>
    <dgm:cxn modelId="{FA9B2C05-FAB6-42C7-85A4-8D46E757CB46}" srcId="{3181ED66-4A8F-4EA6-93AD-709DD8B11300}" destId="{F6ED847D-9BAE-4D2B-9EB1-5D964B4FFD98}" srcOrd="2" destOrd="0" parTransId="{7603E5C2-7738-498D-B68E-3083BF8067A1}" sibTransId="{500981B4-2934-4125-B5A9-1D2C8A5D27AA}"/>
    <dgm:cxn modelId="{1151181A-54CE-4C1B-BAA1-059BE2EBBA14}" srcId="{3181ED66-4A8F-4EA6-93AD-709DD8B11300}" destId="{BF41383A-BC09-4CD7-8ED6-3748E9D8489A}" srcOrd="3" destOrd="0" parTransId="{A459B9C9-1CF4-4740-B652-14B0F04E7A44}" sibTransId="{D91E649D-22C7-4A1F-986C-129A65102205}"/>
    <dgm:cxn modelId="{3A68741C-CFFC-4617-8C68-5B69143189CF}" type="presOf" srcId="{167C9682-A616-4BC1-AC99-71A768AE6DB6}" destId="{EEA072B2-53C4-4C7A-A577-32F2F5E27D64}" srcOrd="0" destOrd="0" presId="urn:microsoft.com/office/officeart/2005/8/layout/radial4"/>
    <dgm:cxn modelId="{B961911D-4874-48C2-86FC-8D2F4EFC1FCF}" type="presOf" srcId="{4FCF26B5-0A37-4EF7-9B7A-8018208A68B4}" destId="{403EE99C-B9D8-42FE-9337-541B18F9DCE1}" srcOrd="0" destOrd="0" presId="urn:microsoft.com/office/officeart/2005/8/layout/radial4"/>
    <dgm:cxn modelId="{5D4C9225-A943-4FFF-BF11-2898CB6D8EBB}" type="presOf" srcId="{BF41383A-BC09-4CD7-8ED6-3748E9D8489A}" destId="{5B4FABF9-D6ED-4925-A03B-E3F3F86F9D99}" srcOrd="0" destOrd="0" presId="urn:microsoft.com/office/officeart/2005/8/layout/radial4"/>
    <dgm:cxn modelId="{84EC1328-5D71-4626-A36E-ABB3BF7C6BCE}" type="presOf" srcId="{7603E5C2-7738-498D-B68E-3083BF8067A1}" destId="{F20B4D3E-3CB8-414B-890A-64A027BAF7D5}" srcOrd="0" destOrd="0" presId="urn:microsoft.com/office/officeart/2005/8/layout/radial4"/>
    <dgm:cxn modelId="{0A019E28-6112-476B-AF9A-1D563FD06C14}" type="presOf" srcId="{EE62DBB5-E8D2-403A-B184-594812048887}" destId="{9CA5DD42-57DD-4B95-8E87-D0D60416C29C}" srcOrd="0" destOrd="0" presId="urn:microsoft.com/office/officeart/2005/8/layout/radial4"/>
    <dgm:cxn modelId="{A0335C39-0C58-4A4F-BBEA-CBB6586CA756}" type="presOf" srcId="{6BE96A75-7E81-49D3-8784-A2B58FF364C4}" destId="{44504703-19A7-4068-A112-0B4FD039B90F}" srcOrd="0" destOrd="0" presId="urn:microsoft.com/office/officeart/2005/8/layout/radial4"/>
    <dgm:cxn modelId="{7B792D6D-4969-4B3E-BDF3-28CC56977F41}" srcId="{3181ED66-4A8F-4EA6-93AD-709DD8B11300}" destId="{4FCF26B5-0A37-4EF7-9B7A-8018208A68B4}" srcOrd="1" destOrd="0" parTransId="{DFC400BA-5CB3-454D-8498-553FB9A4056F}" sibTransId="{BBC6FE18-0B4C-402D-8065-BAAE1CDE6DBA}"/>
    <dgm:cxn modelId="{23535C51-61D3-4945-9E05-6E7855EC96EC}" type="presOf" srcId="{DFC400BA-5CB3-454D-8498-553FB9A4056F}" destId="{6457105D-301F-493F-A217-D0F709D1CEF1}" srcOrd="0" destOrd="0" presId="urn:microsoft.com/office/officeart/2005/8/layout/radial4"/>
    <dgm:cxn modelId="{1F95D998-941C-4286-AAFB-53DABFF21B5F}" srcId="{EE62DBB5-E8D2-403A-B184-594812048887}" destId="{3181ED66-4A8F-4EA6-93AD-709DD8B11300}" srcOrd="0" destOrd="0" parTransId="{B24670C1-F7C0-4EE5-9739-494CBD9D76E4}" sibTransId="{6C26A395-26D5-4763-90B0-477D3BB76E15}"/>
    <dgm:cxn modelId="{D2A6F998-D679-4F91-9624-738C2FC9A1BA}" type="presOf" srcId="{F6ED847D-9BAE-4D2B-9EB1-5D964B4FFD98}" destId="{4C0320AD-A7BB-422C-AB7E-08A44B7CE713}" srcOrd="0" destOrd="0" presId="urn:microsoft.com/office/officeart/2005/8/layout/radial4"/>
    <dgm:cxn modelId="{F96B93BC-CFB6-4AB3-B557-56624BB3F6CE}" type="presOf" srcId="{3181ED66-4A8F-4EA6-93AD-709DD8B11300}" destId="{2F3D4A2E-9872-457D-94E3-89A03E1EBDAF}" srcOrd="0" destOrd="0" presId="urn:microsoft.com/office/officeart/2005/8/layout/radial4"/>
    <dgm:cxn modelId="{6A6315E9-A67D-49A4-ADE9-CDCD9B1A6376}" type="presOf" srcId="{A459B9C9-1CF4-4740-B652-14B0F04E7A44}" destId="{5AD19AD8-BD58-4E88-BAAD-A1CDCBE15D19}" srcOrd="0" destOrd="0" presId="urn:microsoft.com/office/officeart/2005/8/layout/radial4"/>
    <dgm:cxn modelId="{97AD4DF5-4CB9-424A-8BC9-AF537F8DDFC8}" srcId="{3181ED66-4A8F-4EA6-93AD-709DD8B11300}" destId="{6BE96A75-7E81-49D3-8784-A2B58FF364C4}" srcOrd="0" destOrd="0" parTransId="{167C9682-A616-4BC1-AC99-71A768AE6DB6}" sibTransId="{CC818BE9-1FF2-4E7E-880A-477BEEC4D9C9}"/>
    <dgm:cxn modelId="{A9D942FC-E98A-4BC3-A180-E9404CD76742}" type="presParOf" srcId="{9CA5DD42-57DD-4B95-8E87-D0D60416C29C}" destId="{2F3D4A2E-9872-457D-94E3-89A03E1EBDAF}" srcOrd="0" destOrd="0" presId="urn:microsoft.com/office/officeart/2005/8/layout/radial4"/>
    <dgm:cxn modelId="{4A6306EA-A05A-4805-91D0-7947F3FB04AD}" type="presParOf" srcId="{9CA5DD42-57DD-4B95-8E87-D0D60416C29C}" destId="{EEA072B2-53C4-4C7A-A577-32F2F5E27D64}" srcOrd="1" destOrd="0" presId="urn:microsoft.com/office/officeart/2005/8/layout/radial4"/>
    <dgm:cxn modelId="{DC2CD67F-4C45-414D-911D-B66F0B343D46}" type="presParOf" srcId="{9CA5DD42-57DD-4B95-8E87-D0D60416C29C}" destId="{44504703-19A7-4068-A112-0B4FD039B90F}" srcOrd="2" destOrd="0" presId="urn:microsoft.com/office/officeart/2005/8/layout/radial4"/>
    <dgm:cxn modelId="{44CABBE3-51B1-42AB-AE16-883B2C9C38B9}" type="presParOf" srcId="{9CA5DD42-57DD-4B95-8E87-D0D60416C29C}" destId="{6457105D-301F-493F-A217-D0F709D1CEF1}" srcOrd="3" destOrd="0" presId="urn:microsoft.com/office/officeart/2005/8/layout/radial4"/>
    <dgm:cxn modelId="{E85BB3C2-A863-4442-A4DE-BD726735ACD1}" type="presParOf" srcId="{9CA5DD42-57DD-4B95-8E87-D0D60416C29C}" destId="{403EE99C-B9D8-42FE-9337-541B18F9DCE1}" srcOrd="4" destOrd="0" presId="urn:microsoft.com/office/officeart/2005/8/layout/radial4"/>
    <dgm:cxn modelId="{39D75B5E-EF1A-4BCD-BB3E-353B54EB277F}" type="presParOf" srcId="{9CA5DD42-57DD-4B95-8E87-D0D60416C29C}" destId="{F20B4D3E-3CB8-414B-890A-64A027BAF7D5}" srcOrd="5" destOrd="0" presId="urn:microsoft.com/office/officeart/2005/8/layout/radial4"/>
    <dgm:cxn modelId="{23AC97CE-3327-4238-AE12-2EE2B30601AF}" type="presParOf" srcId="{9CA5DD42-57DD-4B95-8E87-D0D60416C29C}" destId="{4C0320AD-A7BB-422C-AB7E-08A44B7CE713}" srcOrd="6" destOrd="0" presId="urn:microsoft.com/office/officeart/2005/8/layout/radial4"/>
    <dgm:cxn modelId="{B6A5ADDC-0FA7-4456-A089-3A0D0D65C517}" type="presParOf" srcId="{9CA5DD42-57DD-4B95-8E87-D0D60416C29C}" destId="{5AD19AD8-BD58-4E88-BAAD-A1CDCBE15D19}" srcOrd="7" destOrd="0" presId="urn:microsoft.com/office/officeart/2005/8/layout/radial4"/>
    <dgm:cxn modelId="{3C41E5C1-F782-4E26-B584-87FAA640DAD1}" type="presParOf" srcId="{9CA5DD42-57DD-4B95-8E87-D0D60416C29C}" destId="{5B4FABF9-D6ED-4925-A03B-E3F3F86F9D99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62DBB5-E8D2-403A-B184-59481204888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81ED66-4A8F-4EA6-93AD-709DD8B11300}">
      <dgm:prSet phldrT="[Text]" custT="1"/>
      <dgm:spPr/>
      <dgm:t>
        <a:bodyPr/>
        <a:lstStyle/>
        <a:p>
          <a:r>
            <a:rPr lang="en-US" sz="6600" dirty="0">
              <a:solidFill>
                <a:schemeClr val="bg1"/>
              </a:solidFill>
            </a:rPr>
            <a:t>NGO</a:t>
          </a:r>
          <a:endParaRPr lang="en-US" sz="4800" dirty="0">
            <a:solidFill>
              <a:schemeClr val="bg1"/>
            </a:solidFill>
          </a:endParaRPr>
        </a:p>
      </dgm:t>
    </dgm:pt>
    <dgm:pt modelId="{B24670C1-F7C0-4EE5-9739-494CBD9D76E4}" type="parTrans" cxnId="{1F95D998-941C-4286-AAFB-53DABFF21B5F}">
      <dgm:prSet/>
      <dgm:spPr/>
      <dgm:t>
        <a:bodyPr/>
        <a:lstStyle/>
        <a:p>
          <a:endParaRPr lang="en-US"/>
        </a:p>
      </dgm:t>
    </dgm:pt>
    <dgm:pt modelId="{6C26A395-26D5-4763-90B0-477D3BB76E15}" type="sibTrans" cxnId="{1F95D998-941C-4286-AAFB-53DABFF21B5F}">
      <dgm:prSet/>
      <dgm:spPr/>
      <dgm:t>
        <a:bodyPr/>
        <a:lstStyle/>
        <a:p>
          <a:endParaRPr lang="en-US"/>
        </a:p>
      </dgm:t>
    </dgm:pt>
    <dgm:pt modelId="{6BE96A75-7E81-49D3-8784-A2B58FF364C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New Markets New Products</a:t>
          </a:r>
        </a:p>
      </dgm:t>
    </dgm:pt>
    <dgm:pt modelId="{167C9682-A616-4BC1-AC99-71A768AE6DB6}" type="parTrans" cxnId="{97AD4DF5-4CB9-424A-8BC9-AF537F8DDFC8}">
      <dgm:prSet/>
      <dgm:spPr/>
      <dgm:t>
        <a:bodyPr/>
        <a:lstStyle/>
        <a:p>
          <a:endParaRPr lang="en-US"/>
        </a:p>
      </dgm:t>
    </dgm:pt>
    <dgm:pt modelId="{CC818BE9-1FF2-4E7E-880A-477BEEC4D9C9}" type="sibTrans" cxnId="{97AD4DF5-4CB9-424A-8BC9-AF537F8DDFC8}">
      <dgm:prSet/>
      <dgm:spPr/>
      <dgm:t>
        <a:bodyPr/>
        <a:lstStyle/>
        <a:p>
          <a:endParaRPr lang="en-US"/>
        </a:p>
      </dgm:t>
    </dgm:pt>
    <dgm:pt modelId="{4FCF26B5-0A37-4EF7-9B7A-8018208A68B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Support from One Donor</a:t>
          </a:r>
        </a:p>
      </dgm:t>
    </dgm:pt>
    <dgm:pt modelId="{DFC400BA-5CB3-454D-8498-553FB9A4056F}" type="parTrans" cxnId="{7B792D6D-4969-4B3E-BDF3-28CC56977F41}">
      <dgm:prSet/>
      <dgm:spPr/>
      <dgm:t>
        <a:bodyPr/>
        <a:lstStyle/>
        <a:p>
          <a:endParaRPr lang="en-US"/>
        </a:p>
      </dgm:t>
    </dgm:pt>
    <dgm:pt modelId="{BBC6FE18-0B4C-402D-8065-BAAE1CDE6DBA}" type="sibTrans" cxnId="{7B792D6D-4969-4B3E-BDF3-28CC56977F41}">
      <dgm:prSet/>
      <dgm:spPr/>
      <dgm:t>
        <a:bodyPr/>
        <a:lstStyle/>
        <a:p>
          <a:endParaRPr lang="en-US"/>
        </a:p>
      </dgm:t>
    </dgm:pt>
    <dgm:pt modelId="{F6ED847D-9BAE-4D2B-9EB1-5D964B4FFD9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Diversified Sources</a:t>
          </a:r>
        </a:p>
      </dgm:t>
    </dgm:pt>
    <dgm:pt modelId="{7603E5C2-7738-498D-B68E-3083BF8067A1}" type="parTrans" cxnId="{FA9B2C05-FAB6-42C7-85A4-8D46E757CB46}">
      <dgm:prSet/>
      <dgm:spPr/>
      <dgm:t>
        <a:bodyPr/>
        <a:lstStyle/>
        <a:p>
          <a:endParaRPr lang="en-US"/>
        </a:p>
      </dgm:t>
    </dgm:pt>
    <dgm:pt modelId="{500981B4-2934-4125-B5A9-1D2C8A5D27AA}" type="sibTrans" cxnId="{FA9B2C05-FAB6-42C7-85A4-8D46E757CB46}">
      <dgm:prSet/>
      <dgm:spPr/>
      <dgm:t>
        <a:bodyPr/>
        <a:lstStyle/>
        <a:p>
          <a:endParaRPr lang="en-US"/>
        </a:p>
      </dgm:t>
    </dgm:pt>
    <dgm:pt modelId="{BF41383A-BC09-4CD7-8ED6-3748E9D8489A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Expanded Community Outreach</a:t>
          </a:r>
        </a:p>
      </dgm:t>
    </dgm:pt>
    <dgm:pt modelId="{A459B9C9-1CF4-4740-B652-14B0F04E7A44}" type="parTrans" cxnId="{1151181A-54CE-4C1B-BAA1-059BE2EBBA14}">
      <dgm:prSet/>
      <dgm:spPr/>
      <dgm:t>
        <a:bodyPr/>
        <a:lstStyle/>
        <a:p>
          <a:endParaRPr lang="en-US"/>
        </a:p>
      </dgm:t>
    </dgm:pt>
    <dgm:pt modelId="{D91E649D-22C7-4A1F-986C-129A65102205}" type="sibTrans" cxnId="{1151181A-54CE-4C1B-BAA1-059BE2EBBA14}">
      <dgm:prSet/>
      <dgm:spPr/>
      <dgm:t>
        <a:bodyPr/>
        <a:lstStyle/>
        <a:p>
          <a:endParaRPr lang="en-US"/>
        </a:p>
      </dgm:t>
    </dgm:pt>
    <dgm:pt modelId="{9CA5DD42-57DD-4B95-8E87-D0D60416C29C}" type="pres">
      <dgm:prSet presAssocID="{EE62DBB5-E8D2-403A-B184-59481204888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F3D4A2E-9872-457D-94E3-89A03E1EBDAF}" type="pres">
      <dgm:prSet presAssocID="{3181ED66-4A8F-4EA6-93AD-709DD8B11300}" presName="centerShape" presStyleLbl="node0" presStyleIdx="0" presStyleCnt="1"/>
      <dgm:spPr/>
    </dgm:pt>
    <dgm:pt modelId="{EEA072B2-53C4-4C7A-A577-32F2F5E27D64}" type="pres">
      <dgm:prSet presAssocID="{167C9682-A616-4BC1-AC99-71A768AE6DB6}" presName="parTrans" presStyleLbl="bgSibTrans2D1" presStyleIdx="0" presStyleCnt="4" custScaleX="114247" custLinFactNeighborY="-54434" custRadScaleRad="76753" custRadScaleInc="-2147483648"/>
      <dgm:spPr/>
    </dgm:pt>
    <dgm:pt modelId="{44504703-19A7-4068-A112-0B4FD039B90F}" type="pres">
      <dgm:prSet presAssocID="{6BE96A75-7E81-49D3-8784-A2B58FF364C4}" presName="node" presStyleLbl="node1" presStyleIdx="0" presStyleCnt="4" custScaleY="138125" custRadScaleRad="92856" custRadScaleInc="-5325">
        <dgm:presLayoutVars>
          <dgm:bulletEnabled val="1"/>
        </dgm:presLayoutVars>
      </dgm:prSet>
      <dgm:spPr/>
    </dgm:pt>
    <dgm:pt modelId="{6457105D-301F-493F-A217-D0F709D1CEF1}" type="pres">
      <dgm:prSet presAssocID="{DFC400BA-5CB3-454D-8498-553FB9A4056F}" presName="parTrans" presStyleLbl="bgSibTrans2D1" presStyleIdx="1" presStyleCnt="4"/>
      <dgm:spPr/>
    </dgm:pt>
    <dgm:pt modelId="{403EE99C-B9D8-42FE-9337-541B18F9DCE1}" type="pres">
      <dgm:prSet presAssocID="{4FCF26B5-0A37-4EF7-9B7A-8018208A68B4}" presName="node" presStyleLbl="node1" presStyleIdx="1" presStyleCnt="4" custScaleX="139817" custRadScaleRad="104540" custRadScaleInc="-10871">
        <dgm:presLayoutVars>
          <dgm:bulletEnabled val="1"/>
        </dgm:presLayoutVars>
      </dgm:prSet>
      <dgm:spPr/>
    </dgm:pt>
    <dgm:pt modelId="{F20B4D3E-3CB8-414B-890A-64A027BAF7D5}" type="pres">
      <dgm:prSet presAssocID="{7603E5C2-7738-498D-B68E-3083BF8067A1}" presName="parTrans" presStyleLbl="bgSibTrans2D1" presStyleIdx="2" presStyleCnt="4"/>
      <dgm:spPr/>
    </dgm:pt>
    <dgm:pt modelId="{4C0320AD-A7BB-422C-AB7E-08A44B7CE713}" type="pres">
      <dgm:prSet presAssocID="{F6ED847D-9BAE-4D2B-9EB1-5D964B4FFD98}" presName="node" presStyleLbl="node1" presStyleIdx="2" presStyleCnt="4" custScaleX="137709" custRadScaleRad="110773" custRadScaleInc="22440">
        <dgm:presLayoutVars>
          <dgm:bulletEnabled val="1"/>
        </dgm:presLayoutVars>
      </dgm:prSet>
      <dgm:spPr/>
    </dgm:pt>
    <dgm:pt modelId="{5AD19AD8-BD58-4E88-BAAD-A1CDCBE15D19}" type="pres">
      <dgm:prSet presAssocID="{A459B9C9-1CF4-4740-B652-14B0F04E7A44}" presName="parTrans" presStyleLbl="bgSibTrans2D1" presStyleIdx="3" presStyleCnt="4" custScaleX="111330" custLinFactNeighborY="-42144"/>
      <dgm:spPr/>
    </dgm:pt>
    <dgm:pt modelId="{5B4FABF9-D6ED-4925-A03B-E3F3F86F9D99}" type="pres">
      <dgm:prSet presAssocID="{BF41383A-BC09-4CD7-8ED6-3748E9D8489A}" presName="node" presStyleLbl="node1" presStyleIdx="3" presStyleCnt="4" custAng="0" custScaleX="127465" custScaleY="123325" custRadScaleRad="95509" custRadScaleInc="2380">
        <dgm:presLayoutVars>
          <dgm:bulletEnabled val="1"/>
        </dgm:presLayoutVars>
      </dgm:prSet>
      <dgm:spPr/>
    </dgm:pt>
  </dgm:ptLst>
  <dgm:cxnLst>
    <dgm:cxn modelId="{FA9B2C05-FAB6-42C7-85A4-8D46E757CB46}" srcId="{3181ED66-4A8F-4EA6-93AD-709DD8B11300}" destId="{F6ED847D-9BAE-4D2B-9EB1-5D964B4FFD98}" srcOrd="2" destOrd="0" parTransId="{7603E5C2-7738-498D-B68E-3083BF8067A1}" sibTransId="{500981B4-2934-4125-B5A9-1D2C8A5D27AA}"/>
    <dgm:cxn modelId="{B929BB0D-C1C0-4B19-9C1D-04321ACB1545}" type="presOf" srcId="{DFC400BA-5CB3-454D-8498-553FB9A4056F}" destId="{6457105D-301F-493F-A217-D0F709D1CEF1}" srcOrd="0" destOrd="0" presId="urn:microsoft.com/office/officeart/2005/8/layout/radial4"/>
    <dgm:cxn modelId="{1151181A-54CE-4C1B-BAA1-059BE2EBBA14}" srcId="{3181ED66-4A8F-4EA6-93AD-709DD8B11300}" destId="{BF41383A-BC09-4CD7-8ED6-3748E9D8489A}" srcOrd="3" destOrd="0" parTransId="{A459B9C9-1CF4-4740-B652-14B0F04E7A44}" sibTransId="{D91E649D-22C7-4A1F-986C-129A65102205}"/>
    <dgm:cxn modelId="{1EDDBC37-53C8-4933-B22B-D7F521CB7B06}" type="presOf" srcId="{167C9682-A616-4BC1-AC99-71A768AE6DB6}" destId="{EEA072B2-53C4-4C7A-A577-32F2F5E27D64}" srcOrd="0" destOrd="0" presId="urn:microsoft.com/office/officeart/2005/8/layout/radial4"/>
    <dgm:cxn modelId="{7B792D6D-4969-4B3E-BDF3-28CC56977F41}" srcId="{3181ED66-4A8F-4EA6-93AD-709DD8B11300}" destId="{4FCF26B5-0A37-4EF7-9B7A-8018208A68B4}" srcOrd="1" destOrd="0" parTransId="{DFC400BA-5CB3-454D-8498-553FB9A4056F}" sibTransId="{BBC6FE18-0B4C-402D-8065-BAAE1CDE6DBA}"/>
    <dgm:cxn modelId="{E970F485-A138-4010-AA3D-2150EE318E14}" type="presOf" srcId="{A459B9C9-1CF4-4740-B652-14B0F04E7A44}" destId="{5AD19AD8-BD58-4E88-BAAD-A1CDCBE15D19}" srcOrd="0" destOrd="0" presId="urn:microsoft.com/office/officeart/2005/8/layout/radial4"/>
    <dgm:cxn modelId="{1F95D998-941C-4286-AAFB-53DABFF21B5F}" srcId="{EE62DBB5-E8D2-403A-B184-594812048887}" destId="{3181ED66-4A8F-4EA6-93AD-709DD8B11300}" srcOrd="0" destOrd="0" parTransId="{B24670C1-F7C0-4EE5-9739-494CBD9D76E4}" sibTransId="{6C26A395-26D5-4763-90B0-477D3BB76E15}"/>
    <dgm:cxn modelId="{C890E09D-F058-477D-BC68-E20AFABB1961}" type="presOf" srcId="{EE62DBB5-E8D2-403A-B184-594812048887}" destId="{9CA5DD42-57DD-4B95-8E87-D0D60416C29C}" srcOrd="0" destOrd="0" presId="urn:microsoft.com/office/officeart/2005/8/layout/radial4"/>
    <dgm:cxn modelId="{66A089A5-7381-4B95-974C-ABA79433956B}" type="presOf" srcId="{4FCF26B5-0A37-4EF7-9B7A-8018208A68B4}" destId="{403EE99C-B9D8-42FE-9337-541B18F9DCE1}" srcOrd="0" destOrd="0" presId="urn:microsoft.com/office/officeart/2005/8/layout/radial4"/>
    <dgm:cxn modelId="{3AEAECAC-D04A-4F33-B720-543ED35FB619}" type="presOf" srcId="{3181ED66-4A8F-4EA6-93AD-709DD8B11300}" destId="{2F3D4A2E-9872-457D-94E3-89A03E1EBDAF}" srcOrd="0" destOrd="0" presId="urn:microsoft.com/office/officeart/2005/8/layout/radial4"/>
    <dgm:cxn modelId="{0CF53CB2-6C8A-4560-9A6C-677FA32014CA}" type="presOf" srcId="{6BE96A75-7E81-49D3-8784-A2B58FF364C4}" destId="{44504703-19A7-4068-A112-0B4FD039B90F}" srcOrd="0" destOrd="0" presId="urn:microsoft.com/office/officeart/2005/8/layout/radial4"/>
    <dgm:cxn modelId="{E68DF2ED-1F39-485A-90CF-A08A3E7BE7A8}" type="presOf" srcId="{F6ED847D-9BAE-4D2B-9EB1-5D964B4FFD98}" destId="{4C0320AD-A7BB-422C-AB7E-08A44B7CE713}" srcOrd="0" destOrd="0" presId="urn:microsoft.com/office/officeart/2005/8/layout/radial4"/>
    <dgm:cxn modelId="{97AD4DF5-4CB9-424A-8BC9-AF537F8DDFC8}" srcId="{3181ED66-4A8F-4EA6-93AD-709DD8B11300}" destId="{6BE96A75-7E81-49D3-8784-A2B58FF364C4}" srcOrd="0" destOrd="0" parTransId="{167C9682-A616-4BC1-AC99-71A768AE6DB6}" sibTransId="{CC818BE9-1FF2-4E7E-880A-477BEEC4D9C9}"/>
    <dgm:cxn modelId="{53DBAFFE-582A-45FD-9CB7-AA5380F55209}" type="presOf" srcId="{7603E5C2-7738-498D-B68E-3083BF8067A1}" destId="{F20B4D3E-3CB8-414B-890A-64A027BAF7D5}" srcOrd="0" destOrd="0" presId="urn:microsoft.com/office/officeart/2005/8/layout/radial4"/>
    <dgm:cxn modelId="{4B79FDFE-4406-4240-B602-384FFB8E5BC2}" type="presOf" srcId="{BF41383A-BC09-4CD7-8ED6-3748E9D8489A}" destId="{5B4FABF9-D6ED-4925-A03B-E3F3F86F9D99}" srcOrd="0" destOrd="0" presId="urn:microsoft.com/office/officeart/2005/8/layout/radial4"/>
    <dgm:cxn modelId="{0DA0F336-2100-407C-82E7-B27106C80BB7}" type="presParOf" srcId="{9CA5DD42-57DD-4B95-8E87-D0D60416C29C}" destId="{2F3D4A2E-9872-457D-94E3-89A03E1EBDAF}" srcOrd="0" destOrd="0" presId="urn:microsoft.com/office/officeart/2005/8/layout/radial4"/>
    <dgm:cxn modelId="{AA582821-FD9A-404B-A138-11690161F126}" type="presParOf" srcId="{9CA5DD42-57DD-4B95-8E87-D0D60416C29C}" destId="{EEA072B2-53C4-4C7A-A577-32F2F5E27D64}" srcOrd="1" destOrd="0" presId="urn:microsoft.com/office/officeart/2005/8/layout/radial4"/>
    <dgm:cxn modelId="{DEA32661-E368-484B-8BBB-68E61DFB8619}" type="presParOf" srcId="{9CA5DD42-57DD-4B95-8E87-D0D60416C29C}" destId="{44504703-19A7-4068-A112-0B4FD039B90F}" srcOrd="2" destOrd="0" presId="urn:microsoft.com/office/officeart/2005/8/layout/radial4"/>
    <dgm:cxn modelId="{B5324B49-7193-42D0-BF4A-432C71C0E990}" type="presParOf" srcId="{9CA5DD42-57DD-4B95-8E87-D0D60416C29C}" destId="{6457105D-301F-493F-A217-D0F709D1CEF1}" srcOrd="3" destOrd="0" presId="urn:microsoft.com/office/officeart/2005/8/layout/radial4"/>
    <dgm:cxn modelId="{57CC4B9B-D94A-4B8E-9766-8E13831D8A55}" type="presParOf" srcId="{9CA5DD42-57DD-4B95-8E87-D0D60416C29C}" destId="{403EE99C-B9D8-42FE-9337-541B18F9DCE1}" srcOrd="4" destOrd="0" presId="urn:microsoft.com/office/officeart/2005/8/layout/radial4"/>
    <dgm:cxn modelId="{1FA1DA09-B981-4786-A00D-FB3D95754304}" type="presParOf" srcId="{9CA5DD42-57DD-4B95-8E87-D0D60416C29C}" destId="{F20B4D3E-3CB8-414B-890A-64A027BAF7D5}" srcOrd="5" destOrd="0" presId="urn:microsoft.com/office/officeart/2005/8/layout/radial4"/>
    <dgm:cxn modelId="{7D952B45-27D1-4AC4-8834-25288EFC6BA9}" type="presParOf" srcId="{9CA5DD42-57DD-4B95-8E87-D0D60416C29C}" destId="{4C0320AD-A7BB-422C-AB7E-08A44B7CE713}" srcOrd="6" destOrd="0" presId="urn:microsoft.com/office/officeart/2005/8/layout/radial4"/>
    <dgm:cxn modelId="{D911A82B-002F-4CEF-8349-85460060D4B0}" type="presParOf" srcId="{9CA5DD42-57DD-4B95-8E87-D0D60416C29C}" destId="{5AD19AD8-BD58-4E88-BAAD-A1CDCBE15D19}" srcOrd="7" destOrd="0" presId="urn:microsoft.com/office/officeart/2005/8/layout/radial4"/>
    <dgm:cxn modelId="{CF0E973A-70F0-4246-8293-4E03D62F8A16}" type="presParOf" srcId="{9CA5DD42-57DD-4B95-8E87-D0D60416C29C}" destId="{5B4FABF9-D6ED-4925-A03B-E3F3F86F9D99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62DBB5-E8D2-403A-B184-59481204888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81ED66-4A8F-4EA6-93AD-709DD8B11300}">
      <dgm:prSet phldrT="[Text]" custT="1"/>
      <dgm:spPr/>
      <dgm:t>
        <a:bodyPr/>
        <a:lstStyle/>
        <a:p>
          <a:r>
            <a:rPr lang="en-US" sz="6400" dirty="0"/>
            <a:t>NGO</a:t>
          </a:r>
        </a:p>
      </dgm:t>
    </dgm:pt>
    <dgm:pt modelId="{B24670C1-F7C0-4EE5-9739-494CBD9D76E4}" type="parTrans" cxnId="{1F95D998-941C-4286-AAFB-53DABFF21B5F}">
      <dgm:prSet/>
      <dgm:spPr/>
      <dgm:t>
        <a:bodyPr/>
        <a:lstStyle/>
        <a:p>
          <a:endParaRPr lang="en-US"/>
        </a:p>
      </dgm:t>
    </dgm:pt>
    <dgm:pt modelId="{6C26A395-26D5-4763-90B0-477D3BB76E15}" type="sibTrans" cxnId="{1F95D998-941C-4286-AAFB-53DABFF21B5F}">
      <dgm:prSet/>
      <dgm:spPr/>
      <dgm:t>
        <a:bodyPr/>
        <a:lstStyle/>
        <a:p>
          <a:endParaRPr lang="en-US"/>
        </a:p>
      </dgm:t>
    </dgm:pt>
    <dgm:pt modelId="{6BE96A75-7E81-49D3-8784-A2B58FF364C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000" dirty="0">
              <a:solidFill>
                <a:schemeClr val="tx1"/>
              </a:solidFill>
            </a:rPr>
            <a:t>Companies</a:t>
          </a:r>
        </a:p>
      </dgm:t>
    </dgm:pt>
    <dgm:pt modelId="{167C9682-A616-4BC1-AC99-71A768AE6DB6}" type="parTrans" cxnId="{97AD4DF5-4CB9-424A-8BC9-AF537F8DDFC8}">
      <dgm:prSet/>
      <dgm:spPr/>
      <dgm:t>
        <a:bodyPr/>
        <a:lstStyle/>
        <a:p>
          <a:endParaRPr lang="en-US"/>
        </a:p>
      </dgm:t>
    </dgm:pt>
    <dgm:pt modelId="{CC818BE9-1FF2-4E7E-880A-477BEEC4D9C9}" type="sibTrans" cxnId="{97AD4DF5-4CB9-424A-8BC9-AF537F8DDFC8}">
      <dgm:prSet/>
      <dgm:spPr/>
      <dgm:t>
        <a:bodyPr/>
        <a:lstStyle/>
        <a:p>
          <a:endParaRPr lang="en-US"/>
        </a:p>
      </dgm:t>
    </dgm:pt>
    <dgm:pt modelId="{4FCF26B5-0A37-4EF7-9B7A-8018208A68B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000" dirty="0" err="1">
              <a:solidFill>
                <a:schemeClr val="tx1"/>
              </a:solidFill>
            </a:rPr>
            <a:t>Grantmakers</a:t>
          </a:r>
          <a:endParaRPr lang="en-US" sz="4000" dirty="0">
            <a:solidFill>
              <a:schemeClr val="tx1"/>
            </a:solidFill>
          </a:endParaRPr>
        </a:p>
      </dgm:t>
    </dgm:pt>
    <dgm:pt modelId="{DFC400BA-5CB3-454D-8498-553FB9A4056F}" type="parTrans" cxnId="{7B792D6D-4969-4B3E-BDF3-28CC56977F41}">
      <dgm:prSet/>
      <dgm:spPr/>
      <dgm:t>
        <a:bodyPr/>
        <a:lstStyle/>
        <a:p>
          <a:endParaRPr lang="en-US"/>
        </a:p>
      </dgm:t>
    </dgm:pt>
    <dgm:pt modelId="{BBC6FE18-0B4C-402D-8065-BAAE1CDE6DBA}" type="sibTrans" cxnId="{7B792D6D-4969-4B3E-BDF3-28CC56977F41}">
      <dgm:prSet/>
      <dgm:spPr/>
      <dgm:t>
        <a:bodyPr/>
        <a:lstStyle/>
        <a:p>
          <a:endParaRPr lang="en-US"/>
        </a:p>
      </dgm:t>
    </dgm:pt>
    <dgm:pt modelId="{F6ED847D-9BAE-4D2B-9EB1-5D964B4FFD9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000" dirty="0">
              <a:solidFill>
                <a:schemeClr val="tx1"/>
              </a:solidFill>
            </a:rPr>
            <a:t>Individuals</a:t>
          </a:r>
        </a:p>
      </dgm:t>
    </dgm:pt>
    <dgm:pt modelId="{7603E5C2-7738-498D-B68E-3083BF8067A1}" type="parTrans" cxnId="{FA9B2C05-FAB6-42C7-85A4-8D46E757CB46}">
      <dgm:prSet/>
      <dgm:spPr/>
      <dgm:t>
        <a:bodyPr/>
        <a:lstStyle/>
        <a:p>
          <a:endParaRPr lang="en-US"/>
        </a:p>
      </dgm:t>
    </dgm:pt>
    <dgm:pt modelId="{500981B4-2934-4125-B5A9-1D2C8A5D27AA}" type="sibTrans" cxnId="{FA9B2C05-FAB6-42C7-85A4-8D46E757CB46}">
      <dgm:prSet/>
      <dgm:spPr/>
      <dgm:t>
        <a:bodyPr/>
        <a:lstStyle/>
        <a:p>
          <a:endParaRPr lang="en-US"/>
        </a:p>
      </dgm:t>
    </dgm:pt>
    <dgm:pt modelId="{BF41383A-BC09-4CD7-8ED6-3748E9D8489A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000" dirty="0">
              <a:solidFill>
                <a:schemeClr val="tx1"/>
              </a:solidFill>
            </a:rPr>
            <a:t>Volunteers</a:t>
          </a:r>
        </a:p>
      </dgm:t>
    </dgm:pt>
    <dgm:pt modelId="{A459B9C9-1CF4-4740-B652-14B0F04E7A44}" type="parTrans" cxnId="{1151181A-54CE-4C1B-BAA1-059BE2EBBA14}">
      <dgm:prSet/>
      <dgm:spPr/>
      <dgm:t>
        <a:bodyPr/>
        <a:lstStyle/>
        <a:p>
          <a:endParaRPr lang="en-US"/>
        </a:p>
      </dgm:t>
    </dgm:pt>
    <dgm:pt modelId="{D91E649D-22C7-4A1F-986C-129A65102205}" type="sibTrans" cxnId="{1151181A-54CE-4C1B-BAA1-059BE2EBBA14}">
      <dgm:prSet/>
      <dgm:spPr/>
      <dgm:t>
        <a:bodyPr/>
        <a:lstStyle/>
        <a:p>
          <a:endParaRPr lang="en-US"/>
        </a:p>
      </dgm:t>
    </dgm:pt>
    <dgm:pt modelId="{7A6732C5-5077-429F-86F1-7ABFCDE2B36D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000" dirty="0">
              <a:solidFill>
                <a:schemeClr val="tx1"/>
              </a:solidFill>
            </a:rPr>
            <a:t>Government</a:t>
          </a:r>
        </a:p>
      </dgm:t>
    </dgm:pt>
    <dgm:pt modelId="{D1320A42-A15A-43BC-A5C1-D1E6B7E595F4}" type="parTrans" cxnId="{2DC8E756-324E-48CF-BB1E-41872DFB886F}">
      <dgm:prSet/>
      <dgm:spPr/>
      <dgm:t>
        <a:bodyPr/>
        <a:lstStyle/>
        <a:p>
          <a:endParaRPr lang="en-US"/>
        </a:p>
      </dgm:t>
    </dgm:pt>
    <dgm:pt modelId="{685DFE58-F72B-44F5-836C-8B4B905688A0}" type="sibTrans" cxnId="{2DC8E756-324E-48CF-BB1E-41872DFB886F}">
      <dgm:prSet/>
      <dgm:spPr/>
      <dgm:t>
        <a:bodyPr/>
        <a:lstStyle/>
        <a:p>
          <a:endParaRPr lang="en-US"/>
        </a:p>
      </dgm:t>
    </dgm:pt>
    <dgm:pt modelId="{9CA5DD42-57DD-4B95-8E87-D0D60416C29C}" type="pres">
      <dgm:prSet presAssocID="{EE62DBB5-E8D2-403A-B184-59481204888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F3D4A2E-9872-457D-94E3-89A03E1EBDAF}" type="pres">
      <dgm:prSet presAssocID="{3181ED66-4A8F-4EA6-93AD-709DD8B11300}" presName="centerShape" presStyleLbl="node0" presStyleIdx="0" presStyleCnt="1"/>
      <dgm:spPr/>
    </dgm:pt>
    <dgm:pt modelId="{EEA072B2-53C4-4C7A-A577-32F2F5E27D64}" type="pres">
      <dgm:prSet presAssocID="{167C9682-A616-4BC1-AC99-71A768AE6DB6}" presName="parTrans" presStyleLbl="bgSibTrans2D1" presStyleIdx="0" presStyleCnt="5"/>
      <dgm:spPr/>
    </dgm:pt>
    <dgm:pt modelId="{44504703-19A7-4068-A112-0B4FD039B90F}" type="pres">
      <dgm:prSet presAssocID="{6BE96A75-7E81-49D3-8784-A2B58FF364C4}" presName="node" presStyleLbl="node1" presStyleIdx="0" presStyleCnt="5" custAng="0" custScaleX="120488" custScaleY="71334" custRadScaleRad="101828" custRadScaleInc="63160">
        <dgm:presLayoutVars>
          <dgm:bulletEnabled val="1"/>
        </dgm:presLayoutVars>
      </dgm:prSet>
      <dgm:spPr/>
    </dgm:pt>
    <dgm:pt modelId="{6457105D-301F-493F-A217-D0F709D1CEF1}" type="pres">
      <dgm:prSet presAssocID="{DFC400BA-5CB3-454D-8498-553FB9A4056F}" presName="parTrans" presStyleLbl="bgSibTrans2D1" presStyleIdx="1" presStyleCnt="5" custAng="456343" custScaleX="73967" custLinFactNeighborX="17502" custLinFactNeighborY="4174"/>
      <dgm:spPr/>
    </dgm:pt>
    <dgm:pt modelId="{403EE99C-B9D8-42FE-9337-541B18F9DCE1}" type="pres">
      <dgm:prSet presAssocID="{4FCF26B5-0A37-4EF7-9B7A-8018208A68B4}" presName="node" presStyleLbl="node1" presStyleIdx="1" presStyleCnt="5" custAng="0" custScaleX="132337" custScaleY="68394" custRadScaleRad="123722" custRadScaleInc="-574">
        <dgm:presLayoutVars>
          <dgm:bulletEnabled val="1"/>
        </dgm:presLayoutVars>
      </dgm:prSet>
      <dgm:spPr/>
    </dgm:pt>
    <dgm:pt modelId="{F20B4D3E-3CB8-414B-890A-64A027BAF7D5}" type="pres">
      <dgm:prSet presAssocID="{7603E5C2-7738-498D-B68E-3083BF8067A1}" presName="parTrans" presStyleLbl="bgSibTrans2D1" presStyleIdx="2" presStyleCnt="5"/>
      <dgm:spPr/>
    </dgm:pt>
    <dgm:pt modelId="{4C0320AD-A7BB-422C-AB7E-08A44B7CE713}" type="pres">
      <dgm:prSet presAssocID="{F6ED847D-9BAE-4D2B-9EB1-5D964B4FFD98}" presName="node" presStyleLbl="node1" presStyleIdx="2" presStyleCnt="5" custScaleX="116121" custScaleY="77907" custRadScaleRad="104299" custRadScaleInc="-1091">
        <dgm:presLayoutVars>
          <dgm:bulletEnabled val="1"/>
        </dgm:presLayoutVars>
      </dgm:prSet>
      <dgm:spPr/>
    </dgm:pt>
    <dgm:pt modelId="{F983BA4B-5D02-4177-9844-055D86299110}" type="pres">
      <dgm:prSet presAssocID="{D1320A42-A15A-43BC-A5C1-D1E6B7E595F4}" presName="parTrans" presStyleLbl="bgSibTrans2D1" presStyleIdx="3" presStyleCnt="5" custAng="21140037" custScaleX="101432" custLinFactNeighborX="-8301" custLinFactNeighborY="-27629"/>
      <dgm:spPr/>
    </dgm:pt>
    <dgm:pt modelId="{A0FDED25-4B04-494F-B96C-B4FAD85BED1B}" type="pres">
      <dgm:prSet presAssocID="{7A6732C5-5077-429F-86F1-7ABFCDE2B36D}" presName="node" presStyleLbl="node1" presStyleIdx="3" presStyleCnt="5" custScaleX="128699" custScaleY="72543" custRadScaleRad="120753" custRadScaleInc="-2001">
        <dgm:presLayoutVars>
          <dgm:bulletEnabled val="1"/>
        </dgm:presLayoutVars>
      </dgm:prSet>
      <dgm:spPr/>
    </dgm:pt>
    <dgm:pt modelId="{5AD19AD8-BD58-4E88-BAAD-A1CDCBE15D19}" type="pres">
      <dgm:prSet presAssocID="{A459B9C9-1CF4-4740-B652-14B0F04E7A44}" presName="parTrans" presStyleLbl="bgSibTrans2D1" presStyleIdx="4" presStyleCnt="5" custAng="21211869"/>
      <dgm:spPr/>
    </dgm:pt>
    <dgm:pt modelId="{5B4FABF9-D6ED-4925-A03B-E3F3F86F9D99}" type="pres">
      <dgm:prSet presAssocID="{BF41383A-BC09-4CD7-8ED6-3748E9D8489A}" presName="node" presStyleLbl="node1" presStyleIdx="4" presStyleCnt="5" custScaleX="115834" custScaleY="68917" custRadScaleRad="101402" custRadScaleInc="-65881">
        <dgm:presLayoutVars>
          <dgm:bulletEnabled val="1"/>
        </dgm:presLayoutVars>
      </dgm:prSet>
      <dgm:spPr/>
    </dgm:pt>
  </dgm:ptLst>
  <dgm:cxnLst>
    <dgm:cxn modelId="{5D9C7401-C34C-43C5-961E-195B32E706AE}" type="presOf" srcId="{7603E5C2-7738-498D-B68E-3083BF8067A1}" destId="{F20B4D3E-3CB8-414B-890A-64A027BAF7D5}" srcOrd="0" destOrd="0" presId="urn:microsoft.com/office/officeart/2005/8/layout/radial4"/>
    <dgm:cxn modelId="{FBE3E902-D8D9-4AB8-A812-E89A17DA8A82}" type="presOf" srcId="{DFC400BA-5CB3-454D-8498-553FB9A4056F}" destId="{6457105D-301F-493F-A217-D0F709D1CEF1}" srcOrd="0" destOrd="0" presId="urn:microsoft.com/office/officeart/2005/8/layout/radial4"/>
    <dgm:cxn modelId="{3AEF5F03-B0FA-4CA1-B0FA-B0E8BB68C247}" type="presOf" srcId="{6BE96A75-7E81-49D3-8784-A2B58FF364C4}" destId="{44504703-19A7-4068-A112-0B4FD039B90F}" srcOrd="0" destOrd="0" presId="urn:microsoft.com/office/officeart/2005/8/layout/radial4"/>
    <dgm:cxn modelId="{FA9B2C05-FAB6-42C7-85A4-8D46E757CB46}" srcId="{3181ED66-4A8F-4EA6-93AD-709DD8B11300}" destId="{F6ED847D-9BAE-4D2B-9EB1-5D964B4FFD98}" srcOrd="2" destOrd="0" parTransId="{7603E5C2-7738-498D-B68E-3083BF8067A1}" sibTransId="{500981B4-2934-4125-B5A9-1D2C8A5D27AA}"/>
    <dgm:cxn modelId="{1151181A-54CE-4C1B-BAA1-059BE2EBBA14}" srcId="{3181ED66-4A8F-4EA6-93AD-709DD8B11300}" destId="{BF41383A-BC09-4CD7-8ED6-3748E9D8489A}" srcOrd="4" destOrd="0" parTransId="{A459B9C9-1CF4-4740-B652-14B0F04E7A44}" sibTransId="{D91E649D-22C7-4A1F-986C-129A65102205}"/>
    <dgm:cxn modelId="{A0DE0240-ECFF-4B92-9010-11D79D2359C9}" type="presOf" srcId="{F6ED847D-9BAE-4D2B-9EB1-5D964B4FFD98}" destId="{4C0320AD-A7BB-422C-AB7E-08A44B7CE713}" srcOrd="0" destOrd="0" presId="urn:microsoft.com/office/officeart/2005/8/layout/radial4"/>
    <dgm:cxn modelId="{8DF3AB62-7430-4CA1-AF73-191B145FBBFA}" type="presOf" srcId="{167C9682-A616-4BC1-AC99-71A768AE6DB6}" destId="{EEA072B2-53C4-4C7A-A577-32F2F5E27D64}" srcOrd="0" destOrd="0" presId="urn:microsoft.com/office/officeart/2005/8/layout/radial4"/>
    <dgm:cxn modelId="{0000B466-59D2-4CE7-B44B-3AF47FAAE3D5}" type="presOf" srcId="{BF41383A-BC09-4CD7-8ED6-3748E9D8489A}" destId="{5B4FABF9-D6ED-4925-A03B-E3F3F86F9D99}" srcOrd="0" destOrd="0" presId="urn:microsoft.com/office/officeart/2005/8/layout/radial4"/>
    <dgm:cxn modelId="{7B792D6D-4969-4B3E-BDF3-28CC56977F41}" srcId="{3181ED66-4A8F-4EA6-93AD-709DD8B11300}" destId="{4FCF26B5-0A37-4EF7-9B7A-8018208A68B4}" srcOrd="1" destOrd="0" parTransId="{DFC400BA-5CB3-454D-8498-553FB9A4056F}" sibTransId="{BBC6FE18-0B4C-402D-8065-BAAE1CDE6DBA}"/>
    <dgm:cxn modelId="{F9B2D156-5642-4E21-8C47-A0BA403275FF}" type="presOf" srcId="{7A6732C5-5077-429F-86F1-7ABFCDE2B36D}" destId="{A0FDED25-4B04-494F-B96C-B4FAD85BED1B}" srcOrd="0" destOrd="0" presId="urn:microsoft.com/office/officeart/2005/8/layout/radial4"/>
    <dgm:cxn modelId="{2DC8E756-324E-48CF-BB1E-41872DFB886F}" srcId="{3181ED66-4A8F-4EA6-93AD-709DD8B11300}" destId="{7A6732C5-5077-429F-86F1-7ABFCDE2B36D}" srcOrd="3" destOrd="0" parTransId="{D1320A42-A15A-43BC-A5C1-D1E6B7E595F4}" sibTransId="{685DFE58-F72B-44F5-836C-8B4B905688A0}"/>
    <dgm:cxn modelId="{3B34B890-977D-4981-A9CD-BA2CA18D64DE}" type="presOf" srcId="{D1320A42-A15A-43BC-A5C1-D1E6B7E595F4}" destId="{F983BA4B-5D02-4177-9844-055D86299110}" srcOrd="0" destOrd="0" presId="urn:microsoft.com/office/officeart/2005/8/layout/radial4"/>
    <dgm:cxn modelId="{1F95D998-941C-4286-AAFB-53DABFF21B5F}" srcId="{EE62DBB5-E8D2-403A-B184-594812048887}" destId="{3181ED66-4A8F-4EA6-93AD-709DD8B11300}" srcOrd="0" destOrd="0" parTransId="{B24670C1-F7C0-4EE5-9739-494CBD9D76E4}" sibTransId="{6C26A395-26D5-4763-90B0-477D3BB76E15}"/>
    <dgm:cxn modelId="{DA9C2C9D-1EEE-4773-94CE-EFF72A473906}" type="presOf" srcId="{3181ED66-4A8F-4EA6-93AD-709DD8B11300}" destId="{2F3D4A2E-9872-457D-94E3-89A03E1EBDAF}" srcOrd="0" destOrd="0" presId="urn:microsoft.com/office/officeart/2005/8/layout/radial4"/>
    <dgm:cxn modelId="{D5D615CB-E8B5-4E85-B1C3-93F8FF418F52}" type="presOf" srcId="{A459B9C9-1CF4-4740-B652-14B0F04E7A44}" destId="{5AD19AD8-BD58-4E88-BAAD-A1CDCBE15D19}" srcOrd="0" destOrd="0" presId="urn:microsoft.com/office/officeart/2005/8/layout/radial4"/>
    <dgm:cxn modelId="{F01C8EEB-6E4E-4A75-8544-A0A3599D97FD}" type="presOf" srcId="{EE62DBB5-E8D2-403A-B184-594812048887}" destId="{9CA5DD42-57DD-4B95-8E87-D0D60416C29C}" srcOrd="0" destOrd="0" presId="urn:microsoft.com/office/officeart/2005/8/layout/radial4"/>
    <dgm:cxn modelId="{97AD4DF5-4CB9-424A-8BC9-AF537F8DDFC8}" srcId="{3181ED66-4A8F-4EA6-93AD-709DD8B11300}" destId="{6BE96A75-7E81-49D3-8784-A2B58FF364C4}" srcOrd="0" destOrd="0" parTransId="{167C9682-A616-4BC1-AC99-71A768AE6DB6}" sibTransId="{CC818BE9-1FF2-4E7E-880A-477BEEC4D9C9}"/>
    <dgm:cxn modelId="{69C45DF9-9E31-468C-B124-A262B233364F}" type="presOf" srcId="{4FCF26B5-0A37-4EF7-9B7A-8018208A68B4}" destId="{403EE99C-B9D8-42FE-9337-541B18F9DCE1}" srcOrd="0" destOrd="0" presId="urn:microsoft.com/office/officeart/2005/8/layout/radial4"/>
    <dgm:cxn modelId="{410F8B6F-5021-47DD-9DBF-717E72448A44}" type="presParOf" srcId="{9CA5DD42-57DD-4B95-8E87-D0D60416C29C}" destId="{2F3D4A2E-9872-457D-94E3-89A03E1EBDAF}" srcOrd="0" destOrd="0" presId="urn:microsoft.com/office/officeart/2005/8/layout/radial4"/>
    <dgm:cxn modelId="{C09DE96E-60E7-47D8-BBA2-CCD6B0DE85EB}" type="presParOf" srcId="{9CA5DD42-57DD-4B95-8E87-D0D60416C29C}" destId="{EEA072B2-53C4-4C7A-A577-32F2F5E27D64}" srcOrd="1" destOrd="0" presId="urn:microsoft.com/office/officeart/2005/8/layout/radial4"/>
    <dgm:cxn modelId="{CDCA8922-94D1-4153-A488-51ABB6026AA1}" type="presParOf" srcId="{9CA5DD42-57DD-4B95-8E87-D0D60416C29C}" destId="{44504703-19A7-4068-A112-0B4FD039B90F}" srcOrd="2" destOrd="0" presId="urn:microsoft.com/office/officeart/2005/8/layout/radial4"/>
    <dgm:cxn modelId="{5B7C98D4-0920-4621-8AA7-823E9FE9B561}" type="presParOf" srcId="{9CA5DD42-57DD-4B95-8E87-D0D60416C29C}" destId="{6457105D-301F-493F-A217-D0F709D1CEF1}" srcOrd="3" destOrd="0" presId="urn:microsoft.com/office/officeart/2005/8/layout/radial4"/>
    <dgm:cxn modelId="{3D02C771-00F7-4771-B072-43F713BEB540}" type="presParOf" srcId="{9CA5DD42-57DD-4B95-8E87-D0D60416C29C}" destId="{403EE99C-B9D8-42FE-9337-541B18F9DCE1}" srcOrd="4" destOrd="0" presId="urn:microsoft.com/office/officeart/2005/8/layout/radial4"/>
    <dgm:cxn modelId="{BACCB7F9-74FC-406B-A3FF-A47EAB6B1FB5}" type="presParOf" srcId="{9CA5DD42-57DD-4B95-8E87-D0D60416C29C}" destId="{F20B4D3E-3CB8-414B-890A-64A027BAF7D5}" srcOrd="5" destOrd="0" presId="urn:microsoft.com/office/officeart/2005/8/layout/radial4"/>
    <dgm:cxn modelId="{8C408399-EDC5-4866-BC1E-6628C1B753F4}" type="presParOf" srcId="{9CA5DD42-57DD-4B95-8E87-D0D60416C29C}" destId="{4C0320AD-A7BB-422C-AB7E-08A44B7CE713}" srcOrd="6" destOrd="0" presId="urn:microsoft.com/office/officeart/2005/8/layout/radial4"/>
    <dgm:cxn modelId="{2163AA83-8CC6-48EF-8C06-70B8BA8AAADD}" type="presParOf" srcId="{9CA5DD42-57DD-4B95-8E87-D0D60416C29C}" destId="{F983BA4B-5D02-4177-9844-055D86299110}" srcOrd="7" destOrd="0" presId="urn:microsoft.com/office/officeart/2005/8/layout/radial4"/>
    <dgm:cxn modelId="{BAE0F465-5182-4DC0-9E9D-21DB604955F8}" type="presParOf" srcId="{9CA5DD42-57DD-4B95-8E87-D0D60416C29C}" destId="{A0FDED25-4B04-494F-B96C-B4FAD85BED1B}" srcOrd="8" destOrd="0" presId="urn:microsoft.com/office/officeart/2005/8/layout/radial4"/>
    <dgm:cxn modelId="{37C9135E-5E57-42DD-8D9C-B141D3770328}" type="presParOf" srcId="{9CA5DD42-57DD-4B95-8E87-D0D60416C29C}" destId="{5AD19AD8-BD58-4E88-BAAD-A1CDCBE15D19}" srcOrd="9" destOrd="0" presId="urn:microsoft.com/office/officeart/2005/8/layout/radial4"/>
    <dgm:cxn modelId="{958E81EB-6B4F-42F9-BB61-A21FE1B19E1D}" type="presParOf" srcId="{9CA5DD42-57DD-4B95-8E87-D0D60416C29C}" destId="{5B4FABF9-D6ED-4925-A03B-E3F3F86F9D99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62DBB5-E8D2-403A-B184-59481204888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81ED66-4A8F-4EA6-93AD-709DD8B11300}">
      <dgm:prSet phldrT="[Text]"/>
      <dgm:spPr/>
      <dgm:t>
        <a:bodyPr/>
        <a:lstStyle/>
        <a:p>
          <a:r>
            <a:rPr lang="en-US" dirty="0"/>
            <a:t>NGO</a:t>
          </a:r>
        </a:p>
      </dgm:t>
    </dgm:pt>
    <dgm:pt modelId="{B24670C1-F7C0-4EE5-9739-494CBD9D76E4}" type="parTrans" cxnId="{1F95D998-941C-4286-AAFB-53DABFF21B5F}">
      <dgm:prSet/>
      <dgm:spPr/>
      <dgm:t>
        <a:bodyPr/>
        <a:lstStyle/>
        <a:p>
          <a:endParaRPr lang="en-US"/>
        </a:p>
      </dgm:t>
    </dgm:pt>
    <dgm:pt modelId="{6C26A395-26D5-4763-90B0-477D3BB76E15}" type="sibTrans" cxnId="{1F95D998-941C-4286-AAFB-53DABFF21B5F}">
      <dgm:prSet/>
      <dgm:spPr/>
      <dgm:t>
        <a:bodyPr/>
        <a:lstStyle/>
        <a:p>
          <a:endParaRPr lang="en-US"/>
        </a:p>
      </dgm:t>
    </dgm:pt>
    <dgm:pt modelId="{6BE96A75-7E81-49D3-8784-A2B58FF364C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Strategic Events</a:t>
          </a:r>
        </a:p>
      </dgm:t>
    </dgm:pt>
    <dgm:pt modelId="{167C9682-A616-4BC1-AC99-71A768AE6DB6}" type="parTrans" cxnId="{97AD4DF5-4CB9-424A-8BC9-AF537F8DDFC8}">
      <dgm:prSet/>
      <dgm:spPr/>
      <dgm:t>
        <a:bodyPr/>
        <a:lstStyle/>
        <a:p>
          <a:endParaRPr lang="en-US"/>
        </a:p>
      </dgm:t>
    </dgm:pt>
    <dgm:pt modelId="{CC818BE9-1FF2-4E7E-880A-477BEEC4D9C9}" type="sibTrans" cxnId="{97AD4DF5-4CB9-424A-8BC9-AF537F8DDFC8}">
      <dgm:prSet/>
      <dgm:spPr/>
      <dgm:t>
        <a:bodyPr/>
        <a:lstStyle/>
        <a:p>
          <a:endParaRPr lang="en-US"/>
        </a:p>
      </dgm:t>
    </dgm:pt>
    <dgm:pt modelId="{4FCF26B5-0A37-4EF7-9B7A-8018208A68B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Integrate Communications</a:t>
          </a:r>
        </a:p>
      </dgm:t>
    </dgm:pt>
    <dgm:pt modelId="{DFC400BA-5CB3-454D-8498-553FB9A4056F}" type="parTrans" cxnId="{7B792D6D-4969-4B3E-BDF3-28CC56977F41}">
      <dgm:prSet/>
      <dgm:spPr/>
      <dgm:t>
        <a:bodyPr/>
        <a:lstStyle/>
        <a:p>
          <a:endParaRPr lang="en-US"/>
        </a:p>
      </dgm:t>
    </dgm:pt>
    <dgm:pt modelId="{BBC6FE18-0B4C-402D-8065-BAAE1CDE6DBA}" type="sibTrans" cxnId="{7B792D6D-4969-4B3E-BDF3-28CC56977F41}">
      <dgm:prSet/>
      <dgm:spPr/>
      <dgm:t>
        <a:bodyPr/>
        <a:lstStyle/>
        <a:p>
          <a:endParaRPr lang="en-US"/>
        </a:p>
      </dgm:t>
    </dgm:pt>
    <dgm:pt modelId="{F6ED847D-9BAE-4D2B-9EB1-5D964B4FFD9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Cost Control and TQM</a:t>
          </a:r>
        </a:p>
      </dgm:t>
    </dgm:pt>
    <dgm:pt modelId="{7603E5C2-7738-498D-B68E-3083BF8067A1}" type="parTrans" cxnId="{FA9B2C05-FAB6-42C7-85A4-8D46E757CB46}">
      <dgm:prSet/>
      <dgm:spPr/>
      <dgm:t>
        <a:bodyPr/>
        <a:lstStyle/>
        <a:p>
          <a:endParaRPr lang="en-US"/>
        </a:p>
      </dgm:t>
    </dgm:pt>
    <dgm:pt modelId="{500981B4-2934-4125-B5A9-1D2C8A5D27AA}" type="sibTrans" cxnId="{FA9B2C05-FAB6-42C7-85A4-8D46E757CB46}">
      <dgm:prSet/>
      <dgm:spPr/>
      <dgm:t>
        <a:bodyPr/>
        <a:lstStyle/>
        <a:p>
          <a:endParaRPr lang="en-US"/>
        </a:p>
      </dgm:t>
    </dgm:pt>
    <dgm:pt modelId="{7A6732C5-5077-429F-86F1-7ABFCDE2B36D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4400" dirty="0">
              <a:solidFill>
                <a:schemeClr val="tx1"/>
              </a:solidFill>
            </a:rPr>
            <a:t>Increase Effort</a:t>
          </a:r>
        </a:p>
      </dgm:t>
    </dgm:pt>
    <dgm:pt modelId="{D1320A42-A15A-43BC-A5C1-D1E6B7E595F4}" type="parTrans" cxnId="{2DC8E756-324E-48CF-BB1E-41872DFB886F}">
      <dgm:prSet/>
      <dgm:spPr/>
      <dgm:t>
        <a:bodyPr/>
        <a:lstStyle/>
        <a:p>
          <a:endParaRPr lang="en-US"/>
        </a:p>
      </dgm:t>
    </dgm:pt>
    <dgm:pt modelId="{685DFE58-F72B-44F5-836C-8B4B905688A0}" type="sibTrans" cxnId="{2DC8E756-324E-48CF-BB1E-41872DFB886F}">
      <dgm:prSet/>
      <dgm:spPr/>
      <dgm:t>
        <a:bodyPr/>
        <a:lstStyle/>
        <a:p>
          <a:endParaRPr lang="en-US"/>
        </a:p>
      </dgm:t>
    </dgm:pt>
    <dgm:pt modelId="{9CA5DD42-57DD-4B95-8E87-D0D60416C29C}" type="pres">
      <dgm:prSet presAssocID="{EE62DBB5-E8D2-403A-B184-59481204888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F3D4A2E-9872-457D-94E3-89A03E1EBDAF}" type="pres">
      <dgm:prSet presAssocID="{3181ED66-4A8F-4EA6-93AD-709DD8B11300}" presName="centerShape" presStyleLbl="node0" presStyleIdx="0" presStyleCnt="1"/>
      <dgm:spPr/>
    </dgm:pt>
    <dgm:pt modelId="{EEA072B2-53C4-4C7A-A577-32F2F5E27D64}" type="pres">
      <dgm:prSet presAssocID="{167C9682-A616-4BC1-AC99-71A768AE6DB6}" presName="parTrans" presStyleLbl="bgSibTrans2D1" presStyleIdx="0" presStyleCnt="4"/>
      <dgm:spPr/>
    </dgm:pt>
    <dgm:pt modelId="{44504703-19A7-4068-A112-0B4FD039B90F}" type="pres">
      <dgm:prSet presAssocID="{6BE96A75-7E81-49D3-8784-A2B58FF364C4}" presName="node" presStyleLbl="node1" presStyleIdx="0" presStyleCnt="4">
        <dgm:presLayoutVars>
          <dgm:bulletEnabled val="1"/>
        </dgm:presLayoutVars>
      </dgm:prSet>
      <dgm:spPr/>
    </dgm:pt>
    <dgm:pt modelId="{6457105D-301F-493F-A217-D0F709D1CEF1}" type="pres">
      <dgm:prSet presAssocID="{DFC400BA-5CB3-454D-8498-553FB9A4056F}" presName="parTrans" presStyleLbl="bgSibTrans2D1" presStyleIdx="1" presStyleCnt="4"/>
      <dgm:spPr/>
    </dgm:pt>
    <dgm:pt modelId="{403EE99C-B9D8-42FE-9337-541B18F9DCE1}" type="pres">
      <dgm:prSet presAssocID="{4FCF26B5-0A37-4EF7-9B7A-8018208A68B4}" presName="node" presStyleLbl="node1" presStyleIdx="1" presStyleCnt="4" custScaleX="178848" custRadScaleRad="110138" custRadScaleInc="-21389">
        <dgm:presLayoutVars>
          <dgm:bulletEnabled val="1"/>
        </dgm:presLayoutVars>
      </dgm:prSet>
      <dgm:spPr/>
    </dgm:pt>
    <dgm:pt modelId="{F20B4D3E-3CB8-414B-890A-64A027BAF7D5}" type="pres">
      <dgm:prSet presAssocID="{7603E5C2-7738-498D-B68E-3083BF8067A1}" presName="parTrans" presStyleLbl="bgSibTrans2D1" presStyleIdx="2" presStyleCnt="4"/>
      <dgm:spPr/>
    </dgm:pt>
    <dgm:pt modelId="{4C0320AD-A7BB-422C-AB7E-08A44B7CE713}" type="pres">
      <dgm:prSet presAssocID="{F6ED847D-9BAE-4D2B-9EB1-5D964B4FFD98}" presName="node" presStyleLbl="node1" presStyleIdx="2" presStyleCnt="4" custScaleX="142105" custRadScaleRad="106403" custRadScaleInc="15444">
        <dgm:presLayoutVars>
          <dgm:bulletEnabled val="1"/>
        </dgm:presLayoutVars>
      </dgm:prSet>
      <dgm:spPr/>
    </dgm:pt>
    <dgm:pt modelId="{F983BA4B-5D02-4177-9844-055D86299110}" type="pres">
      <dgm:prSet presAssocID="{D1320A42-A15A-43BC-A5C1-D1E6B7E595F4}" presName="parTrans" presStyleLbl="bgSibTrans2D1" presStyleIdx="3" presStyleCnt="4"/>
      <dgm:spPr/>
    </dgm:pt>
    <dgm:pt modelId="{A0FDED25-4B04-494F-B96C-B4FAD85BED1B}" type="pres">
      <dgm:prSet presAssocID="{7A6732C5-5077-429F-86F1-7ABFCDE2B36D}" presName="node" presStyleLbl="node1" presStyleIdx="3" presStyleCnt="4">
        <dgm:presLayoutVars>
          <dgm:bulletEnabled val="1"/>
        </dgm:presLayoutVars>
      </dgm:prSet>
      <dgm:spPr/>
    </dgm:pt>
  </dgm:ptLst>
  <dgm:cxnLst>
    <dgm:cxn modelId="{FA9B2C05-FAB6-42C7-85A4-8D46E757CB46}" srcId="{3181ED66-4A8F-4EA6-93AD-709DD8B11300}" destId="{F6ED847D-9BAE-4D2B-9EB1-5D964B4FFD98}" srcOrd="2" destOrd="0" parTransId="{7603E5C2-7738-498D-B68E-3083BF8067A1}" sibTransId="{500981B4-2934-4125-B5A9-1D2C8A5D27AA}"/>
    <dgm:cxn modelId="{9D164335-BA95-43AB-ABBF-0C213E6CC57C}" type="presOf" srcId="{D1320A42-A15A-43BC-A5C1-D1E6B7E595F4}" destId="{F983BA4B-5D02-4177-9844-055D86299110}" srcOrd="0" destOrd="0" presId="urn:microsoft.com/office/officeart/2005/8/layout/radial4"/>
    <dgm:cxn modelId="{0EF5E53A-CD51-43C4-AA10-FBF8229951B6}" type="presOf" srcId="{EE62DBB5-E8D2-403A-B184-594812048887}" destId="{9CA5DD42-57DD-4B95-8E87-D0D60416C29C}" srcOrd="0" destOrd="0" presId="urn:microsoft.com/office/officeart/2005/8/layout/radial4"/>
    <dgm:cxn modelId="{7B792D6D-4969-4B3E-BDF3-28CC56977F41}" srcId="{3181ED66-4A8F-4EA6-93AD-709DD8B11300}" destId="{4FCF26B5-0A37-4EF7-9B7A-8018208A68B4}" srcOrd="1" destOrd="0" parTransId="{DFC400BA-5CB3-454D-8498-553FB9A4056F}" sibTransId="{BBC6FE18-0B4C-402D-8065-BAAE1CDE6DBA}"/>
    <dgm:cxn modelId="{C761BE73-787B-4681-8943-B284830D8AF0}" type="presOf" srcId="{DFC400BA-5CB3-454D-8498-553FB9A4056F}" destId="{6457105D-301F-493F-A217-D0F709D1CEF1}" srcOrd="0" destOrd="0" presId="urn:microsoft.com/office/officeart/2005/8/layout/radial4"/>
    <dgm:cxn modelId="{2DC8E756-324E-48CF-BB1E-41872DFB886F}" srcId="{3181ED66-4A8F-4EA6-93AD-709DD8B11300}" destId="{7A6732C5-5077-429F-86F1-7ABFCDE2B36D}" srcOrd="3" destOrd="0" parTransId="{D1320A42-A15A-43BC-A5C1-D1E6B7E595F4}" sibTransId="{685DFE58-F72B-44F5-836C-8B4B905688A0}"/>
    <dgm:cxn modelId="{4E3F4277-AA00-483D-923D-7EF3DB9638FB}" type="presOf" srcId="{3181ED66-4A8F-4EA6-93AD-709DD8B11300}" destId="{2F3D4A2E-9872-457D-94E3-89A03E1EBDAF}" srcOrd="0" destOrd="0" presId="urn:microsoft.com/office/officeart/2005/8/layout/radial4"/>
    <dgm:cxn modelId="{1F95D998-941C-4286-AAFB-53DABFF21B5F}" srcId="{EE62DBB5-E8D2-403A-B184-594812048887}" destId="{3181ED66-4A8F-4EA6-93AD-709DD8B11300}" srcOrd="0" destOrd="0" parTransId="{B24670C1-F7C0-4EE5-9739-494CBD9D76E4}" sibTransId="{6C26A395-26D5-4763-90B0-477D3BB76E15}"/>
    <dgm:cxn modelId="{6AD8709B-052E-4D10-860E-BCCB83501B22}" type="presOf" srcId="{7603E5C2-7738-498D-B68E-3083BF8067A1}" destId="{F20B4D3E-3CB8-414B-890A-64A027BAF7D5}" srcOrd="0" destOrd="0" presId="urn:microsoft.com/office/officeart/2005/8/layout/radial4"/>
    <dgm:cxn modelId="{6A3D029D-88CB-4D85-85A0-4EC13A3C69CC}" type="presOf" srcId="{6BE96A75-7E81-49D3-8784-A2B58FF364C4}" destId="{44504703-19A7-4068-A112-0B4FD039B90F}" srcOrd="0" destOrd="0" presId="urn:microsoft.com/office/officeart/2005/8/layout/radial4"/>
    <dgm:cxn modelId="{2F64D9C2-629B-49DF-A8EB-E84CB7891503}" type="presOf" srcId="{167C9682-A616-4BC1-AC99-71A768AE6DB6}" destId="{EEA072B2-53C4-4C7A-A577-32F2F5E27D64}" srcOrd="0" destOrd="0" presId="urn:microsoft.com/office/officeart/2005/8/layout/radial4"/>
    <dgm:cxn modelId="{97AD4DF5-4CB9-424A-8BC9-AF537F8DDFC8}" srcId="{3181ED66-4A8F-4EA6-93AD-709DD8B11300}" destId="{6BE96A75-7E81-49D3-8784-A2B58FF364C4}" srcOrd="0" destOrd="0" parTransId="{167C9682-A616-4BC1-AC99-71A768AE6DB6}" sibTransId="{CC818BE9-1FF2-4E7E-880A-477BEEC4D9C9}"/>
    <dgm:cxn modelId="{8565CCF5-7E49-4419-B847-FB0036400E85}" type="presOf" srcId="{F6ED847D-9BAE-4D2B-9EB1-5D964B4FFD98}" destId="{4C0320AD-A7BB-422C-AB7E-08A44B7CE713}" srcOrd="0" destOrd="0" presId="urn:microsoft.com/office/officeart/2005/8/layout/radial4"/>
    <dgm:cxn modelId="{BFB921FC-E159-41CF-B07B-14CBC72716B9}" type="presOf" srcId="{4FCF26B5-0A37-4EF7-9B7A-8018208A68B4}" destId="{403EE99C-B9D8-42FE-9337-541B18F9DCE1}" srcOrd="0" destOrd="0" presId="urn:microsoft.com/office/officeart/2005/8/layout/radial4"/>
    <dgm:cxn modelId="{DA1955FD-91A3-47BD-9E7F-0EA923F87736}" type="presOf" srcId="{7A6732C5-5077-429F-86F1-7ABFCDE2B36D}" destId="{A0FDED25-4B04-494F-B96C-B4FAD85BED1B}" srcOrd="0" destOrd="0" presId="urn:microsoft.com/office/officeart/2005/8/layout/radial4"/>
    <dgm:cxn modelId="{93A553E0-FAB3-4064-9001-10C7F9C9C7CC}" type="presParOf" srcId="{9CA5DD42-57DD-4B95-8E87-D0D60416C29C}" destId="{2F3D4A2E-9872-457D-94E3-89A03E1EBDAF}" srcOrd="0" destOrd="0" presId="urn:microsoft.com/office/officeart/2005/8/layout/radial4"/>
    <dgm:cxn modelId="{D2926B20-A74A-4A46-BA8E-7CFE2EBDFD08}" type="presParOf" srcId="{9CA5DD42-57DD-4B95-8E87-D0D60416C29C}" destId="{EEA072B2-53C4-4C7A-A577-32F2F5E27D64}" srcOrd="1" destOrd="0" presId="urn:microsoft.com/office/officeart/2005/8/layout/radial4"/>
    <dgm:cxn modelId="{D9739225-5753-46A9-B134-26A7B78D89E7}" type="presParOf" srcId="{9CA5DD42-57DD-4B95-8E87-D0D60416C29C}" destId="{44504703-19A7-4068-A112-0B4FD039B90F}" srcOrd="2" destOrd="0" presId="urn:microsoft.com/office/officeart/2005/8/layout/radial4"/>
    <dgm:cxn modelId="{228372DB-BDF4-4312-A31C-40932B8D27C9}" type="presParOf" srcId="{9CA5DD42-57DD-4B95-8E87-D0D60416C29C}" destId="{6457105D-301F-493F-A217-D0F709D1CEF1}" srcOrd="3" destOrd="0" presId="urn:microsoft.com/office/officeart/2005/8/layout/radial4"/>
    <dgm:cxn modelId="{32C8E317-3E23-40F9-AA54-B0E5B863F0C3}" type="presParOf" srcId="{9CA5DD42-57DD-4B95-8E87-D0D60416C29C}" destId="{403EE99C-B9D8-42FE-9337-541B18F9DCE1}" srcOrd="4" destOrd="0" presId="urn:microsoft.com/office/officeart/2005/8/layout/radial4"/>
    <dgm:cxn modelId="{AF057E8B-18BD-459A-A240-59506BEEA82C}" type="presParOf" srcId="{9CA5DD42-57DD-4B95-8E87-D0D60416C29C}" destId="{F20B4D3E-3CB8-414B-890A-64A027BAF7D5}" srcOrd="5" destOrd="0" presId="urn:microsoft.com/office/officeart/2005/8/layout/radial4"/>
    <dgm:cxn modelId="{0EB2BD5B-A5F0-426E-BDD7-09A2FF1C9764}" type="presParOf" srcId="{9CA5DD42-57DD-4B95-8E87-D0D60416C29C}" destId="{4C0320AD-A7BB-422C-AB7E-08A44B7CE713}" srcOrd="6" destOrd="0" presId="urn:microsoft.com/office/officeart/2005/8/layout/radial4"/>
    <dgm:cxn modelId="{E31616CE-6A71-4ABF-8208-5D00AF78BA63}" type="presParOf" srcId="{9CA5DD42-57DD-4B95-8E87-D0D60416C29C}" destId="{F983BA4B-5D02-4177-9844-055D86299110}" srcOrd="7" destOrd="0" presId="urn:microsoft.com/office/officeart/2005/8/layout/radial4"/>
    <dgm:cxn modelId="{AF13429B-1DA7-40F5-883F-C260C299E23B}" type="presParOf" srcId="{9CA5DD42-57DD-4B95-8E87-D0D60416C29C}" destId="{A0FDED25-4B04-494F-B96C-B4FAD85BED1B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E62DBB5-E8D2-403A-B184-59481204888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81ED66-4A8F-4EA6-93AD-709DD8B11300}">
      <dgm:prSet phldrT="[Text]"/>
      <dgm:spPr/>
      <dgm:t>
        <a:bodyPr/>
        <a:lstStyle/>
        <a:p>
          <a:r>
            <a:rPr lang="en-US" dirty="0"/>
            <a:t>NGO</a:t>
          </a:r>
        </a:p>
      </dgm:t>
    </dgm:pt>
    <dgm:pt modelId="{B24670C1-F7C0-4EE5-9739-494CBD9D76E4}" type="parTrans" cxnId="{1F95D998-941C-4286-AAFB-53DABFF21B5F}">
      <dgm:prSet/>
      <dgm:spPr/>
      <dgm:t>
        <a:bodyPr/>
        <a:lstStyle/>
        <a:p>
          <a:endParaRPr lang="en-US"/>
        </a:p>
      </dgm:t>
    </dgm:pt>
    <dgm:pt modelId="{6C26A395-26D5-4763-90B0-477D3BB76E15}" type="sibTrans" cxnId="{1F95D998-941C-4286-AAFB-53DABFF21B5F}">
      <dgm:prSet/>
      <dgm:spPr/>
      <dgm:t>
        <a:bodyPr/>
        <a:lstStyle/>
        <a:p>
          <a:endParaRPr lang="en-US"/>
        </a:p>
      </dgm:t>
    </dgm:pt>
    <dgm:pt modelId="{6BE96A75-7E81-49D3-8784-A2B58FF364C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3600" dirty="0">
              <a:solidFill>
                <a:schemeClr val="tx1"/>
              </a:solidFill>
            </a:rPr>
            <a:t>Step Up    to Lead</a:t>
          </a:r>
        </a:p>
      </dgm:t>
    </dgm:pt>
    <dgm:pt modelId="{167C9682-A616-4BC1-AC99-71A768AE6DB6}" type="parTrans" cxnId="{97AD4DF5-4CB9-424A-8BC9-AF537F8DDFC8}">
      <dgm:prSet/>
      <dgm:spPr/>
      <dgm:t>
        <a:bodyPr/>
        <a:lstStyle/>
        <a:p>
          <a:endParaRPr lang="en-US"/>
        </a:p>
      </dgm:t>
    </dgm:pt>
    <dgm:pt modelId="{CC818BE9-1FF2-4E7E-880A-477BEEC4D9C9}" type="sibTrans" cxnId="{97AD4DF5-4CB9-424A-8BC9-AF537F8DDFC8}">
      <dgm:prSet/>
      <dgm:spPr/>
      <dgm:t>
        <a:bodyPr/>
        <a:lstStyle/>
        <a:p>
          <a:endParaRPr lang="en-US"/>
        </a:p>
      </dgm:t>
    </dgm:pt>
    <dgm:pt modelId="{4FCF26B5-0A37-4EF7-9B7A-8018208A68B4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3600" dirty="0">
              <a:solidFill>
                <a:schemeClr val="tx1"/>
              </a:solidFill>
            </a:rPr>
            <a:t>Create New Partnerships</a:t>
          </a:r>
        </a:p>
      </dgm:t>
    </dgm:pt>
    <dgm:pt modelId="{DFC400BA-5CB3-454D-8498-553FB9A4056F}" type="parTrans" cxnId="{7B792D6D-4969-4B3E-BDF3-28CC56977F41}">
      <dgm:prSet/>
      <dgm:spPr/>
      <dgm:t>
        <a:bodyPr/>
        <a:lstStyle/>
        <a:p>
          <a:endParaRPr lang="en-US"/>
        </a:p>
      </dgm:t>
    </dgm:pt>
    <dgm:pt modelId="{BBC6FE18-0B4C-402D-8065-BAAE1CDE6DBA}" type="sibTrans" cxnId="{7B792D6D-4969-4B3E-BDF3-28CC56977F41}">
      <dgm:prSet/>
      <dgm:spPr/>
      <dgm:t>
        <a:bodyPr/>
        <a:lstStyle/>
        <a:p>
          <a:endParaRPr lang="en-US"/>
        </a:p>
      </dgm:t>
    </dgm:pt>
    <dgm:pt modelId="{F6ED847D-9BAE-4D2B-9EB1-5D964B4FFD9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3600" dirty="0">
              <a:solidFill>
                <a:schemeClr val="tx1"/>
              </a:solidFill>
            </a:rPr>
            <a:t>Promote Civil Society</a:t>
          </a:r>
        </a:p>
      </dgm:t>
    </dgm:pt>
    <dgm:pt modelId="{7603E5C2-7738-498D-B68E-3083BF8067A1}" type="parTrans" cxnId="{FA9B2C05-FAB6-42C7-85A4-8D46E757CB46}">
      <dgm:prSet/>
      <dgm:spPr/>
      <dgm:t>
        <a:bodyPr/>
        <a:lstStyle/>
        <a:p>
          <a:endParaRPr lang="en-US"/>
        </a:p>
      </dgm:t>
    </dgm:pt>
    <dgm:pt modelId="{500981B4-2934-4125-B5A9-1D2C8A5D27AA}" type="sibTrans" cxnId="{FA9B2C05-FAB6-42C7-85A4-8D46E757CB46}">
      <dgm:prSet/>
      <dgm:spPr/>
      <dgm:t>
        <a:bodyPr/>
        <a:lstStyle/>
        <a:p>
          <a:endParaRPr lang="en-US"/>
        </a:p>
      </dgm:t>
    </dgm:pt>
    <dgm:pt modelId="{7A6732C5-5077-429F-86F1-7ABFCDE2B36D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3600" dirty="0">
              <a:solidFill>
                <a:schemeClr val="tx1"/>
              </a:solidFill>
            </a:rPr>
            <a:t>Total Organization Fundraising</a:t>
          </a:r>
        </a:p>
      </dgm:t>
    </dgm:pt>
    <dgm:pt modelId="{D1320A42-A15A-43BC-A5C1-D1E6B7E595F4}" type="parTrans" cxnId="{2DC8E756-324E-48CF-BB1E-41872DFB886F}">
      <dgm:prSet/>
      <dgm:spPr/>
      <dgm:t>
        <a:bodyPr/>
        <a:lstStyle/>
        <a:p>
          <a:endParaRPr lang="en-US"/>
        </a:p>
      </dgm:t>
    </dgm:pt>
    <dgm:pt modelId="{685DFE58-F72B-44F5-836C-8B4B905688A0}" type="sibTrans" cxnId="{2DC8E756-324E-48CF-BB1E-41872DFB886F}">
      <dgm:prSet/>
      <dgm:spPr/>
      <dgm:t>
        <a:bodyPr/>
        <a:lstStyle/>
        <a:p>
          <a:endParaRPr lang="en-US"/>
        </a:p>
      </dgm:t>
    </dgm:pt>
    <dgm:pt modelId="{9CA5DD42-57DD-4B95-8E87-D0D60416C29C}" type="pres">
      <dgm:prSet presAssocID="{EE62DBB5-E8D2-403A-B184-59481204888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F3D4A2E-9872-457D-94E3-89A03E1EBDAF}" type="pres">
      <dgm:prSet presAssocID="{3181ED66-4A8F-4EA6-93AD-709DD8B11300}" presName="centerShape" presStyleLbl="node0" presStyleIdx="0" presStyleCnt="1"/>
      <dgm:spPr/>
    </dgm:pt>
    <dgm:pt modelId="{EEA072B2-53C4-4C7A-A577-32F2F5E27D64}" type="pres">
      <dgm:prSet presAssocID="{167C9682-A616-4BC1-AC99-71A768AE6DB6}" presName="parTrans" presStyleLbl="bgSibTrans2D1" presStyleIdx="0" presStyleCnt="4"/>
      <dgm:spPr/>
    </dgm:pt>
    <dgm:pt modelId="{44504703-19A7-4068-A112-0B4FD039B90F}" type="pres">
      <dgm:prSet presAssocID="{6BE96A75-7E81-49D3-8784-A2B58FF364C4}" presName="node" presStyleLbl="node1" presStyleIdx="0" presStyleCnt="4" custRadScaleRad="97966" custRadScaleInc="709">
        <dgm:presLayoutVars>
          <dgm:bulletEnabled val="1"/>
        </dgm:presLayoutVars>
      </dgm:prSet>
      <dgm:spPr/>
    </dgm:pt>
    <dgm:pt modelId="{6457105D-301F-493F-A217-D0F709D1CEF1}" type="pres">
      <dgm:prSet presAssocID="{DFC400BA-5CB3-454D-8498-553FB9A4056F}" presName="parTrans" presStyleLbl="bgSibTrans2D1" presStyleIdx="1" presStyleCnt="4"/>
      <dgm:spPr/>
    </dgm:pt>
    <dgm:pt modelId="{403EE99C-B9D8-42FE-9337-541B18F9DCE1}" type="pres">
      <dgm:prSet presAssocID="{4FCF26B5-0A37-4EF7-9B7A-8018208A68B4}" presName="node" presStyleLbl="node1" presStyleIdx="1" presStyleCnt="4" custScaleX="122958" custRadScaleRad="103168" custRadScaleInc="-7863">
        <dgm:presLayoutVars>
          <dgm:bulletEnabled val="1"/>
        </dgm:presLayoutVars>
      </dgm:prSet>
      <dgm:spPr/>
    </dgm:pt>
    <dgm:pt modelId="{F20B4D3E-3CB8-414B-890A-64A027BAF7D5}" type="pres">
      <dgm:prSet presAssocID="{7603E5C2-7738-498D-B68E-3083BF8067A1}" presName="parTrans" presStyleLbl="bgSibTrans2D1" presStyleIdx="2" presStyleCnt="4"/>
      <dgm:spPr/>
    </dgm:pt>
    <dgm:pt modelId="{4C0320AD-A7BB-422C-AB7E-08A44B7CE713}" type="pres">
      <dgm:prSet presAssocID="{F6ED847D-9BAE-4D2B-9EB1-5D964B4FFD98}" presName="node" presStyleLbl="node1" presStyleIdx="2" presStyleCnt="4" custScaleX="131387" custRadScaleRad="106518" custRadScaleInc="14876">
        <dgm:presLayoutVars>
          <dgm:bulletEnabled val="1"/>
        </dgm:presLayoutVars>
      </dgm:prSet>
      <dgm:spPr/>
    </dgm:pt>
    <dgm:pt modelId="{F983BA4B-5D02-4177-9844-055D86299110}" type="pres">
      <dgm:prSet presAssocID="{D1320A42-A15A-43BC-A5C1-D1E6B7E595F4}" presName="parTrans" presStyleLbl="bgSibTrans2D1" presStyleIdx="3" presStyleCnt="4"/>
      <dgm:spPr/>
    </dgm:pt>
    <dgm:pt modelId="{A0FDED25-4B04-494F-B96C-B4FAD85BED1B}" type="pres">
      <dgm:prSet presAssocID="{7A6732C5-5077-429F-86F1-7ABFCDE2B36D}" presName="node" presStyleLbl="node1" presStyleIdx="3" presStyleCnt="4" custScaleX="116367" custRadScaleRad="96273" custRadScaleInc="-1323">
        <dgm:presLayoutVars>
          <dgm:bulletEnabled val="1"/>
        </dgm:presLayoutVars>
      </dgm:prSet>
      <dgm:spPr/>
    </dgm:pt>
  </dgm:ptLst>
  <dgm:cxnLst>
    <dgm:cxn modelId="{FA9B2C05-FAB6-42C7-85A4-8D46E757CB46}" srcId="{3181ED66-4A8F-4EA6-93AD-709DD8B11300}" destId="{F6ED847D-9BAE-4D2B-9EB1-5D964B4FFD98}" srcOrd="2" destOrd="0" parTransId="{7603E5C2-7738-498D-B68E-3083BF8067A1}" sibTransId="{500981B4-2934-4125-B5A9-1D2C8A5D27AA}"/>
    <dgm:cxn modelId="{36B8E11B-E9FA-4104-B9A8-9D6AB67D1B39}" type="presOf" srcId="{7603E5C2-7738-498D-B68E-3083BF8067A1}" destId="{F20B4D3E-3CB8-414B-890A-64A027BAF7D5}" srcOrd="0" destOrd="0" presId="urn:microsoft.com/office/officeart/2005/8/layout/radial4"/>
    <dgm:cxn modelId="{76E3A120-0D1D-4CFC-9B61-6888095F9150}" type="presOf" srcId="{7A6732C5-5077-429F-86F1-7ABFCDE2B36D}" destId="{A0FDED25-4B04-494F-B96C-B4FAD85BED1B}" srcOrd="0" destOrd="0" presId="urn:microsoft.com/office/officeart/2005/8/layout/radial4"/>
    <dgm:cxn modelId="{BFEB9E35-178A-4A5A-A701-92E185DC3423}" type="presOf" srcId="{167C9682-A616-4BC1-AC99-71A768AE6DB6}" destId="{EEA072B2-53C4-4C7A-A577-32F2F5E27D64}" srcOrd="0" destOrd="0" presId="urn:microsoft.com/office/officeart/2005/8/layout/radial4"/>
    <dgm:cxn modelId="{9AAF9837-4E02-4C84-AEB2-294AE4D0431D}" type="presOf" srcId="{6BE96A75-7E81-49D3-8784-A2B58FF364C4}" destId="{44504703-19A7-4068-A112-0B4FD039B90F}" srcOrd="0" destOrd="0" presId="urn:microsoft.com/office/officeart/2005/8/layout/radial4"/>
    <dgm:cxn modelId="{7B792D6D-4969-4B3E-BDF3-28CC56977F41}" srcId="{3181ED66-4A8F-4EA6-93AD-709DD8B11300}" destId="{4FCF26B5-0A37-4EF7-9B7A-8018208A68B4}" srcOrd="1" destOrd="0" parTransId="{DFC400BA-5CB3-454D-8498-553FB9A4056F}" sibTransId="{BBC6FE18-0B4C-402D-8065-BAAE1CDE6DBA}"/>
    <dgm:cxn modelId="{55596071-C4DD-4DD2-B992-06D6CB59B198}" type="presOf" srcId="{4FCF26B5-0A37-4EF7-9B7A-8018208A68B4}" destId="{403EE99C-B9D8-42FE-9337-541B18F9DCE1}" srcOrd="0" destOrd="0" presId="urn:microsoft.com/office/officeart/2005/8/layout/radial4"/>
    <dgm:cxn modelId="{2DC8E756-324E-48CF-BB1E-41872DFB886F}" srcId="{3181ED66-4A8F-4EA6-93AD-709DD8B11300}" destId="{7A6732C5-5077-429F-86F1-7ABFCDE2B36D}" srcOrd="3" destOrd="0" parTransId="{D1320A42-A15A-43BC-A5C1-D1E6B7E595F4}" sibTransId="{685DFE58-F72B-44F5-836C-8B4B905688A0}"/>
    <dgm:cxn modelId="{15946C81-2980-4C3A-95A9-EFA71A8D3D8A}" type="presOf" srcId="{3181ED66-4A8F-4EA6-93AD-709DD8B11300}" destId="{2F3D4A2E-9872-457D-94E3-89A03E1EBDAF}" srcOrd="0" destOrd="0" presId="urn:microsoft.com/office/officeart/2005/8/layout/radial4"/>
    <dgm:cxn modelId="{EBAF5582-556C-422F-A0F5-88D6A62822BC}" type="presOf" srcId="{EE62DBB5-E8D2-403A-B184-594812048887}" destId="{9CA5DD42-57DD-4B95-8E87-D0D60416C29C}" srcOrd="0" destOrd="0" presId="urn:microsoft.com/office/officeart/2005/8/layout/radial4"/>
    <dgm:cxn modelId="{1F95D998-941C-4286-AAFB-53DABFF21B5F}" srcId="{EE62DBB5-E8D2-403A-B184-594812048887}" destId="{3181ED66-4A8F-4EA6-93AD-709DD8B11300}" srcOrd="0" destOrd="0" parTransId="{B24670C1-F7C0-4EE5-9739-494CBD9D76E4}" sibTransId="{6C26A395-26D5-4763-90B0-477D3BB76E15}"/>
    <dgm:cxn modelId="{246263C1-6D45-4270-9D14-E8F6E510BC39}" type="presOf" srcId="{DFC400BA-5CB3-454D-8498-553FB9A4056F}" destId="{6457105D-301F-493F-A217-D0F709D1CEF1}" srcOrd="0" destOrd="0" presId="urn:microsoft.com/office/officeart/2005/8/layout/radial4"/>
    <dgm:cxn modelId="{8760C4D3-6ED4-46FC-9CB6-55A987FBCE8B}" type="presOf" srcId="{F6ED847D-9BAE-4D2B-9EB1-5D964B4FFD98}" destId="{4C0320AD-A7BB-422C-AB7E-08A44B7CE713}" srcOrd="0" destOrd="0" presId="urn:microsoft.com/office/officeart/2005/8/layout/radial4"/>
    <dgm:cxn modelId="{97AD4DF5-4CB9-424A-8BC9-AF537F8DDFC8}" srcId="{3181ED66-4A8F-4EA6-93AD-709DD8B11300}" destId="{6BE96A75-7E81-49D3-8784-A2B58FF364C4}" srcOrd="0" destOrd="0" parTransId="{167C9682-A616-4BC1-AC99-71A768AE6DB6}" sibTransId="{CC818BE9-1FF2-4E7E-880A-477BEEC4D9C9}"/>
    <dgm:cxn modelId="{7227EBFD-0EB3-415D-9A66-EE1CD41A1CBA}" type="presOf" srcId="{D1320A42-A15A-43BC-A5C1-D1E6B7E595F4}" destId="{F983BA4B-5D02-4177-9844-055D86299110}" srcOrd="0" destOrd="0" presId="urn:microsoft.com/office/officeart/2005/8/layout/radial4"/>
    <dgm:cxn modelId="{67CD30EC-AEC9-4813-99BB-398E2EE298F2}" type="presParOf" srcId="{9CA5DD42-57DD-4B95-8E87-D0D60416C29C}" destId="{2F3D4A2E-9872-457D-94E3-89A03E1EBDAF}" srcOrd="0" destOrd="0" presId="urn:microsoft.com/office/officeart/2005/8/layout/radial4"/>
    <dgm:cxn modelId="{DFF00E79-A69A-4210-9FEE-6A24FA35673F}" type="presParOf" srcId="{9CA5DD42-57DD-4B95-8E87-D0D60416C29C}" destId="{EEA072B2-53C4-4C7A-A577-32F2F5E27D64}" srcOrd="1" destOrd="0" presId="urn:microsoft.com/office/officeart/2005/8/layout/radial4"/>
    <dgm:cxn modelId="{3DE17514-2B67-4074-A4BF-0BF54265DA94}" type="presParOf" srcId="{9CA5DD42-57DD-4B95-8E87-D0D60416C29C}" destId="{44504703-19A7-4068-A112-0B4FD039B90F}" srcOrd="2" destOrd="0" presId="urn:microsoft.com/office/officeart/2005/8/layout/radial4"/>
    <dgm:cxn modelId="{5FB9A49B-9947-4B01-AA13-2CEEEC35D676}" type="presParOf" srcId="{9CA5DD42-57DD-4B95-8E87-D0D60416C29C}" destId="{6457105D-301F-493F-A217-D0F709D1CEF1}" srcOrd="3" destOrd="0" presId="urn:microsoft.com/office/officeart/2005/8/layout/radial4"/>
    <dgm:cxn modelId="{85ACA25A-30AD-47F8-AE35-D7FF39507A1A}" type="presParOf" srcId="{9CA5DD42-57DD-4B95-8E87-D0D60416C29C}" destId="{403EE99C-B9D8-42FE-9337-541B18F9DCE1}" srcOrd="4" destOrd="0" presId="urn:microsoft.com/office/officeart/2005/8/layout/radial4"/>
    <dgm:cxn modelId="{580235D3-E9EC-425B-B2AC-C300FEE6E8CA}" type="presParOf" srcId="{9CA5DD42-57DD-4B95-8E87-D0D60416C29C}" destId="{F20B4D3E-3CB8-414B-890A-64A027BAF7D5}" srcOrd="5" destOrd="0" presId="urn:microsoft.com/office/officeart/2005/8/layout/radial4"/>
    <dgm:cxn modelId="{485AED9A-43F2-470F-9043-6B5958AF325C}" type="presParOf" srcId="{9CA5DD42-57DD-4B95-8E87-D0D60416C29C}" destId="{4C0320AD-A7BB-422C-AB7E-08A44B7CE713}" srcOrd="6" destOrd="0" presId="urn:microsoft.com/office/officeart/2005/8/layout/radial4"/>
    <dgm:cxn modelId="{3BC80FBA-828B-4A06-B431-763FB3819A1E}" type="presParOf" srcId="{9CA5DD42-57DD-4B95-8E87-D0D60416C29C}" destId="{F983BA4B-5D02-4177-9844-055D86299110}" srcOrd="7" destOrd="0" presId="urn:microsoft.com/office/officeart/2005/8/layout/radial4"/>
    <dgm:cxn modelId="{22B0E2E1-895E-469C-AF36-47729E0A3F58}" type="presParOf" srcId="{9CA5DD42-57DD-4B95-8E87-D0D60416C29C}" destId="{A0FDED25-4B04-494F-B96C-B4FAD85BED1B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A8DD705-57BC-4EC5-8343-1871AB45A73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1E7D11-AD69-4088-904E-AD8977E574D0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3) Strategic and Operational Plans for Everyone</a:t>
          </a:r>
        </a:p>
      </dgm:t>
    </dgm:pt>
    <dgm:pt modelId="{7F74AB09-3F29-47B7-85AA-CAC11295963C}" type="parTrans" cxnId="{382E5CEF-E63F-4059-A6C1-1435EAD2BEA0}">
      <dgm:prSet/>
      <dgm:spPr/>
      <dgm:t>
        <a:bodyPr/>
        <a:lstStyle/>
        <a:p>
          <a:endParaRPr lang="en-US"/>
        </a:p>
      </dgm:t>
    </dgm:pt>
    <dgm:pt modelId="{DAD48100-B2E0-49F3-AC7E-63D2A1C65100}" type="sibTrans" cxnId="{382E5CEF-E63F-4059-A6C1-1435EAD2BEA0}">
      <dgm:prSet/>
      <dgm:spPr/>
      <dgm:t>
        <a:bodyPr/>
        <a:lstStyle/>
        <a:p>
          <a:endParaRPr lang="en-US"/>
        </a:p>
      </dgm:t>
    </dgm:pt>
    <dgm:pt modelId="{B4605E56-5FB6-4DBA-84B6-FE1F424C5D3A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4) Organizational Values and Culture</a:t>
          </a:r>
        </a:p>
      </dgm:t>
    </dgm:pt>
    <dgm:pt modelId="{8EFB2277-C922-4978-9AC9-3EFFDC9A6F9D}" type="parTrans" cxnId="{C556D366-7CF4-4F0F-8EDE-932FAA012A59}">
      <dgm:prSet/>
      <dgm:spPr/>
      <dgm:t>
        <a:bodyPr/>
        <a:lstStyle/>
        <a:p>
          <a:endParaRPr lang="en-US"/>
        </a:p>
      </dgm:t>
    </dgm:pt>
    <dgm:pt modelId="{2A2EEA7A-3DAC-4036-8E90-5A3291A581B3}" type="sibTrans" cxnId="{C556D366-7CF4-4F0F-8EDE-932FAA012A59}">
      <dgm:prSet/>
      <dgm:spPr/>
      <dgm:t>
        <a:bodyPr/>
        <a:lstStyle/>
        <a:p>
          <a:endParaRPr lang="en-US"/>
        </a:p>
      </dgm:t>
    </dgm:pt>
    <dgm:pt modelId="{AB053129-1584-4838-BD1C-663117CBD32C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7) Learning for  Capacity Building</a:t>
          </a:r>
        </a:p>
      </dgm:t>
    </dgm:pt>
    <dgm:pt modelId="{06B4E10E-9625-4ECB-995E-6CB5E6EA6E28}" type="parTrans" cxnId="{728D9AC6-131B-46F6-ACC2-572801F78479}">
      <dgm:prSet/>
      <dgm:spPr/>
      <dgm:t>
        <a:bodyPr/>
        <a:lstStyle/>
        <a:p>
          <a:endParaRPr lang="en-US"/>
        </a:p>
      </dgm:t>
    </dgm:pt>
    <dgm:pt modelId="{03D65D50-79D5-4ED2-AD4B-7E60788C37CE}" type="sibTrans" cxnId="{728D9AC6-131B-46F6-ACC2-572801F78479}">
      <dgm:prSet/>
      <dgm:spPr/>
      <dgm:t>
        <a:bodyPr/>
        <a:lstStyle/>
        <a:p>
          <a:endParaRPr lang="en-US"/>
        </a:p>
      </dgm:t>
    </dgm:pt>
    <dgm:pt modelId="{BD5C4EC3-A477-44E6-BDDF-A67E3A52E58C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10) Advocating for Civil Society and Philanthropy </a:t>
          </a:r>
        </a:p>
      </dgm:t>
    </dgm:pt>
    <dgm:pt modelId="{E21F5ADF-149F-45DA-BF63-663FFF6A4E4E}" type="parTrans" cxnId="{4962A106-F6FC-4F1A-A62B-7DE571688F09}">
      <dgm:prSet/>
      <dgm:spPr/>
      <dgm:t>
        <a:bodyPr/>
        <a:lstStyle/>
        <a:p>
          <a:endParaRPr lang="en-US"/>
        </a:p>
      </dgm:t>
    </dgm:pt>
    <dgm:pt modelId="{A341C5FD-1D08-4765-909F-3535EB5D1B76}" type="sibTrans" cxnId="{4962A106-F6FC-4F1A-A62B-7DE571688F09}">
      <dgm:prSet/>
      <dgm:spPr/>
      <dgm:t>
        <a:bodyPr/>
        <a:lstStyle/>
        <a:p>
          <a:endParaRPr lang="en-US"/>
        </a:p>
      </dgm:t>
    </dgm:pt>
    <dgm:pt modelId="{2DE83906-C328-4DB0-924F-D577930D1B5D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6) Ethics and Accountability to Earn Trust </a:t>
          </a:r>
        </a:p>
      </dgm:t>
    </dgm:pt>
    <dgm:pt modelId="{A48ED5C3-8204-496E-87F8-38A32F8BE6D8}" type="parTrans" cxnId="{9F266BEA-28D2-45BD-89B8-3FDFC0822A82}">
      <dgm:prSet/>
      <dgm:spPr/>
      <dgm:t>
        <a:bodyPr/>
        <a:lstStyle/>
        <a:p>
          <a:endParaRPr lang="en-US"/>
        </a:p>
      </dgm:t>
    </dgm:pt>
    <dgm:pt modelId="{F59581D5-3F57-4995-99CE-6805DE4ED353}" type="sibTrans" cxnId="{9F266BEA-28D2-45BD-89B8-3FDFC0822A82}">
      <dgm:prSet/>
      <dgm:spPr/>
      <dgm:t>
        <a:bodyPr/>
        <a:lstStyle/>
        <a:p>
          <a:endParaRPr lang="en-US"/>
        </a:p>
      </dgm:t>
    </dgm:pt>
    <dgm:pt modelId="{B5E4D2B4-9B59-45D9-B622-86DFAED29C3A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9) Governance  and Management for Results</a:t>
          </a:r>
        </a:p>
      </dgm:t>
    </dgm:pt>
    <dgm:pt modelId="{434B83D4-A0A0-4284-BDDC-4A1D1A2D96ED}" type="parTrans" cxnId="{F1EFA1CF-560B-4DE3-BAF4-898923484CE2}">
      <dgm:prSet/>
      <dgm:spPr/>
      <dgm:t>
        <a:bodyPr/>
        <a:lstStyle/>
        <a:p>
          <a:endParaRPr lang="en-US"/>
        </a:p>
      </dgm:t>
    </dgm:pt>
    <dgm:pt modelId="{6F5065D1-DD5C-491F-974C-248B057D5C1F}" type="sibTrans" cxnId="{F1EFA1CF-560B-4DE3-BAF4-898923484CE2}">
      <dgm:prSet/>
      <dgm:spPr/>
      <dgm:t>
        <a:bodyPr/>
        <a:lstStyle/>
        <a:p>
          <a:endParaRPr lang="en-US"/>
        </a:p>
      </dgm:t>
    </dgm:pt>
    <dgm:pt modelId="{395E017B-B5CD-4F73-8637-1710EFB64B54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8) Individuals and Teams for Effectiveness </a:t>
          </a:r>
        </a:p>
      </dgm:t>
    </dgm:pt>
    <dgm:pt modelId="{D51A1EF2-7690-4E4A-B82D-25403EED4724}" type="parTrans" cxnId="{F509D410-7823-41F2-AD5A-D941C4FB0307}">
      <dgm:prSet/>
      <dgm:spPr/>
      <dgm:t>
        <a:bodyPr/>
        <a:lstStyle/>
        <a:p>
          <a:endParaRPr lang="en-US"/>
        </a:p>
      </dgm:t>
    </dgm:pt>
    <dgm:pt modelId="{FF4C7DD7-A61D-4831-BF0A-7D047A2368BE}" type="sibTrans" cxnId="{F509D410-7823-41F2-AD5A-D941C4FB0307}">
      <dgm:prSet/>
      <dgm:spPr/>
      <dgm:t>
        <a:bodyPr/>
        <a:lstStyle/>
        <a:p>
          <a:endParaRPr lang="en-US"/>
        </a:p>
      </dgm:t>
    </dgm:pt>
    <dgm:pt modelId="{B907BA13-04DF-49F5-83AF-DDE05E09C53C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2) Fundamental Principles of Fundraising </a:t>
          </a:r>
        </a:p>
      </dgm:t>
    </dgm:pt>
    <dgm:pt modelId="{514B14CF-8213-4BA9-9F53-51F80E5D9186}" type="parTrans" cxnId="{EE145C88-8191-4F94-ABA5-15B627E41A82}">
      <dgm:prSet/>
      <dgm:spPr/>
      <dgm:t>
        <a:bodyPr/>
        <a:lstStyle/>
        <a:p>
          <a:endParaRPr lang="en-US"/>
        </a:p>
      </dgm:t>
    </dgm:pt>
    <dgm:pt modelId="{FB9699BF-91EE-44EF-91CA-9CA77F9FC46F}" type="sibTrans" cxnId="{EE145C88-8191-4F94-ABA5-15B627E41A82}">
      <dgm:prSet/>
      <dgm:spPr/>
      <dgm:t>
        <a:bodyPr/>
        <a:lstStyle/>
        <a:p>
          <a:endParaRPr lang="en-US"/>
        </a:p>
      </dgm:t>
    </dgm:pt>
    <dgm:pt modelId="{FECCA547-48EB-429B-A508-E693DF2D6E83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1) Leadership from within for Everyone </a:t>
          </a:r>
        </a:p>
      </dgm:t>
    </dgm:pt>
    <dgm:pt modelId="{EF0D4246-C420-4A93-AFD4-B23BDEEE5D8E}" type="parTrans" cxnId="{85CE3CEE-778A-4F5C-A3C6-DD118CB3AD5A}">
      <dgm:prSet/>
      <dgm:spPr/>
      <dgm:t>
        <a:bodyPr/>
        <a:lstStyle/>
        <a:p>
          <a:endParaRPr lang="en-US"/>
        </a:p>
      </dgm:t>
    </dgm:pt>
    <dgm:pt modelId="{BF6B9A9C-2068-499D-BBA1-1BB5C1BF0379}" type="sibTrans" cxnId="{85CE3CEE-778A-4F5C-A3C6-DD118CB3AD5A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5FE7F-86AC-4613-9EC8-A38D0FDE085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5) Strategies for Fundraising Growth</a:t>
          </a:r>
        </a:p>
      </dgm:t>
    </dgm:pt>
    <dgm:pt modelId="{7E75C851-0461-4B9E-B87D-459591617E7A}" type="parTrans" cxnId="{5A67CCFC-0DE7-4357-ADDB-B9EBE1D7D028}">
      <dgm:prSet/>
      <dgm:spPr/>
      <dgm:t>
        <a:bodyPr/>
        <a:lstStyle/>
        <a:p>
          <a:endParaRPr lang="en-US"/>
        </a:p>
      </dgm:t>
    </dgm:pt>
    <dgm:pt modelId="{B297C4EC-FF06-4982-BB58-404557DDD23B}" type="sibTrans" cxnId="{5A67CCFC-0DE7-4357-ADDB-B9EBE1D7D028}">
      <dgm:prSet/>
      <dgm:spPr/>
      <dgm:t>
        <a:bodyPr/>
        <a:lstStyle/>
        <a:p>
          <a:endParaRPr lang="en-US"/>
        </a:p>
      </dgm:t>
    </dgm:pt>
    <dgm:pt modelId="{7320F4EB-1F74-496E-B86C-E624B91EDF14}" type="pres">
      <dgm:prSet presAssocID="{3A8DD705-57BC-4EC5-8343-1871AB45A737}" presName="Name0" presStyleCnt="0">
        <dgm:presLayoutVars>
          <dgm:dir/>
          <dgm:resizeHandles val="exact"/>
        </dgm:presLayoutVars>
      </dgm:prSet>
      <dgm:spPr/>
    </dgm:pt>
    <dgm:pt modelId="{3D29D9A9-1A8C-4D32-9BF2-113AC0867E47}" type="pres">
      <dgm:prSet presAssocID="{3A8DD705-57BC-4EC5-8343-1871AB45A737}" presName="cycle" presStyleCnt="0"/>
      <dgm:spPr/>
    </dgm:pt>
    <dgm:pt modelId="{CA4F823C-BAFA-47E0-98E0-688534283ABF}" type="pres">
      <dgm:prSet presAssocID="{FECCA547-48EB-429B-A508-E693DF2D6E83}" presName="nodeFirstNode" presStyleLbl="node1" presStyleIdx="0" presStyleCnt="10" custScaleX="144422" custScaleY="165853" custRadScaleRad="92966" custRadScaleInc="3190">
        <dgm:presLayoutVars>
          <dgm:bulletEnabled val="1"/>
        </dgm:presLayoutVars>
      </dgm:prSet>
      <dgm:spPr/>
    </dgm:pt>
    <dgm:pt modelId="{FB6173CC-59FD-467E-B5C8-6647CDFC34B5}" type="pres">
      <dgm:prSet presAssocID="{BF6B9A9C-2068-499D-BBA1-1BB5C1BF0379}" presName="sibTransFirstNode" presStyleLbl="bgShp" presStyleIdx="0" presStyleCnt="1"/>
      <dgm:spPr/>
    </dgm:pt>
    <dgm:pt modelId="{1450D39A-3A74-4428-8C24-8306D2F29657}" type="pres">
      <dgm:prSet presAssocID="{B907BA13-04DF-49F5-83AF-DDE05E09C53C}" presName="nodeFollowingNodes" presStyleLbl="node1" presStyleIdx="1" presStyleCnt="10" custScaleX="181394" custScaleY="182816" custRadScaleRad="128470" custRadScaleInc="42876">
        <dgm:presLayoutVars>
          <dgm:bulletEnabled val="1"/>
        </dgm:presLayoutVars>
      </dgm:prSet>
      <dgm:spPr/>
    </dgm:pt>
    <dgm:pt modelId="{032C57B2-7607-498C-A485-405CBAAF8061}" type="pres">
      <dgm:prSet presAssocID="{461E7D11-AD69-4088-904E-AD8977E574D0}" presName="nodeFollowingNodes" presStyleLbl="node1" presStyleIdx="2" presStyleCnt="10" custScaleX="190695" custScaleY="158792" custRadScaleRad="115352" custRadScaleInc="5684">
        <dgm:presLayoutVars>
          <dgm:bulletEnabled val="1"/>
        </dgm:presLayoutVars>
      </dgm:prSet>
      <dgm:spPr/>
    </dgm:pt>
    <dgm:pt modelId="{89BFF1BB-575E-4FAE-A99A-218C20C589BA}" type="pres">
      <dgm:prSet presAssocID="{B4605E56-5FB6-4DBA-84B6-FE1F424C5D3A}" presName="nodeFollowingNodes" presStyleLbl="node1" presStyleIdx="3" presStyleCnt="10" custScaleX="176513" custScaleY="159591" custRadScaleRad="114881" custRadScaleInc="-24761">
        <dgm:presLayoutVars>
          <dgm:bulletEnabled val="1"/>
        </dgm:presLayoutVars>
      </dgm:prSet>
      <dgm:spPr/>
    </dgm:pt>
    <dgm:pt modelId="{2D5AD965-F2D9-4C0E-B1AF-E125CA3F50D9}" type="pres">
      <dgm:prSet presAssocID="{8405FE7F-86AC-4613-9EC8-A38D0FDE0859}" presName="nodeFollowingNodes" presStyleLbl="node1" presStyleIdx="4" presStyleCnt="10" custScaleX="201371" custScaleY="138192" custRadScaleRad="125976" custRadScaleInc="-65815">
        <dgm:presLayoutVars>
          <dgm:bulletEnabled val="1"/>
        </dgm:presLayoutVars>
      </dgm:prSet>
      <dgm:spPr/>
    </dgm:pt>
    <dgm:pt modelId="{0FCB62A1-F724-4156-8D2E-4FA836AD7C86}" type="pres">
      <dgm:prSet presAssocID="{2DE83906-C328-4DB0-924F-D577930D1B5D}" presName="nodeFollowingNodes" presStyleLbl="node1" presStyleIdx="5" presStyleCnt="10" custScaleX="152914" custScaleY="188867" custRadScaleRad="89456" custRadScaleInc="-2818">
        <dgm:presLayoutVars>
          <dgm:bulletEnabled val="1"/>
        </dgm:presLayoutVars>
      </dgm:prSet>
      <dgm:spPr/>
    </dgm:pt>
    <dgm:pt modelId="{61C5474A-9FA6-4478-B967-CE13B605F53D}" type="pres">
      <dgm:prSet presAssocID="{AB053129-1584-4838-BD1C-663117CBD32C}" presName="nodeFollowingNodes" presStyleLbl="node1" presStyleIdx="6" presStyleCnt="10" custScaleX="192193" custScaleY="138192" custRadScaleRad="121114" custRadScaleInc="61883">
        <dgm:presLayoutVars>
          <dgm:bulletEnabled val="1"/>
        </dgm:presLayoutVars>
      </dgm:prSet>
      <dgm:spPr/>
    </dgm:pt>
    <dgm:pt modelId="{3187404D-2DDF-471B-87AD-B2F1C763A754}" type="pres">
      <dgm:prSet presAssocID="{395E017B-B5CD-4F73-8637-1710EFB64B54}" presName="nodeFollowingNodes" presStyleLbl="node1" presStyleIdx="7" presStyleCnt="10" custScaleX="162578" custScaleY="159585" custRadScaleRad="110215" custRadScaleInc="28315">
        <dgm:presLayoutVars>
          <dgm:bulletEnabled val="1"/>
        </dgm:presLayoutVars>
      </dgm:prSet>
      <dgm:spPr/>
    </dgm:pt>
    <dgm:pt modelId="{C82B08F8-6DD5-447B-ABE0-36A9E2AC0002}" type="pres">
      <dgm:prSet presAssocID="{B5E4D2B4-9B59-45D9-B622-86DFAED29C3A}" presName="nodeFollowingNodes" presStyleLbl="node1" presStyleIdx="8" presStyleCnt="10" custScaleX="184895" custScaleY="157789" custRadScaleRad="115478" custRadScaleInc="-5890">
        <dgm:presLayoutVars>
          <dgm:bulletEnabled val="1"/>
        </dgm:presLayoutVars>
      </dgm:prSet>
      <dgm:spPr/>
    </dgm:pt>
    <dgm:pt modelId="{220935FD-30D2-465D-AA79-C8FA274BF2F8}" type="pres">
      <dgm:prSet presAssocID="{BD5C4EC3-A477-44E6-BDDF-A67E3A52E58C}" presName="nodeFollowingNodes" presStyleLbl="node1" presStyleIdx="9" presStyleCnt="10" custScaleX="174391" custScaleY="177874" custRadScaleRad="124491" custRadScaleInc="-36838">
        <dgm:presLayoutVars>
          <dgm:bulletEnabled val="1"/>
        </dgm:presLayoutVars>
      </dgm:prSet>
      <dgm:spPr/>
    </dgm:pt>
  </dgm:ptLst>
  <dgm:cxnLst>
    <dgm:cxn modelId="{4962A106-F6FC-4F1A-A62B-7DE571688F09}" srcId="{3A8DD705-57BC-4EC5-8343-1871AB45A737}" destId="{BD5C4EC3-A477-44E6-BDDF-A67E3A52E58C}" srcOrd="9" destOrd="0" parTransId="{E21F5ADF-149F-45DA-BF63-663FFF6A4E4E}" sibTransId="{A341C5FD-1D08-4765-909F-3535EB5D1B76}"/>
    <dgm:cxn modelId="{661A0F0A-5B4C-4A7C-9B34-C5D51B27AAB9}" type="presOf" srcId="{8405FE7F-86AC-4613-9EC8-A38D0FDE0859}" destId="{2D5AD965-F2D9-4C0E-B1AF-E125CA3F50D9}" srcOrd="0" destOrd="0" presId="urn:microsoft.com/office/officeart/2005/8/layout/cycle3"/>
    <dgm:cxn modelId="{F509D410-7823-41F2-AD5A-D941C4FB0307}" srcId="{3A8DD705-57BC-4EC5-8343-1871AB45A737}" destId="{395E017B-B5CD-4F73-8637-1710EFB64B54}" srcOrd="7" destOrd="0" parTransId="{D51A1EF2-7690-4E4A-B82D-25403EED4724}" sibTransId="{FF4C7DD7-A61D-4831-BF0A-7D047A2368BE}"/>
    <dgm:cxn modelId="{9415832A-30FB-4996-B9B1-B53B54B59E52}" type="presOf" srcId="{3A8DD705-57BC-4EC5-8343-1871AB45A737}" destId="{7320F4EB-1F74-496E-B86C-E624B91EDF14}" srcOrd="0" destOrd="0" presId="urn:microsoft.com/office/officeart/2005/8/layout/cycle3"/>
    <dgm:cxn modelId="{C556D366-7CF4-4F0F-8EDE-932FAA012A59}" srcId="{3A8DD705-57BC-4EC5-8343-1871AB45A737}" destId="{B4605E56-5FB6-4DBA-84B6-FE1F424C5D3A}" srcOrd="3" destOrd="0" parTransId="{8EFB2277-C922-4978-9AC9-3EFFDC9A6F9D}" sibTransId="{2A2EEA7A-3DAC-4036-8E90-5A3291A581B3}"/>
    <dgm:cxn modelId="{9D1BDB79-2032-41BD-BF61-852D1391CD58}" type="presOf" srcId="{395E017B-B5CD-4F73-8637-1710EFB64B54}" destId="{3187404D-2DDF-471B-87AD-B2F1C763A754}" srcOrd="0" destOrd="0" presId="urn:microsoft.com/office/officeart/2005/8/layout/cycle3"/>
    <dgm:cxn modelId="{C8DBEC79-7E07-485D-8938-F0CE0836C980}" type="presOf" srcId="{FECCA547-48EB-429B-A508-E693DF2D6E83}" destId="{CA4F823C-BAFA-47E0-98E0-688534283ABF}" srcOrd="0" destOrd="0" presId="urn:microsoft.com/office/officeart/2005/8/layout/cycle3"/>
    <dgm:cxn modelId="{F8A4A180-5393-4571-B700-53E7810F1E84}" type="presOf" srcId="{BF6B9A9C-2068-499D-BBA1-1BB5C1BF0379}" destId="{FB6173CC-59FD-467E-B5C8-6647CDFC34B5}" srcOrd="0" destOrd="0" presId="urn:microsoft.com/office/officeart/2005/8/layout/cycle3"/>
    <dgm:cxn modelId="{EE145C88-8191-4F94-ABA5-15B627E41A82}" srcId="{3A8DD705-57BC-4EC5-8343-1871AB45A737}" destId="{B907BA13-04DF-49F5-83AF-DDE05E09C53C}" srcOrd="1" destOrd="0" parTransId="{514B14CF-8213-4BA9-9F53-51F80E5D9186}" sibTransId="{FB9699BF-91EE-44EF-91CA-9CA77F9FC46F}"/>
    <dgm:cxn modelId="{98F3AE88-A1EB-422A-A1B3-70184EE814BF}" type="presOf" srcId="{B4605E56-5FB6-4DBA-84B6-FE1F424C5D3A}" destId="{89BFF1BB-575E-4FAE-A99A-218C20C589BA}" srcOrd="0" destOrd="0" presId="urn:microsoft.com/office/officeart/2005/8/layout/cycle3"/>
    <dgm:cxn modelId="{E0FE0392-98B8-420F-8BB5-94976C5A6BA4}" type="presOf" srcId="{AB053129-1584-4838-BD1C-663117CBD32C}" destId="{61C5474A-9FA6-4478-B967-CE13B605F53D}" srcOrd="0" destOrd="0" presId="urn:microsoft.com/office/officeart/2005/8/layout/cycle3"/>
    <dgm:cxn modelId="{5F565598-02F8-45B8-AA78-3C61E2430FC4}" type="presOf" srcId="{2DE83906-C328-4DB0-924F-D577930D1B5D}" destId="{0FCB62A1-F724-4156-8D2E-4FA836AD7C86}" srcOrd="0" destOrd="0" presId="urn:microsoft.com/office/officeart/2005/8/layout/cycle3"/>
    <dgm:cxn modelId="{DD1FC6AD-A907-4969-BBCE-957F300D4852}" type="presOf" srcId="{B907BA13-04DF-49F5-83AF-DDE05E09C53C}" destId="{1450D39A-3A74-4428-8C24-8306D2F29657}" srcOrd="0" destOrd="0" presId="urn:microsoft.com/office/officeart/2005/8/layout/cycle3"/>
    <dgm:cxn modelId="{936C08B2-C30F-46AA-A58D-CD2F1894F1C7}" type="presOf" srcId="{BD5C4EC3-A477-44E6-BDDF-A67E3A52E58C}" destId="{220935FD-30D2-465D-AA79-C8FA274BF2F8}" srcOrd="0" destOrd="0" presId="urn:microsoft.com/office/officeart/2005/8/layout/cycle3"/>
    <dgm:cxn modelId="{728D9AC6-131B-46F6-ACC2-572801F78479}" srcId="{3A8DD705-57BC-4EC5-8343-1871AB45A737}" destId="{AB053129-1584-4838-BD1C-663117CBD32C}" srcOrd="6" destOrd="0" parTransId="{06B4E10E-9625-4ECB-995E-6CB5E6EA6E28}" sibTransId="{03D65D50-79D5-4ED2-AD4B-7E60788C37CE}"/>
    <dgm:cxn modelId="{2B2087C9-AA25-4ABC-B48D-5797D301531A}" type="presOf" srcId="{461E7D11-AD69-4088-904E-AD8977E574D0}" destId="{032C57B2-7607-498C-A485-405CBAAF8061}" srcOrd="0" destOrd="0" presId="urn:microsoft.com/office/officeart/2005/8/layout/cycle3"/>
    <dgm:cxn modelId="{59E297CB-2CB4-40E3-9649-B70A8F313BDC}" type="presOf" srcId="{B5E4D2B4-9B59-45D9-B622-86DFAED29C3A}" destId="{C82B08F8-6DD5-447B-ABE0-36A9E2AC0002}" srcOrd="0" destOrd="0" presId="urn:microsoft.com/office/officeart/2005/8/layout/cycle3"/>
    <dgm:cxn modelId="{F1EFA1CF-560B-4DE3-BAF4-898923484CE2}" srcId="{3A8DD705-57BC-4EC5-8343-1871AB45A737}" destId="{B5E4D2B4-9B59-45D9-B622-86DFAED29C3A}" srcOrd="8" destOrd="0" parTransId="{434B83D4-A0A0-4284-BDDC-4A1D1A2D96ED}" sibTransId="{6F5065D1-DD5C-491F-974C-248B057D5C1F}"/>
    <dgm:cxn modelId="{9F266BEA-28D2-45BD-89B8-3FDFC0822A82}" srcId="{3A8DD705-57BC-4EC5-8343-1871AB45A737}" destId="{2DE83906-C328-4DB0-924F-D577930D1B5D}" srcOrd="5" destOrd="0" parTransId="{A48ED5C3-8204-496E-87F8-38A32F8BE6D8}" sibTransId="{F59581D5-3F57-4995-99CE-6805DE4ED353}"/>
    <dgm:cxn modelId="{85CE3CEE-778A-4F5C-A3C6-DD118CB3AD5A}" srcId="{3A8DD705-57BC-4EC5-8343-1871AB45A737}" destId="{FECCA547-48EB-429B-A508-E693DF2D6E83}" srcOrd="0" destOrd="0" parTransId="{EF0D4246-C420-4A93-AFD4-B23BDEEE5D8E}" sibTransId="{BF6B9A9C-2068-499D-BBA1-1BB5C1BF0379}"/>
    <dgm:cxn modelId="{382E5CEF-E63F-4059-A6C1-1435EAD2BEA0}" srcId="{3A8DD705-57BC-4EC5-8343-1871AB45A737}" destId="{461E7D11-AD69-4088-904E-AD8977E574D0}" srcOrd="2" destOrd="0" parTransId="{7F74AB09-3F29-47B7-85AA-CAC11295963C}" sibTransId="{DAD48100-B2E0-49F3-AC7E-63D2A1C65100}"/>
    <dgm:cxn modelId="{5A67CCFC-0DE7-4357-ADDB-B9EBE1D7D028}" srcId="{3A8DD705-57BC-4EC5-8343-1871AB45A737}" destId="{8405FE7F-86AC-4613-9EC8-A38D0FDE0859}" srcOrd="4" destOrd="0" parTransId="{7E75C851-0461-4B9E-B87D-459591617E7A}" sibTransId="{B297C4EC-FF06-4982-BB58-404557DDD23B}"/>
    <dgm:cxn modelId="{06208D38-E279-4995-9FAF-E5F4D8C298F2}" type="presParOf" srcId="{7320F4EB-1F74-496E-B86C-E624B91EDF14}" destId="{3D29D9A9-1A8C-4D32-9BF2-113AC0867E47}" srcOrd="0" destOrd="0" presId="urn:microsoft.com/office/officeart/2005/8/layout/cycle3"/>
    <dgm:cxn modelId="{B9193A43-D787-4AD7-9A61-3466CAAB6A55}" type="presParOf" srcId="{3D29D9A9-1A8C-4D32-9BF2-113AC0867E47}" destId="{CA4F823C-BAFA-47E0-98E0-688534283ABF}" srcOrd="0" destOrd="0" presId="urn:microsoft.com/office/officeart/2005/8/layout/cycle3"/>
    <dgm:cxn modelId="{6EACDB70-D0B3-4E5E-8C6B-B859D42EBBCD}" type="presParOf" srcId="{3D29D9A9-1A8C-4D32-9BF2-113AC0867E47}" destId="{FB6173CC-59FD-467E-B5C8-6647CDFC34B5}" srcOrd="1" destOrd="0" presId="urn:microsoft.com/office/officeart/2005/8/layout/cycle3"/>
    <dgm:cxn modelId="{A9ACD1F8-5366-4F7D-8208-FD878A42EACA}" type="presParOf" srcId="{3D29D9A9-1A8C-4D32-9BF2-113AC0867E47}" destId="{1450D39A-3A74-4428-8C24-8306D2F29657}" srcOrd="2" destOrd="0" presId="urn:microsoft.com/office/officeart/2005/8/layout/cycle3"/>
    <dgm:cxn modelId="{97DED475-BDBF-4FB7-BF1A-920075A6C540}" type="presParOf" srcId="{3D29D9A9-1A8C-4D32-9BF2-113AC0867E47}" destId="{032C57B2-7607-498C-A485-405CBAAF8061}" srcOrd="3" destOrd="0" presId="urn:microsoft.com/office/officeart/2005/8/layout/cycle3"/>
    <dgm:cxn modelId="{2F6611A3-6B09-41CD-8197-5D830077B0C0}" type="presParOf" srcId="{3D29D9A9-1A8C-4D32-9BF2-113AC0867E47}" destId="{89BFF1BB-575E-4FAE-A99A-218C20C589BA}" srcOrd="4" destOrd="0" presId="urn:microsoft.com/office/officeart/2005/8/layout/cycle3"/>
    <dgm:cxn modelId="{03947CD5-91D8-42E1-8D8F-A4804D82F020}" type="presParOf" srcId="{3D29D9A9-1A8C-4D32-9BF2-113AC0867E47}" destId="{2D5AD965-F2D9-4C0E-B1AF-E125CA3F50D9}" srcOrd="5" destOrd="0" presId="urn:microsoft.com/office/officeart/2005/8/layout/cycle3"/>
    <dgm:cxn modelId="{AFC5EEB0-1A15-4108-9C80-F8276BF909A5}" type="presParOf" srcId="{3D29D9A9-1A8C-4D32-9BF2-113AC0867E47}" destId="{0FCB62A1-F724-4156-8D2E-4FA836AD7C86}" srcOrd="6" destOrd="0" presId="urn:microsoft.com/office/officeart/2005/8/layout/cycle3"/>
    <dgm:cxn modelId="{C981F531-B655-4304-8D62-6D86F33C4F85}" type="presParOf" srcId="{3D29D9A9-1A8C-4D32-9BF2-113AC0867E47}" destId="{61C5474A-9FA6-4478-B967-CE13B605F53D}" srcOrd="7" destOrd="0" presId="urn:microsoft.com/office/officeart/2005/8/layout/cycle3"/>
    <dgm:cxn modelId="{922B7D3E-86E2-4BEE-8F57-D5A4932B8171}" type="presParOf" srcId="{3D29D9A9-1A8C-4D32-9BF2-113AC0867E47}" destId="{3187404D-2DDF-471B-87AD-B2F1C763A754}" srcOrd="8" destOrd="0" presId="urn:microsoft.com/office/officeart/2005/8/layout/cycle3"/>
    <dgm:cxn modelId="{060FC4AA-EBAA-4C8F-9BD7-008686554737}" type="presParOf" srcId="{3D29D9A9-1A8C-4D32-9BF2-113AC0867E47}" destId="{C82B08F8-6DD5-447B-ABE0-36A9E2AC0002}" srcOrd="9" destOrd="0" presId="urn:microsoft.com/office/officeart/2005/8/layout/cycle3"/>
    <dgm:cxn modelId="{D90E2352-68C9-4609-AFCE-373E1186FBE3}" type="presParOf" srcId="{3D29D9A9-1A8C-4D32-9BF2-113AC0867E47}" destId="{220935FD-30D2-465D-AA79-C8FA274BF2F8}" srcOrd="1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7EC9069-8ACC-4FB0-91F0-7C0F21A270E2}" type="doc">
      <dgm:prSet loTypeId="urn:microsoft.com/office/officeart/2005/8/layout/pyramid1" loCatId="pyramid" qsTypeId="urn:microsoft.com/office/officeart/2005/8/quickstyle/simple1" qsCatId="simple" csTypeId="urn:microsoft.com/office/officeart/2005/8/colors/accent2_2" csCatId="accent2" phldr="1"/>
      <dgm:spPr/>
    </dgm:pt>
    <dgm:pt modelId="{5B239E6B-B47A-4F9D-87E1-0A592C484B33}">
      <dgm:prSet phldrT="[Text]" custT="1"/>
      <dgm:spPr>
        <a:solidFill>
          <a:srgbClr val="92F6D5"/>
        </a:solidFill>
      </dgm:spPr>
      <dgm:t>
        <a:bodyPr/>
        <a:lstStyle/>
        <a:p>
          <a:pPr>
            <a:spcAft>
              <a:spcPct val="35000"/>
            </a:spcAft>
          </a:pPr>
          <a:endParaRPr lang="en-US" sz="1800" dirty="0"/>
        </a:p>
        <a:p>
          <a:pPr>
            <a:spcAft>
              <a:spcPts val="600"/>
            </a:spcAft>
          </a:pPr>
          <a:r>
            <a:rPr lang="en-US" sz="2400" dirty="0"/>
            <a:t>Board</a:t>
          </a:r>
        </a:p>
        <a:p>
          <a:pPr>
            <a:spcAft>
              <a:spcPct val="35000"/>
            </a:spcAft>
          </a:pPr>
          <a:r>
            <a:rPr lang="en-US" sz="2400" dirty="0"/>
            <a:t>Members</a:t>
          </a:r>
        </a:p>
      </dgm:t>
    </dgm:pt>
    <dgm:pt modelId="{8C24412D-F925-4D4E-A872-38CA36A54309}" type="parTrans" cxnId="{C2808AA7-069C-4AB3-845E-16E9546D614C}">
      <dgm:prSet/>
      <dgm:spPr/>
      <dgm:t>
        <a:bodyPr/>
        <a:lstStyle/>
        <a:p>
          <a:endParaRPr lang="en-US"/>
        </a:p>
      </dgm:t>
    </dgm:pt>
    <dgm:pt modelId="{31E3DDFD-C313-4061-8A81-7AEE68E21BF0}" type="sibTrans" cxnId="{C2808AA7-069C-4AB3-845E-16E9546D614C}">
      <dgm:prSet/>
      <dgm:spPr/>
      <dgm:t>
        <a:bodyPr/>
        <a:lstStyle/>
        <a:p>
          <a:endParaRPr lang="en-US"/>
        </a:p>
      </dgm:t>
    </dgm:pt>
    <dgm:pt modelId="{9F40C8CF-F6D1-4356-A2FA-10D20B2CEE72}">
      <dgm:prSet phldrT="[Text]" custT="1"/>
      <dgm:spPr>
        <a:solidFill>
          <a:srgbClr val="92F6D5"/>
        </a:solidFill>
      </dgm:spPr>
      <dgm:t>
        <a:bodyPr/>
        <a:lstStyle/>
        <a:p>
          <a:r>
            <a:rPr lang="en-US" sz="2400" b="0" dirty="0"/>
            <a:t>Executives &amp; Managers</a:t>
          </a:r>
        </a:p>
      </dgm:t>
    </dgm:pt>
    <dgm:pt modelId="{FA08885A-F81F-46BE-8B66-CDDDABC9E72C}" type="parTrans" cxnId="{706C17D7-D8A2-4786-A47F-6F8087D4A388}">
      <dgm:prSet/>
      <dgm:spPr/>
      <dgm:t>
        <a:bodyPr/>
        <a:lstStyle/>
        <a:p>
          <a:endParaRPr lang="en-US"/>
        </a:p>
      </dgm:t>
    </dgm:pt>
    <dgm:pt modelId="{C33FD99F-56EE-46C3-AE92-16CD183D84CA}" type="sibTrans" cxnId="{706C17D7-D8A2-4786-A47F-6F8087D4A388}">
      <dgm:prSet/>
      <dgm:spPr/>
      <dgm:t>
        <a:bodyPr/>
        <a:lstStyle/>
        <a:p>
          <a:endParaRPr lang="en-US"/>
        </a:p>
      </dgm:t>
    </dgm:pt>
    <dgm:pt modelId="{1083AD7E-DB4E-4DE0-BD20-03EB535A218F}">
      <dgm:prSet phldrT="[Text]" custT="1"/>
      <dgm:spPr>
        <a:solidFill>
          <a:srgbClr val="92F6D5"/>
        </a:solidFill>
      </dgm:spPr>
      <dgm:t>
        <a:bodyPr/>
        <a:lstStyle/>
        <a:p>
          <a:r>
            <a:rPr lang="en-US" sz="2400" b="0" dirty="0"/>
            <a:t>Program, Finance,  PR, HR, Volunteers, Fundraisers, Staff </a:t>
          </a:r>
        </a:p>
      </dgm:t>
    </dgm:pt>
    <dgm:pt modelId="{55CBD812-40A6-4A56-AC83-AD459A0C0153}" type="parTrans" cxnId="{C38035DA-F3D5-4782-B9A0-14223C2C9366}">
      <dgm:prSet/>
      <dgm:spPr/>
      <dgm:t>
        <a:bodyPr/>
        <a:lstStyle/>
        <a:p>
          <a:endParaRPr lang="en-US"/>
        </a:p>
      </dgm:t>
    </dgm:pt>
    <dgm:pt modelId="{2A0ED76F-4ABF-48D5-BD3E-1C73A2B89CFA}" type="sibTrans" cxnId="{C38035DA-F3D5-4782-B9A0-14223C2C9366}">
      <dgm:prSet/>
      <dgm:spPr/>
      <dgm:t>
        <a:bodyPr/>
        <a:lstStyle/>
        <a:p>
          <a:endParaRPr lang="en-US"/>
        </a:p>
      </dgm:t>
    </dgm:pt>
    <dgm:pt modelId="{368C96BE-4E9F-47C3-9CC2-18DCD9F3430D}" type="pres">
      <dgm:prSet presAssocID="{37EC9069-8ACC-4FB0-91F0-7C0F21A270E2}" presName="Name0" presStyleCnt="0">
        <dgm:presLayoutVars>
          <dgm:dir/>
          <dgm:animLvl val="lvl"/>
          <dgm:resizeHandles val="exact"/>
        </dgm:presLayoutVars>
      </dgm:prSet>
      <dgm:spPr/>
    </dgm:pt>
    <dgm:pt modelId="{C740243C-04B8-4FDC-BA24-6A164FCCF75E}" type="pres">
      <dgm:prSet presAssocID="{5B239E6B-B47A-4F9D-87E1-0A592C484B33}" presName="Name8" presStyleCnt="0"/>
      <dgm:spPr/>
    </dgm:pt>
    <dgm:pt modelId="{E0DE0D4B-E531-4AF3-B112-EB8DACCD2B8A}" type="pres">
      <dgm:prSet presAssocID="{5B239E6B-B47A-4F9D-87E1-0A592C484B33}" presName="level" presStyleLbl="node1" presStyleIdx="0" presStyleCnt="3" custScaleX="100002" custLinFactNeighborX="-3029" custLinFactNeighborY="0">
        <dgm:presLayoutVars>
          <dgm:chMax val="1"/>
          <dgm:bulletEnabled val="1"/>
        </dgm:presLayoutVars>
      </dgm:prSet>
      <dgm:spPr/>
    </dgm:pt>
    <dgm:pt modelId="{54C5D033-21FE-4D78-A470-5BAA507E2173}" type="pres">
      <dgm:prSet presAssocID="{5B239E6B-B47A-4F9D-87E1-0A592C484B3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5151FE6-935C-4BA6-BB96-1E5138F16082}" type="pres">
      <dgm:prSet presAssocID="{9F40C8CF-F6D1-4356-A2FA-10D20B2CEE72}" presName="Name8" presStyleCnt="0"/>
      <dgm:spPr/>
    </dgm:pt>
    <dgm:pt modelId="{AF864FB1-F012-4D24-B412-5A9634852B7E}" type="pres">
      <dgm:prSet presAssocID="{9F40C8CF-F6D1-4356-A2FA-10D20B2CEE72}" presName="level" presStyleLbl="node1" presStyleIdx="1" presStyleCnt="3" custScaleX="98486" custLinFactNeighborX="-1515" custLinFactNeighborY="-2326">
        <dgm:presLayoutVars>
          <dgm:chMax val="1"/>
          <dgm:bulletEnabled val="1"/>
        </dgm:presLayoutVars>
      </dgm:prSet>
      <dgm:spPr/>
    </dgm:pt>
    <dgm:pt modelId="{0DA6C021-FC65-4168-9E2C-03123DE7918F}" type="pres">
      <dgm:prSet presAssocID="{9F40C8CF-F6D1-4356-A2FA-10D20B2CEE7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FD6C60C-74E0-417E-ADB7-774A29807CA9}" type="pres">
      <dgm:prSet presAssocID="{1083AD7E-DB4E-4DE0-BD20-03EB535A218F}" presName="Name8" presStyleCnt="0"/>
      <dgm:spPr/>
    </dgm:pt>
    <dgm:pt modelId="{7C272042-78E3-44BB-841A-25CCBB1E8C6D}" type="pres">
      <dgm:prSet presAssocID="{1083AD7E-DB4E-4DE0-BD20-03EB535A218F}" presName="level" presStyleLbl="node1" presStyleIdx="2" presStyleCnt="3">
        <dgm:presLayoutVars>
          <dgm:chMax val="1"/>
          <dgm:bulletEnabled val="1"/>
        </dgm:presLayoutVars>
      </dgm:prSet>
      <dgm:spPr/>
    </dgm:pt>
    <dgm:pt modelId="{309A3F38-959B-4BBA-94CF-02A17E96701F}" type="pres">
      <dgm:prSet presAssocID="{1083AD7E-DB4E-4DE0-BD20-03EB535A218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DF4BD03-D8D5-4C86-875B-3D668254B2DA}" type="presOf" srcId="{1083AD7E-DB4E-4DE0-BD20-03EB535A218F}" destId="{7C272042-78E3-44BB-841A-25CCBB1E8C6D}" srcOrd="0" destOrd="0" presId="urn:microsoft.com/office/officeart/2005/8/layout/pyramid1"/>
    <dgm:cxn modelId="{85191B0B-D1F1-48BB-B7A8-10948E1D8369}" type="presOf" srcId="{5B239E6B-B47A-4F9D-87E1-0A592C484B33}" destId="{E0DE0D4B-E531-4AF3-B112-EB8DACCD2B8A}" srcOrd="0" destOrd="0" presId="urn:microsoft.com/office/officeart/2005/8/layout/pyramid1"/>
    <dgm:cxn modelId="{BC12DC27-AB38-4345-AFF4-B3F252ADDA22}" type="presOf" srcId="{9F40C8CF-F6D1-4356-A2FA-10D20B2CEE72}" destId="{0DA6C021-FC65-4168-9E2C-03123DE7918F}" srcOrd="1" destOrd="0" presId="urn:microsoft.com/office/officeart/2005/8/layout/pyramid1"/>
    <dgm:cxn modelId="{BCF6E79B-1BAC-4C7A-BE44-A4932FA5857A}" type="presOf" srcId="{37EC9069-8ACC-4FB0-91F0-7C0F21A270E2}" destId="{368C96BE-4E9F-47C3-9CC2-18DCD9F3430D}" srcOrd="0" destOrd="0" presId="urn:microsoft.com/office/officeart/2005/8/layout/pyramid1"/>
    <dgm:cxn modelId="{C2808AA7-069C-4AB3-845E-16E9546D614C}" srcId="{37EC9069-8ACC-4FB0-91F0-7C0F21A270E2}" destId="{5B239E6B-B47A-4F9D-87E1-0A592C484B33}" srcOrd="0" destOrd="0" parTransId="{8C24412D-F925-4D4E-A872-38CA36A54309}" sibTransId="{31E3DDFD-C313-4061-8A81-7AEE68E21BF0}"/>
    <dgm:cxn modelId="{3BF5DCAF-E4A9-4C06-928E-E66557050304}" type="presOf" srcId="{9F40C8CF-F6D1-4356-A2FA-10D20B2CEE72}" destId="{AF864FB1-F012-4D24-B412-5A9634852B7E}" srcOrd="0" destOrd="0" presId="urn:microsoft.com/office/officeart/2005/8/layout/pyramid1"/>
    <dgm:cxn modelId="{706C17D7-D8A2-4786-A47F-6F8087D4A388}" srcId="{37EC9069-8ACC-4FB0-91F0-7C0F21A270E2}" destId="{9F40C8CF-F6D1-4356-A2FA-10D20B2CEE72}" srcOrd="1" destOrd="0" parTransId="{FA08885A-F81F-46BE-8B66-CDDDABC9E72C}" sibTransId="{C33FD99F-56EE-46C3-AE92-16CD183D84CA}"/>
    <dgm:cxn modelId="{366195D9-34C6-48CC-8F56-7FDE1033F34C}" type="presOf" srcId="{5B239E6B-B47A-4F9D-87E1-0A592C484B33}" destId="{54C5D033-21FE-4D78-A470-5BAA507E2173}" srcOrd="1" destOrd="0" presId="urn:microsoft.com/office/officeart/2005/8/layout/pyramid1"/>
    <dgm:cxn modelId="{C38035DA-F3D5-4782-B9A0-14223C2C9366}" srcId="{37EC9069-8ACC-4FB0-91F0-7C0F21A270E2}" destId="{1083AD7E-DB4E-4DE0-BD20-03EB535A218F}" srcOrd="2" destOrd="0" parTransId="{55CBD812-40A6-4A56-AC83-AD459A0C0153}" sibTransId="{2A0ED76F-4ABF-48D5-BD3E-1C73A2B89CFA}"/>
    <dgm:cxn modelId="{E61DADFE-ACE1-42C2-A711-951ACB606ED4}" type="presOf" srcId="{1083AD7E-DB4E-4DE0-BD20-03EB535A218F}" destId="{309A3F38-959B-4BBA-94CF-02A17E96701F}" srcOrd="1" destOrd="0" presId="urn:microsoft.com/office/officeart/2005/8/layout/pyramid1"/>
    <dgm:cxn modelId="{42F6F892-CEA1-4B9B-B36C-1D6099390053}" type="presParOf" srcId="{368C96BE-4E9F-47C3-9CC2-18DCD9F3430D}" destId="{C740243C-04B8-4FDC-BA24-6A164FCCF75E}" srcOrd="0" destOrd="0" presId="urn:microsoft.com/office/officeart/2005/8/layout/pyramid1"/>
    <dgm:cxn modelId="{D410AD63-4165-4912-807A-CB06121A602E}" type="presParOf" srcId="{C740243C-04B8-4FDC-BA24-6A164FCCF75E}" destId="{E0DE0D4B-E531-4AF3-B112-EB8DACCD2B8A}" srcOrd="0" destOrd="0" presId="urn:microsoft.com/office/officeart/2005/8/layout/pyramid1"/>
    <dgm:cxn modelId="{298AD62B-5808-4058-BA23-C3FF13C125B4}" type="presParOf" srcId="{C740243C-04B8-4FDC-BA24-6A164FCCF75E}" destId="{54C5D033-21FE-4D78-A470-5BAA507E2173}" srcOrd="1" destOrd="0" presId="urn:microsoft.com/office/officeart/2005/8/layout/pyramid1"/>
    <dgm:cxn modelId="{E90FCDB2-E045-41B6-AF98-2F8E0F127E9A}" type="presParOf" srcId="{368C96BE-4E9F-47C3-9CC2-18DCD9F3430D}" destId="{C5151FE6-935C-4BA6-BB96-1E5138F16082}" srcOrd="1" destOrd="0" presId="urn:microsoft.com/office/officeart/2005/8/layout/pyramid1"/>
    <dgm:cxn modelId="{40C3016C-5C6C-4F2C-85ED-01A9A041D868}" type="presParOf" srcId="{C5151FE6-935C-4BA6-BB96-1E5138F16082}" destId="{AF864FB1-F012-4D24-B412-5A9634852B7E}" srcOrd="0" destOrd="0" presId="urn:microsoft.com/office/officeart/2005/8/layout/pyramid1"/>
    <dgm:cxn modelId="{B00853D9-C1F3-4A88-BD71-AEA5DD1910B9}" type="presParOf" srcId="{C5151FE6-935C-4BA6-BB96-1E5138F16082}" destId="{0DA6C021-FC65-4168-9E2C-03123DE7918F}" srcOrd="1" destOrd="0" presId="urn:microsoft.com/office/officeart/2005/8/layout/pyramid1"/>
    <dgm:cxn modelId="{70B41A2A-0541-4E8E-8FE5-AD88949953A7}" type="presParOf" srcId="{368C96BE-4E9F-47C3-9CC2-18DCD9F3430D}" destId="{AFD6C60C-74E0-417E-ADB7-774A29807CA9}" srcOrd="2" destOrd="0" presId="urn:microsoft.com/office/officeart/2005/8/layout/pyramid1"/>
    <dgm:cxn modelId="{6549070B-4AA3-46B5-B89C-CA1696D6D018}" type="presParOf" srcId="{AFD6C60C-74E0-417E-ADB7-774A29807CA9}" destId="{7C272042-78E3-44BB-841A-25CCBB1E8C6D}" srcOrd="0" destOrd="0" presId="urn:microsoft.com/office/officeart/2005/8/layout/pyramid1"/>
    <dgm:cxn modelId="{0C346C3B-08B7-40D2-AF7E-B7C270C54818}" type="presParOf" srcId="{AFD6C60C-74E0-417E-ADB7-774A29807CA9}" destId="{309A3F38-959B-4BBA-94CF-02A17E96701F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D4A2E-9872-457D-94E3-89A03E1EBDAF}">
      <dsp:nvSpPr>
        <dsp:cNvPr id="0" name=""/>
        <dsp:cNvSpPr/>
      </dsp:nvSpPr>
      <dsp:spPr>
        <a:xfrm>
          <a:off x="3337560" y="3143679"/>
          <a:ext cx="2468880" cy="2468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 dirty="0">
              <a:solidFill>
                <a:schemeClr val="bg1"/>
              </a:solidFill>
            </a:rPr>
            <a:t>NGO</a:t>
          </a:r>
          <a:endParaRPr lang="en-US" sz="4800" kern="1200" dirty="0">
            <a:solidFill>
              <a:schemeClr val="bg1"/>
            </a:solidFill>
          </a:endParaRPr>
        </a:p>
      </dsp:txBody>
      <dsp:txXfrm>
        <a:off x="3699119" y="3505238"/>
        <a:ext cx="1745762" cy="1745762"/>
      </dsp:txXfrm>
    </dsp:sp>
    <dsp:sp modelId="{EEA072B2-53C4-4C7A-A577-32F2F5E27D64}">
      <dsp:nvSpPr>
        <dsp:cNvPr id="0" name=""/>
        <dsp:cNvSpPr/>
      </dsp:nvSpPr>
      <dsp:spPr>
        <a:xfrm rot="12900000">
          <a:off x="1567895" y="2651691"/>
          <a:ext cx="2081908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504703-19A7-4068-A112-0B4FD039B90F}">
      <dsp:nvSpPr>
        <dsp:cNvPr id="0" name=""/>
        <dsp:cNvSpPr/>
      </dsp:nvSpPr>
      <dsp:spPr>
        <a:xfrm>
          <a:off x="583432" y="1468265"/>
          <a:ext cx="234543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Value for Donors</a:t>
          </a:r>
        </a:p>
      </dsp:txBody>
      <dsp:txXfrm>
        <a:off x="638388" y="1523221"/>
        <a:ext cx="2235524" cy="1766436"/>
      </dsp:txXfrm>
    </dsp:sp>
    <dsp:sp modelId="{6457105D-301F-493F-A217-D0F709D1CEF1}">
      <dsp:nvSpPr>
        <dsp:cNvPr id="0" name=""/>
        <dsp:cNvSpPr/>
      </dsp:nvSpPr>
      <dsp:spPr>
        <a:xfrm rot="16200000">
          <a:off x="3531045" y="1629740"/>
          <a:ext cx="2081908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EE99C-B9D8-42FE-9337-541B18F9DCE1}">
      <dsp:nvSpPr>
        <dsp:cNvPr id="0" name=""/>
        <dsp:cNvSpPr/>
      </dsp:nvSpPr>
      <dsp:spPr>
        <a:xfrm>
          <a:off x="3399282" y="2427"/>
          <a:ext cx="234543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Capacity Building</a:t>
          </a:r>
        </a:p>
      </dsp:txBody>
      <dsp:txXfrm>
        <a:off x="3454238" y="57383"/>
        <a:ext cx="2235524" cy="1766436"/>
      </dsp:txXfrm>
    </dsp:sp>
    <dsp:sp modelId="{F20B4D3E-3CB8-414B-890A-64A027BAF7D5}">
      <dsp:nvSpPr>
        <dsp:cNvPr id="0" name=""/>
        <dsp:cNvSpPr/>
      </dsp:nvSpPr>
      <dsp:spPr>
        <a:xfrm rot="19500000">
          <a:off x="5494195" y="2651691"/>
          <a:ext cx="2081908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0320AD-A7BB-422C-AB7E-08A44B7CE713}">
      <dsp:nvSpPr>
        <dsp:cNvPr id="0" name=""/>
        <dsp:cNvSpPr/>
      </dsp:nvSpPr>
      <dsp:spPr>
        <a:xfrm>
          <a:off x="6215131" y="1468265"/>
          <a:ext cx="234543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Value of Society</a:t>
          </a:r>
        </a:p>
      </dsp:txBody>
      <dsp:txXfrm>
        <a:off x="6270087" y="1523221"/>
        <a:ext cx="2235524" cy="17664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43E3BC-BD8A-4B6D-8BB3-97A91814E763}">
      <dsp:nvSpPr>
        <dsp:cNvPr id="0" name=""/>
        <dsp:cNvSpPr/>
      </dsp:nvSpPr>
      <dsp:spPr>
        <a:xfrm>
          <a:off x="617219" y="0"/>
          <a:ext cx="6995160" cy="228377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3FD3E5-3829-4AB3-8B7D-D124B3449CFC}">
      <dsp:nvSpPr>
        <dsp:cNvPr id="0" name=""/>
        <dsp:cNvSpPr/>
      </dsp:nvSpPr>
      <dsp:spPr>
        <a:xfrm>
          <a:off x="2812" y="685133"/>
          <a:ext cx="1827549" cy="91351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31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Not Attractive</a:t>
          </a:r>
        </a:p>
      </dsp:txBody>
      <dsp:txXfrm>
        <a:off x="47406" y="729727"/>
        <a:ext cx="1738361" cy="824323"/>
      </dsp:txXfrm>
    </dsp:sp>
    <dsp:sp modelId="{2E121BFD-77A6-4C2F-9138-C701A99CFB01}">
      <dsp:nvSpPr>
        <dsp:cNvPr id="0" name=""/>
        <dsp:cNvSpPr/>
      </dsp:nvSpPr>
      <dsp:spPr>
        <a:xfrm>
          <a:off x="2134954" y="685133"/>
          <a:ext cx="1827549" cy="91351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Donors</a:t>
          </a:r>
        </a:p>
      </dsp:txBody>
      <dsp:txXfrm>
        <a:off x="2179548" y="729727"/>
        <a:ext cx="1738361" cy="824323"/>
      </dsp:txXfrm>
    </dsp:sp>
    <dsp:sp modelId="{321917DF-B5D6-4EC1-876A-7CCFB958181A}">
      <dsp:nvSpPr>
        <dsp:cNvPr id="0" name=""/>
        <dsp:cNvSpPr/>
      </dsp:nvSpPr>
      <dsp:spPr>
        <a:xfrm>
          <a:off x="4237325" y="686686"/>
          <a:ext cx="1827549" cy="91351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3175" cap="flat" cmpd="sng" algn="ctr">
          <a:solidFill>
            <a:scrgbClr r="0" g="0" b="0"/>
          </a:solidFill>
          <a:prstDash val="lg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 Money</a:t>
          </a:r>
        </a:p>
      </dsp:txBody>
      <dsp:txXfrm>
        <a:off x="4281919" y="731280"/>
        <a:ext cx="1738361" cy="824323"/>
      </dsp:txXfrm>
    </dsp:sp>
    <dsp:sp modelId="{79F1772B-E00D-4025-B774-1C5B8B487365}">
      <dsp:nvSpPr>
        <dsp:cNvPr id="0" name=""/>
        <dsp:cNvSpPr/>
      </dsp:nvSpPr>
      <dsp:spPr>
        <a:xfrm>
          <a:off x="6399237" y="685133"/>
          <a:ext cx="1827549" cy="91351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Program</a:t>
          </a:r>
        </a:p>
      </dsp:txBody>
      <dsp:txXfrm>
        <a:off x="6443831" y="729727"/>
        <a:ext cx="1738361" cy="8243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6173CC-59FD-467E-B5C8-6647CDFC34B5}">
      <dsp:nvSpPr>
        <dsp:cNvPr id="0" name=""/>
        <dsp:cNvSpPr/>
      </dsp:nvSpPr>
      <dsp:spPr>
        <a:xfrm>
          <a:off x="1337339" y="12714"/>
          <a:ext cx="6343437" cy="6343437"/>
        </a:xfrm>
        <a:prstGeom prst="circularArrow">
          <a:avLst>
            <a:gd name="adj1" fmla="val 5544"/>
            <a:gd name="adj2" fmla="val 330680"/>
            <a:gd name="adj3" fmla="val 14194312"/>
            <a:gd name="adj4" fmla="val 1713625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4F823C-BAFA-47E0-98E0-688534283ABF}">
      <dsp:nvSpPr>
        <dsp:cNvPr id="0" name=""/>
        <dsp:cNvSpPr/>
      </dsp:nvSpPr>
      <dsp:spPr>
        <a:xfrm>
          <a:off x="3299930" y="150753"/>
          <a:ext cx="2418255" cy="98695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Leadership Open to All</a:t>
          </a:r>
        </a:p>
      </dsp:txBody>
      <dsp:txXfrm>
        <a:off x="3348109" y="198932"/>
        <a:ext cx="2321897" cy="890595"/>
      </dsp:txXfrm>
    </dsp:sp>
    <dsp:sp modelId="{1450D39A-3A74-4428-8C24-8306D2F29657}">
      <dsp:nvSpPr>
        <dsp:cNvPr id="0" name=""/>
        <dsp:cNvSpPr/>
      </dsp:nvSpPr>
      <dsp:spPr>
        <a:xfrm>
          <a:off x="5923436" y="447351"/>
          <a:ext cx="2727661" cy="1151806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Principles of Fundraising </a:t>
          </a:r>
        </a:p>
      </dsp:txBody>
      <dsp:txXfrm>
        <a:off x="5979663" y="503578"/>
        <a:ext cx="2615207" cy="1039352"/>
      </dsp:txXfrm>
    </dsp:sp>
    <dsp:sp modelId="{032C57B2-7607-498C-A485-405CBAAF8061}">
      <dsp:nvSpPr>
        <dsp:cNvPr id="0" name=""/>
        <dsp:cNvSpPr/>
      </dsp:nvSpPr>
      <dsp:spPr>
        <a:xfrm>
          <a:off x="5596616" y="1814306"/>
          <a:ext cx="3382547" cy="1077221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Strategic and Operational Plans</a:t>
          </a:r>
        </a:p>
      </dsp:txBody>
      <dsp:txXfrm>
        <a:off x="5649202" y="1866892"/>
        <a:ext cx="3277375" cy="972049"/>
      </dsp:txXfrm>
    </dsp:sp>
    <dsp:sp modelId="{89BFF1BB-575E-4FAE-A99A-218C20C589BA}">
      <dsp:nvSpPr>
        <dsp:cNvPr id="0" name=""/>
        <dsp:cNvSpPr/>
      </dsp:nvSpPr>
      <dsp:spPr>
        <a:xfrm>
          <a:off x="6197505" y="3220950"/>
          <a:ext cx="2654265" cy="1042169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Strong Values and Culture</a:t>
          </a:r>
        </a:p>
      </dsp:txBody>
      <dsp:txXfrm>
        <a:off x="6248379" y="3271824"/>
        <a:ext cx="2552517" cy="940421"/>
      </dsp:txXfrm>
    </dsp:sp>
    <dsp:sp modelId="{2D5AD965-F2D9-4C0E-B1AF-E125CA3F50D9}">
      <dsp:nvSpPr>
        <dsp:cNvPr id="0" name=""/>
        <dsp:cNvSpPr/>
      </dsp:nvSpPr>
      <dsp:spPr>
        <a:xfrm>
          <a:off x="6002409" y="4620505"/>
          <a:ext cx="2771269" cy="933946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Strategies for Fundraising</a:t>
          </a:r>
        </a:p>
      </dsp:txBody>
      <dsp:txXfrm>
        <a:off x="6048000" y="4666096"/>
        <a:ext cx="2680087" cy="842764"/>
      </dsp:txXfrm>
    </dsp:sp>
    <dsp:sp modelId="{0FCB62A1-F724-4156-8D2E-4FA836AD7C86}">
      <dsp:nvSpPr>
        <dsp:cNvPr id="0" name=""/>
        <dsp:cNvSpPr/>
      </dsp:nvSpPr>
      <dsp:spPr>
        <a:xfrm>
          <a:off x="3187333" y="4929348"/>
          <a:ext cx="2580281" cy="1191421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Ethical and Accountable</a:t>
          </a:r>
        </a:p>
      </dsp:txBody>
      <dsp:txXfrm>
        <a:off x="3245493" y="4987508"/>
        <a:ext cx="2463961" cy="1075101"/>
      </dsp:txXfrm>
    </dsp:sp>
    <dsp:sp modelId="{61C5474A-9FA6-4478-B967-CE13B605F53D}">
      <dsp:nvSpPr>
        <dsp:cNvPr id="0" name=""/>
        <dsp:cNvSpPr/>
      </dsp:nvSpPr>
      <dsp:spPr>
        <a:xfrm>
          <a:off x="232981" y="4595721"/>
          <a:ext cx="2793975" cy="1008125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Learning to Build  Capacity</a:t>
          </a:r>
        </a:p>
      </dsp:txBody>
      <dsp:txXfrm>
        <a:off x="282194" y="4644934"/>
        <a:ext cx="2695549" cy="909699"/>
      </dsp:txXfrm>
    </dsp:sp>
    <dsp:sp modelId="{3187404D-2DDF-471B-87AD-B2F1C763A754}">
      <dsp:nvSpPr>
        <dsp:cNvPr id="0" name=""/>
        <dsp:cNvSpPr/>
      </dsp:nvSpPr>
      <dsp:spPr>
        <a:xfrm>
          <a:off x="194187" y="3171574"/>
          <a:ext cx="2444721" cy="1114085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Individuals and Teams</a:t>
          </a:r>
        </a:p>
      </dsp:txBody>
      <dsp:txXfrm>
        <a:off x="248572" y="3225959"/>
        <a:ext cx="2335951" cy="1005315"/>
      </dsp:txXfrm>
    </dsp:sp>
    <dsp:sp modelId="{C82B08F8-6DD5-447B-ABE0-36A9E2AC0002}">
      <dsp:nvSpPr>
        <dsp:cNvPr id="0" name=""/>
        <dsp:cNvSpPr/>
      </dsp:nvSpPr>
      <dsp:spPr>
        <a:xfrm>
          <a:off x="12455" y="1772214"/>
          <a:ext cx="3252295" cy="1186354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Governance and Management</a:t>
          </a:r>
        </a:p>
      </dsp:txBody>
      <dsp:txXfrm>
        <a:off x="70368" y="1830127"/>
        <a:ext cx="3136469" cy="1070528"/>
      </dsp:txXfrm>
    </dsp:sp>
    <dsp:sp modelId="{220935FD-30D2-465D-AA79-C8FA274BF2F8}">
      <dsp:nvSpPr>
        <dsp:cNvPr id="0" name=""/>
        <dsp:cNvSpPr/>
      </dsp:nvSpPr>
      <dsp:spPr>
        <a:xfrm>
          <a:off x="357981" y="377376"/>
          <a:ext cx="2805704" cy="1214428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Advocating for Civil Society</a:t>
          </a:r>
        </a:p>
      </dsp:txBody>
      <dsp:txXfrm>
        <a:off x="417264" y="436659"/>
        <a:ext cx="2687138" cy="10958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D4A2E-9872-457D-94E3-89A03E1EBDAF}">
      <dsp:nvSpPr>
        <dsp:cNvPr id="0" name=""/>
        <dsp:cNvSpPr/>
      </dsp:nvSpPr>
      <dsp:spPr>
        <a:xfrm>
          <a:off x="3369856" y="3018937"/>
          <a:ext cx="2468880" cy="2468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 dirty="0">
              <a:solidFill>
                <a:schemeClr val="bg1"/>
              </a:solidFill>
            </a:rPr>
            <a:t>NGO</a:t>
          </a:r>
        </a:p>
      </dsp:txBody>
      <dsp:txXfrm>
        <a:off x="3731415" y="3380496"/>
        <a:ext cx="1745762" cy="1745762"/>
      </dsp:txXfrm>
    </dsp:sp>
    <dsp:sp modelId="{EEA072B2-53C4-4C7A-A577-32F2F5E27D64}">
      <dsp:nvSpPr>
        <dsp:cNvPr id="0" name=""/>
        <dsp:cNvSpPr/>
      </dsp:nvSpPr>
      <dsp:spPr>
        <a:xfrm rot="12100591">
          <a:off x="1545814" y="2899054"/>
          <a:ext cx="2000559" cy="65971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504703-19A7-4068-A112-0B4FD039B90F}">
      <dsp:nvSpPr>
        <dsp:cNvPr id="0" name=""/>
        <dsp:cNvSpPr/>
      </dsp:nvSpPr>
      <dsp:spPr>
        <a:xfrm>
          <a:off x="79220" y="2207122"/>
          <a:ext cx="2724247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Compared</a:t>
          </a:r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To </a:t>
          </a:r>
        </a:p>
      </dsp:txBody>
      <dsp:txXfrm>
        <a:off x="134176" y="2262078"/>
        <a:ext cx="2614335" cy="1766436"/>
      </dsp:txXfrm>
    </dsp:sp>
    <dsp:sp modelId="{6457105D-301F-493F-A217-D0F709D1CEF1}">
      <dsp:nvSpPr>
        <dsp:cNvPr id="0" name=""/>
        <dsp:cNvSpPr/>
      </dsp:nvSpPr>
      <dsp:spPr>
        <a:xfrm rot="14700000">
          <a:off x="2494815" y="1691249"/>
          <a:ext cx="2157591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EE99C-B9D8-42FE-9337-541B18F9DCE1}">
      <dsp:nvSpPr>
        <dsp:cNvPr id="0" name=""/>
        <dsp:cNvSpPr/>
      </dsp:nvSpPr>
      <dsp:spPr>
        <a:xfrm>
          <a:off x="1944974" y="127169"/>
          <a:ext cx="234543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Image</a:t>
          </a:r>
        </a:p>
      </dsp:txBody>
      <dsp:txXfrm>
        <a:off x="1999930" y="182125"/>
        <a:ext cx="2235524" cy="1766436"/>
      </dsp:txXfrm>
    </dsp:sp>
    <dsp:sp modelId="{F20B4D3E-3CB8-414B-890A-64A027BAF7D5}">
      <dsp:nvSpPr>
        <dsp:cNvPr id="0" name=""/>
        <dsp:cNvSpPr/>
      </dsp:nvSpPr>
      <dsp:spPr>
        <a:xfrm rot="17700000">
          <a:off x="4556186" y="1691249"/>
          <a:ext cx="2157591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0320AD-A7BB-422C-AB7E-08A44B7CE713}">
      <dsp:nvSpPr>
        <dsp:cNvPr id="0" name=""/>
        <dsp:cNvSpPr/>
      </dsp:nvSpPr>
      <dsp:spPr>
        <a:xfrm>
          <a:off x="4918183" y="127169"/>
          <a:ext cx="234543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Trust</a:t>
          </a:r>
        </a:p>
      </dsp:txBody>
      <dsp:txXfrm>
        <a:off x="4973139" y="182125"/>
        <a:ext cx="2235524" cy="1766436"/>
      </dsp:txXfrm>
    </dsp:sp>
    <dsp:sp modelId="{5AD19AD8-BD58-4E88-BAAD-A1CDCBE15D19}">
      <dsp:nvSpPr>
        <dsp:cNvPr id="0" name=""/>
        <dsp:cNvSpPr/>
      </dsp:nvSpPr>
      <dsp:spPr>
        <a:xfrm rot="20405059">
          <a:off x="5697349" y="2882291"/>
          <a:ext cx="2026487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4FABF9-D6ED-4925-A03B-E3F3F86F9D99}">
      <dsp:nvSpPr>
        <dsp:cNvPr id="0" name=""/>
        <dsp:cNvSpPr/>
      </dsp:nvSpPr>
      <dsp:spPr>
        <a:xfrm>
          <a:off x="6494426" y="2194670"/>
          <a:ext cx="2595060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Different</a:t>
          </a:r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From</a:t>
          </a:r>
        </a:p>
      </dsp:txBody>
      <dsp:txXfrm>
        <a:off x="6549382" y="2249626"/>
        <a:ext cx="2485148" cy="17664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D4A2E-9872-457D-94E3-89A03E1EBDAF}">
      <dsp:nvSpPr>
        <dsp:cNvPr id="0" name=""/>
        <dsp:cNvSpPr/>
      </dsp:nvSpPr>
      <dsp:spPr>
        <a:xfrm>
          <a:off x="3176516" y="3018937"/>
          <a:ext cx="2468880" cy="2468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 dirty="0">
              <a:solidFill>
                <a:schemeClr val="bg1"/>
              </a:solidFill>
            </a:rPr>
            <a:t>NGO</a:t>
          </a:r>
          <a:endParaRPr lang="en-US" sz="4800" kern="1200" dirty="0">
            <a:solidFill>
              <a:schemeClr val="bg1"/>
            </a:solidFill>
          </a:endParaRPr>
        </a:p>
      </dsp:txBody>
      <dsp:txXfrm>
        <a:off x="3538075" y="3380496"/>
        <a:ext cx="1745762" cy="1745762"/>
      </dsp:txXfrm>
    </dsp:sp>
    <dsp:sp modelId="{EEA072B2-53C4-4C7A-A577-32F2F5E27D64}">
      <dsp:nvSpPr>
        <dsp:cNvPr id="0" name=""/>
        <dsp:cNvSpPr/>
      </dsp:nvSpPr>
      <dsp:spPr>
        <a:xfrm rot="11556225">
          <a:off x="1063444" y="3015307"/>
          <a:ext cx="2193673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504703-19A7-4068-A112-0B4FD039B90F}">
      <dsp:nvSpPr>
        <dsp:cNvPr id="0" name=""/>
        <dsp:cNvSpPr/>
      </dsp:nvSpPr>
      <dsp:spPr>
        <a:xfrm>
          <a:off x="50640" y="2244792"/>
          <a:ext cx="2345436" cy="2591706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New Markets New Products</a:t>
          </a:r>
        </a:p>
      </dsp:txBody>
      <dsp:txXfrm>
        <a:off x="119335" y="2313487"/>
        <a:ext cx="2208046" cy="2454316"/>
      </dsp:txXfrm>
    </dsp:sp>
    <dsp:sp modelId="{6457105D-301F-493F-A217-D0F709D1CEF1}">
      <dsp:nvSpPr>
        <dsp:cNvPr id="0" name=""/>
        <dsp:cNvSpPr/>
      </dsp:nvSpPr>
      <dsp:spPr>
        <a:xfrm rot="14406483">
          <a:off x="1999300" y="1714160"/>
          <a:ext cx="2308507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EE99C-B9D8-42FE-9337-541B18F9DCE1}">
      <dsp:nvSpPr>
        <dsp:cNvPr id="0" name=""/>
        <dsp:cNvSpPr/>
      </dsp:nvSpPr>
      <dsp:spPr>
        <a:xfrm>
          <a:off x="938653" y="127101"/>
          <a:ext cx="3279318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Support from One Donor</a:t>
          </a:r>
        </a:p>
      </dsp:txBody>
      <dsp:txXfrm>
        <a:off x="993609" y="182057"/>
        <a:ext cx="3169406" cy="1766436"/>
      </dsp:txXfrm>
    </dsp:sp>
    <dsp:sp modelId="{F20B4D3E-3CB8-414B-890A-64A027BAF7D5}">
      <dsp:nvSpPr>
        <dsp:cNvPr id="0" name=""/>
        <dsp:cNvSpPr/>
      </dsp:nvSpPr>
      <dsp:spPr>
        <a:xfrm rot="18305880">
          <a:off x="4670301" y="1742651"/>
          <a:ext cx="2515700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0320AD-A7BB-422C-AB7E-08A44B7CE713}">
      <dsp:nvSpPr>
        <dsp:cNvPr id="0" name=""/>
        <dsp:cNvSpPr/>
      </dsp:nvSpPr>
      <dsp:spPr>
        <a:xfrm>
          <a:off x="5036447" y="127157"/>
          <a:ext cx="322987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Diversified Sources</a:t>
          </a:r>
        </a:p>
      </dsp:txBody>
      <dsp:txXfrm>
        <a:off x="5091403" y="182113"/>
        <a:ext cx="3119964" cy="1766436"/>
      </dsp:txXfrm>
    </dsp:sp>
    <dsp:sp modelId="{5AD19AD8-BD58-4E88-BAAD-A1CDCBE15D19}">
      <dsp:nvSpPr>
        <dsp:cNvPr id="0" name=""/>
        <dsp:cNvSpPr/>
      </dsp:nvSpPr>
      <dsp:spPr>
        <a:xfrm rot="20764260">
          <a:off x="5579248" y="3038014"/>
          <a:ext cx="2235845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4FABF9-D6ED-4925-A03B-E3F3F86F9D99}">
      <dsp:nvSpPr>
        <dsp:cNvPr id="0" name=""/>
        <dsp:cNvSpPr/>
      </dsp:nvSpPr>
      <dsp:spPr>
        <a:xfrm>
          <a:off x="6176990" y="2287645"/>
          <a:ext cx="2989609" cy="231400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Expanded Community Outreach</a:t>
          </a:r>
        </a:p>
      </dsp:txBody>
      <dsp:txXfrm>
        <a:off x="6244765" y="2355420"/>
        <a:ext cx="2854059" cy="21784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D4A2E-9872-457D-94E3-89A03E1EBDAF}">
      <dsp:nvSpPr>
        <dsp:cNvPr id="0" name=""/>
        <dsp:cNvSpPr/>
      </dsp:nvSpPr>
      <dsp:spPr>
        <a:xfrm>
          <a:off x="3421434" y="3117727"/>
          <a:ext cx="2353151" cy="235315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400" kern="1200" dirty="0"/>
            <a:t>NGO</a:t>
          </a:r>
        </a:p>
      </dsp:txBody>
      <dsp:txXfrm>
        <a:off x="3766045" y="3462338"/>
        <a:ext cx="1663929" cy="1663929"/>
      </dsp:txXfrm>
    </dsp:sp>
    <dsp:sp modelId="{EEA072B2-53C4-4C7A-A577-32F2F5E27D64}">
      <dsp:nvSpPr>
        <dsp:cNvPr id="0" name=""/>
        <dsp:cNvSpPr/>
      </dsp:nvSpPr>
      <dsp:spPr>
        <a:xfrm rot="12164256">
          <a:off x="1268696" y="3027107"/>
          <a:ext cx="2211402" cy="67064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504703-19A7-4068-A112-0B4FD039B90F}">
      <dsp:nvSpPr>
        <dsp:cNvPr id="0" name=""/>
        <dsp:cNvSpPr/>
      </dsp:nvSpPr>
      <dsp:spPr>
        <a:xfrm>
          <a:off x="7875" y="2297198"/>
          <a:ext cx="2693501" cy="127573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solidFill>
                <a:schemeClr val="tx1"/>
              </a:solidFill>
            </a:rPr>
            <a:t>Companies</a:t>
          </a:r>
        </a:p>
      </dsp:txBody>
      <dsp:txXfrm>
        <a:off x="45240" y="2334563"/>
        <a:ext cx="2618771" cy="1201003"/>
      </dsp:txXfrm>
    </dsp:sp>
    <dsp:sp modelId="{6457105D-301F-493F-A217-D0F709D1CEF1}">
      <dsp:nvSpPr>
        <dsp:cNvPr id="0" name=""/>
        <dsp:cNvSpPr/>
      </dsp:nvSpPr>
      <dsp:spPr>
        <a:xfrm rot="13943945">
          <a:off x="2033986" y="2007296"/>
          <a:ext cx="2164227" cy="67064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EE99C-B9D8-42FE-9337-541B18F9DCE1}">
      <dsp:nvSpPr>
        <dsp:cNvPr id="0" name=""/>
        <dsp:cNvSpPr/>
      </dsp:nvSpPr>
      <dsp:spPr>
        <a:xfrm>
          <a:off x="86611" y="672312"/>
          <a:ext cx="2958385" cy="1223154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 err="1">
              <a:solidFill>
                <a:schemeClr val="tx1"/>
              </a:solidFill>
            </a:rPr>
            <a:t>Grantmakers</a:t>
          </a:r>
          <a:endParaRPr lang="en-US" sz="4000" kern="1200" dirty="0">
            <a:solidFill>
              <a:schemeClr val="tx1"/>
            </a:solidFill>
          </a:endParaRPr>
        </a:p>
      </dsp:txBody>
      <dsp:txXfrm>
        <a:off x="122436" y="708137"/>
        <a:ext cx="2886735" cy="1151504"/>
      </dsp:txXfrm>
    </dsp:sp>
    <dsp:sp modelId="{F20B4D3E-3CB8-414B-890A-64A027BAF7D5}">
      <dsp:nvSpPr>
        <dsp:cNvPr id="0" name=""/>
        <dsp:cNvSpPr/>
      </dsp:nvSpPr>
      <dsp:spPr>
        <a:xfrm rot="16176406">
          <a:off x="3437166" y="1505294"/>
          <a:ext cx="2288005" cy="67064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0320AD-A7BB-422C-AB7E-08A44B7CE713}">
      <dsp:nvSpPr>
        <dsp:cNvPr id="0" name=""/>
        <dsp:cNvSpPr/>
      </dsp:nvSpPr>
      <dsp:spPr>
        <a:xfrm>
          <a:off x="3275379" y="0"/>
          <a:ext cx="2595877" cy="1393284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solidFill>
                <a:schemeClr val="tx1"/>
              </a:solidFill>
            </a:rPr>
            <a:t>Individuals</a:t>
          </a:r>
        </a:p>
      </dsp:txBody>
      <dsp:txXfrm>
        <a:off x="3316187" y="40808"/>
        <a:ext cx="2514261" cy="1311668"/>
      </dsp:txXfrm>
    </dsp:sp>
    <dsp:sp modelId="{F983BA4B-5D02-4177-9844-055D86299110}">
      <dsp:nvSpPr>
        <dsp:cNvPr id="0" name=""/>
        <dsp:cNvSpPr/>
      </dsp:nvSpPr>
      <dsp:spPr>
        <a:xfrm rot="18396815">
          <a:off x="4852351" y="1800732"/>
          <a:ext cx="2869552" cy="67064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FDED25-4B04-494F-B96C-B4FAD85BED1B}">
      <dsp:nvSpPr>
        <dsp:cNvPr id="0" name=""/>
        <dsp:cNvSpPr/>
      </dsp:nvSpPr>
      <dsp:spPr>
        <a:xfrm>
          <a:off x="6070999" y="659959"/>
          <a:ext cx="2877058" cy="1297355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solidFill>
                <a:schemeClr val="tx1"/>
              </a:solidFill>
            </a:rPr>
            <a:t>Government</a:t>
          </a:r>
        </a:p>
      </dsp:txBody>
      <dsp:txXfrm>
        <a:off x="6108997" y="697957"/>
        <a:ext cx="2801062" cy="1221359"/>
      </dsp:txXfrm>
    </dsp:sp>
    <dsp:sp modelId="{5AD19AD8-BD58-4E88-BAAD-A1CDCBE15D19}">
      <dsp:nvSpPr>
        <dsp:cNvPr id="0" name=""/>
        <dsp:cNvSpPr/>
      </dsp:nvSpPr>
      <dsp:spPr>
        <a:xfrm rot="19788839">
          <a:off x="5699511" y="2992350"/>
          <a:ext cx="2197499" cy="67064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4FABF9-D6ED-4925-A03B-E3F3F86F9D99}">
      <dsp:nvSpPr>
        <dsp:cNvPr id="0" name=""/>
        <dsp:cNvSpPr/>
      </dsp:nvSpPr>
      <dsp:spPr>
        <a:xfrm>
          <a:off x="6509482" y="2269479"/>
          <a:ext cx="2589461" cy="123250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solidFill>
                <a:schemeClr val="tx1"/>
              </a:solidFill>
            </a:rPr>
            <a:t>Volunteers</a:t>
          </a:r>
        </a:p>
      </dsp:txBody>
      <dsp:txXfrm>
        <a:off x="6545581" y="2305578"/>
        <a:ext cx="2517263" cy="11603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D4A2E-9872-457D-94E3-89A03E1EBDAF}">
      <dsp:nvSpPr>
        <dsp:cNvPr id="0" name=""/>
        <dsp:cNvSpPr/>
      </dsp:nvSpPr>
      <dsp:spPr>
        <a:xfrm>
          <a:off x="3337560" y="3018937"/>
          <a:ext cx="2468880" cy="2468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NGO</a:t>
          </a:r>
        </a:p>
      </dsp:txBody>
      <dsp:txXfrm>
        <a:off x="3699119" y="3380496"/>
        <a:ext cx="1745762" cy="1745762"/>
      </dsp:txXfrm>
    </dsp:sp>
    <dsp:sp modelId="{EEA072B2-53C4-4C7A-A577-32F2F5E27D64}">
      <dsp:nvSpPr>
        <dsp:cNvPr id="0" name=""/>
        <dsp:cNvSpPr/>
      </dsp:nvSpPr>
      <dsp:spPr>
        <a:xfrm rot="11700000">
          <a:off x="1137494" y="3270351"/>
          <a:ext cx="2157591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504703-19A7-4068-A112-0B4FD039B90F}">
      <dsp:nvSpPr>
        <dsp:cNvPr id="0" name=""/>
        <dsp:cNvSpPr/>
      </dsp:nvSpPr>
      <dsp:spPr>
        <a:xfrm>
          <a:off x="1535" y="2404779"/>
          <a:ext cx="234543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Strategic Events</a:t>
          </a:r>
        </a:p>
      </dsp:txBody>
      <dsp:txXfrm>
        <a:off x="56491" y="2459735"/>
        <a:ext cx="2235524" cy="1766436"/>
      </dsp:txXfrm>
    </dsp:sp>
    <dsp:sp modelId="{6457105D-301F-493F-A217-D0F709D1CEF1}">
      <dsp:nvSpPr>
        <dsp:cNvPr id="0" name=""/>
        <dsp:cNvSpPr/>
      </dsp:nvSpPr>
      <dsp:spPr>
        <a:xfrm rot="14122497">
          <a:off x="1832076" y="1739897"/>
          <a:ext cx="2494592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EE99C-B9D8-42FE-9337-541B18F9DCE1}">
      <dsp:nvSpPr>
        <dsp:cNvPr id="0" name=""/>
        <dsp:cNvSpPr/>
      </dsp:nvSpPr>
      <dsp:spPr>
        <a:xfrm>
          <a:off x="273271" y="127153"/>
          <a:ext cx="4194765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Integrate Communications</a:t>
          </a:r>
        </a:p>
      </dsp:txBody>
      <dsp:txXfrm>
        <a:off x="328227" y="182109"/>
        <a:ext cx="4084853" cy="1766436"/>
      </dsp:txXfrm>
    </dsp:sp>
    <dsp:sp modelId="{F20B4D3E-3CB8-414B-890A-64A027BAF7D5}">
      <dsp:nvSpPr>
        <dsp:cNvPr id="0" name=""/>
        <dsp:cNvSpPr/>
      </dsp:nvSpPr>
      <dsp:spPr>
        <a:xfrm rot="18116988">
          <a:off x="4740213" y="1731390"/>
          <a:ext cx="2370436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0320AD-A7BB-422C-AB7E-08A44B7CE713}">
      <dsp:nvSpPr>
        <dsp:cNvPr id="0" name=""/>
        <dsp:cNvSpPr/>
      </dsp:nvSpPr>
      <dsp:spPr>
        <a:xfrm>
          <a:off x="4886129" y="139359"/>
          <a:ext cx="3332981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Cost Control and TQM</a:t>
          </a:r>
        </a:p>
      </dsp:txBody>
      <dsp:txXfrm>
        <a:off x="4941085" y="194315"/>
        <a:ext cx="3223069" cy="1766436"/>
      </dsp:txXfrm>
    </dsp:sp>
    <dsp:sp modelId="{F983BA4B-5D02-4177-9844-055D86299110}">
      <dsp:nvSpPr>
        <dsp:cNvPr id="0" name=""/>
        <dsp:cNvSpPr/>
      </dsp:nvSpPr>
      <dsp:spPr>
        <a:xfrm rot="20700000">
          <a:off x="5848913" y="3270351"/>
          <a:ext cx="2157591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FDED25-4B04-494F-B96C-B4FAD85BED1B}">
      <dsp:nvSpPr>
        <dsp:cNvPr id="0" name=""/>
        <dsp:cNvSpPr/>
      </dsp:nvSpPr>
      <dsp:spPr>
        <a:xfrm>
          <a:off x="6797028" y="2404779"/>
          <a:ext cx="234543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solidFill>
                <a:schemeClr val="tx1"/>
              </a:solidFill>
            </a:rPr>
            <a:t>Increase Effort</a:t>
          </a:r>
        </a:p>
      </dsp:txBody>
      <dsp:txXfrm>
        <a:off x="6851984" y="2459735"/>
        <a:ext cx="2235524" cy="176643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D4A2E-9872-457D-94E3-89A03E1EBDAF}">
      <dsp:nvSpPr>
        <dsp:cNvPr id="0" name=""/>
        <dsp:cNvSpPr/>
      </dsp:nvSpPr>
      <dsp:spPr>
        <a:xfrm>
          <a:off x="3241590" y="3018937"/>
          <a:ext cx="2468880" cy="2468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NGO</a:t>
          </a:r>
        </a:p>
      </dsp:txBody>
      <dsp:txXfrm>
        <a:off x="3603149" y="3380496"/>
        <a:ext cx="1745762" cy="1745762"/>
      </dsp:txXfrm>
    </dsp:sp>
    <dsp:sp modelId="{EEA072B2-53C4-4C7A-A577-32F2F5E27D64}">
      <dsp:nvSpPr>
        <dsp:cNvPr id="0" name=""/>
        <dsp:cNvSpPr/>
      </dsp:nvSpPr>
      <dsp:spPr>
        <a:xfrm rot="11719143">
          <a:off x="1115283" y="3267214"/>
          <a:ext cx="2089978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504703-19A7-4068-A112-0B4FD039B90F}">
      <dsp:nvSpPr>
        <dsp:cNvPr id="0" name=""/>
        <dsp:cNvSpPr/>
      </dsp:nvSpPr>
      <dsp:spPr>
        <a:xfrm>
          <a:off x="-20305" y="2404776"/>
          <a:ext cx="2345436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Step Up    to Lead</a:t>
          </a:r>
        </a:p>
      </dsp:txBody>
      <dsp:txXfrm>
        <a:off x="34651" y="2459732"/>
        <a:ext cx="2235524" cy="1766436"/>
      </dsp:txXfrm>
    </dsp:sp>
    <dsp:sp modelId="{6457105D-301F-493F-A217-D0F709D1CEF1}">
      <dsp:nvSpPr>
        <dsp:cNvPr id="0" name=""/>
        <dsp:cNvSpPr/>
      </dsp:nvSpPr>
      <dsp:spPr>
        <a:xfrm rot="14487699">
          <a:off x="2151363" y="1707432"/>
          <a:ext cx="2262900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EE99C-B9D8-42FE-9337-541B18F9DCE1}">
      <dsp:nvSpPr>
        <dsp:cNvPr id="0" name=""/>
        <dsp:cNvSpPr/>
      </dsp:nvSpPr>
      <dsp:spPr>
        <a:xfrm>
          <a:off x="1300315" y="127097"/>
          <a:ext cx="2883901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Create New Partnerships</a:t>
          </a:r>
        </a:p>
      </dsp:txBody>
      <dsp:txXfrm>
        <a:off x="1355271" y="182053"/>
        <a:ext cx="2773989" cy="1766436"/>
      </dsp:txXfrm>
    </dsp:sp>
    <dsp:sp modelId="{F20B4D3E-3CB8-414B-890A-64A027BAF7D5}">
      <dsp:nvSpPr>
        <dsp:cNvPr id="0" name=""/>
        <dsp:cNvSpPr/>
      </dsp:nvSpPr>
      <dsp:spPr>
        <a:xfrm rot="18101652">
          <a:off x="4633758" y="1723558"/>
          <a:ext cx="2374258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0320AD-A7BB-422C-AB7E-08A44B7CE713}">
      <dsp:nvSpPr>
        <dsp:cNvPr id="0" name=""/>
        <dsp:cNvSpPr/>
      </dsp:nvSpPr>
      <dsp:spPr>
        <a:xfrm>
          <a:off x="4903789" y="127113"/>
          <a:ext cx="3081597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Promote Civil Society</a:t>
          </a:r>
        </a:p>
      </dsp:txBody>
      <dsp:txXfrm>
        <a:off x="4958745" y="182069"/>
        <a:ext cx="2971685" cy="1766436"/>
      </dsp:txXfrm>
    </dsp:sp>
    <dsp:sp modelId="{F983BA4B-5D02-4177-9844-055D86299110}">
      <dsp:nvSpPr>
        <dsp:cNvPr id="0" name=""/>
        <dsp:cNvSpPr/>
      </dsp:nvSpPr>
      <dsp:spPr>
        <a:xfrm rot="20664279">
          <a:off x="5741593" y="3264500"/>
          <a:ext cx="2033700" cy="70363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FDED25-4B04-494F-B96C-B4FAD85BED1B}">
      <dsp:nvSpPr>
        <dsp:cNvPr id="0" name=""/>
        <dsp:cNvSpPr/>
      </dsp:nvSpPr>
      <dsp:spPr>
        <a:xfrm>
          <a:off x="6373202" y="2404769"/>
          <a:ext cx="2729313" cy="18763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Total Organization Fundraising</a:t>
          </a:r>
        </a:p>
      </dsp:txBody>
      <dsp:txXfrm>
        <a:off x="6428158" y="2459725"/>
        <a:ext cx="2619401" cy="176643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6173CC-59FD-467E-B5C8-6647CDFC34B5}">
      <dsp:nvSpPr>
        <dsp:cNvPr id="0" name=""/>
        <dsp:cNvSpPr/>
      </dsp:nvSpPr>
      <dsp:spPr>
        <a:xfrm>
          <a:off x="1348097" y="-47980"/>
          <a:ext cx="6343437" cy="6343437"/>
        </a:xfrm>
        <a:prstGeom prst="circularArrow">
          <a:avLst>
            <a:gd name="adj1" fmla="val 5544"/>
            <a:gd name="adj2" fmla="val 330680"/>
            <a:gd name="adj3" fmla="val 14374387"/>
            <a:gd name="adj4" fmla="val 17031496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4F823C-BAFA-47E0-98E0-688534283ABF}">
      <dsp:nvSpPr>
        <dsp:cNvPr id="0" name=""/>
        <dsp:cNvSpPr/>
      </dsp:nvSpPr>
      <dsp:spPr>
        <a:xfrm>
          <a:off x="3433963" y="-95047"/>
          <a:ext cx="2171705" cy="1246984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1) Leadership from within for Everyone </a:t>
          </a:r>
        </a:p>
      </dsp:txBody>
      <dsp:txXfrm>
        <a:off x="3494836" y="-34174"/>
        <a:ext cx="2049959" cy="1125238"/>
      </dsp:txXfrm>
    </dsp:sp>
    <dsp:sp modelId="{1450D39A-3A74-4428-8C24-8306D2F29657}">
      <dsp:nvSpPr>
        <dsp:cNvPr id="0" name=""/>
        <dsp:cNvSpPr/>
      </dsp:nvSpPr>
      <dsp:spPr>
        <a:xfrm>
          <a:off x="5773598" y="123239"/>
          <a:ext cx="2727661" cy="137452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2) Fundamental Principles of Fundraising </a:t>
          </a:r>
        </a:p>
      </dsp:txBody>
      <dsp:txXfrm>
        <a:off x="5840697" y="190338"/>
        <a:ext cx="2593463" cy="1240324"/>
      </dsp:txXfrm>
    </dsp:sp>
    <dsp:sp modelId="{032C57B2-7607-498C-A485-405CBAAF8061}">
      <dsp:nvSpPr>
        <dsp:cNvPr id="0" name=""/>
        <dsp:cNvSpPr/>
      </dsp:nvSpPr>
      <dsp:spPr>
        <a:xfrm>
          <a:off x="6037625" y="1578486"/>
          <a:ext cx="2867522" cy="1193895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3) Strategic and Operational Plans for Everyone</a:t>
          </a:r>
        </a:p>
      </dsp:txBody>
      <dsp:txXfrm>
        <a:off x="6095906" y="1636767"/>
        <a:ext cx="2750960" cy="1077333"/>
      </dsp:txXfrm>
    </dsp:sp>
    <dsp:sp modelId="{89BFF1BB-575E-4FAE-A99A-218C20C589BA}">
      <dsp:nvSpPr>
        <dsp:cNvPr id="0" name=""/>
        <dsp:cNvSpPr/>
      </dsp:nvSpPr>
      <dsp:spPr>
        <a:xfrm>
          <a:off x="6208257" y="2976990"/>
          <a:ext cx="2654265" cy="119990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4) Organizational Values and Culture</a:t>
          </a:r>
        </a:p>
      </dsp:txBody>
      <dsp:txXfrm>
        <a:off x="6266831" y="3035564"/>
        <a:ext cx="2537117" cy="1082754"/>
      </dsp:txXfrm>
    </dsp:sp>
    <dsp:sp modelId="{2D5AD965-F2D9-4C0E-B1AF-E125CA3F50D9}">
      <dsp:nvSpPr>
        <dsp:cNvPr id="0" name=""/>
        <dsp:cNvSpPr/>
      </dsp:nvSpPr>
      <dsp:spPr>
        <a:xfrm>
          <a:off x="5835305" y="4352346"/>
          <a:ext cx="3028060" cy="103901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5) Strategies for Fundraising Growth</a:t>
          </a:r>
        </a:p>
      </dsp:txBody>
      <dsp:txXfrm>
        <a:off x="5886025" y="4403066"/>
        <a:ext cx="2926620" cy="937571"/>
      </dsp:txXfrm>
    </dsp:sp>
    <dsp:sp modelId="{0FCB62A1-F724-4156-8D2E-4FA836AD7C86}">
      <dsp:nvSpPr>
        <dsp:cNvPr id="0" name=""/>
        <dsp:cNvSpPr/>
      </dsp:nvSpPr>
      <dsp:spPr>
        <a:xfrm>
          <a:off x="3363244" y="4752385"/>
          <a:ext cx="2299401" cy="142001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6) Ethics and Accountability to Earn Trust </a:t>
          </a:r>
        </a:p>
      </dsp:txBody>
      <dsp:txXfrm>
        <a:off x="3432564" y="4821705"/>
        <a:ext cx="2160761" cy="1281377"/>
      </dsp:txXfrm>
    </dsp:sp>
    <dsp:sp modelId="{61C5474A-9FA6-4478-B967-CE13B605F53D}">
      <dsp:nvSpPr>
        <dsp:cNvPr id="0" name=""/>
        <dsp:cNvSpPr/>
      </dsp:nvSpPr>
      <dsp:spPr>
        <a:xfrm>
          <a:off x="304791" y="4343394"/>
          <a:ext cx="2890048" cy="103901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7) Learning for  Capacity Building</a:t>
          </a:r>
        </a:p>
      </dsp:txBody>
      <dsp:txXfrm>
        <a:off x="355511" y="4394114"/>
        <a:ext cx="2788608" cy="937571"/>
      </dsp:txXfrm>
    </dsp:sp>
    <dsp:sp modelId="{3187404D-2DDF-471B-87AD-B2F1C763A754}">
      <dsp:nvSpPr>
        <dsp:cNvPr id="0" name=""/>
        <dsp:cNvSpPr/>
      </dsp:nvSpPr>
      <dsp:spPr>
        <a:xfrm>
          <a:off x="304786" y="2895595"/>
          <a:ext cx="2444721" cy="119985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8) Individuals and Teams for Effectiveness </a:t>
          </a:r>
        </a:p>
      </dsp:txBody>
      <dsp:txXfrm>
        <a:off x="363358" y="2954167"/>
        <a:ext cx="2327577" cy="1082713"/>
      </dsp:txXfrm>
    </dsp:sp>
    <dsp:sp modelId="{C82B08F8-6DD5-447B-ABE0-36A9E2AC0002}">
      <dsp:nvSpPr>
        <dsp:cNvPr id="0" name=""/>
        <dsp:cNvSpPr/>
      </dsp:nvSpPr>
      <dsp:spPr>
        <a:xfrm>
          <a:off x="82157" y="1584841"/>
          <a:ext cx="2780307" cy="1186354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9) Governance  and Management for Results</a:t>
          </a:r>
        </a:p>
      </dsp:txBody>
      <dsp:txXfrm>
        <a:off x="140070" y="1642754"/>
        <a:ext cx="2664481" cy="1070528"/>
      </dsp:txXfrm>
    </dsp:sp>
    <dsp:sp modelId="{220935FD-30D2-465D-AA79-C8FA274BF2F8}">
      <dsp:nvSpPr>
        <dsp:cNvPr id="0" name=""/>
        <dsp:cNvSpPr/>
      </dsp:nvSpPr>
      <dsp:spPr>
        <a:xfrm>
          <a:off x="658003" y="123248"/>
          <a:ext cx="2622356" cy="1337365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10) Advocating for Civil Society and Philanthropy </a:t>
          </a:r>
        </a:p>
      </dsp:txBody>
      <dsp:txXfrm>
        <a:off x="723288" y="188533"/>
        <a:ext cx="2491786" cy="120679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E0D4B-E531-4AF3-B112-EB8DACCD2B8A}">
      <dsp:nvSpPr>
        <dsp:cNvPr id="0" name=""/>
        <dsp:cNvSpPr/>
      </dsp:nvSpPr>
      <dsp:spPr>
        <a:xfrm>
          <a:off x="1219203" y="0"/>
          <a:ext cx="1257325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400" kern="1200" dirty="0"/>
            <a:t>Board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Members</a:t>
          </a:r>
        </a:p>
      </dsp:txBody>
      <dsp:txXfrm>
        <a:off x="1219203" y="0"/>
        <a:ext cx="1257325" cy="1092200"/>
      </dsp:txXfrm>
    </dsp:sp>
    <dsp:sp modelId="{AF864FB1-F012-4D24-B412-5A9634852B7E}">
      <dsp:nvSpPr>
        <dsp:cNvPr id="0" name=""/>
        <dsp:cNvSpPr/>
      </dsp:nvSpPr>
      <dsp:spPr>
        <a:xfrm>
          <a:off x="609589" y="1066795"/>
          <a:ext cx="2476528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Executives &amp; Managers</a:t>
          </a:r>
        </a:p>
      </dsp:txBody>
      <dsp:txXfrm>
        <a:off x="1042981" y="1066795"/>
        <a:ext cx="1609743" cy="1092200"/>
      </dsp:txXfrm>
    </dsp:sp>
    <dsp:sp modelId="{7C272042-78E3-44BB-841A-25CCBB1E8C6D}">
      <dsp:nvSpPr>
        <dsp:cNvPr id="0" name=""/>
        <dsp:cNvSpPr/>
      </dsp:nvSpPr>
      <dsp:spPr>
        <a:xfrm>
          <a:off x="0" y="2184400"/>
          <a:ext cx="3771900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Program, Finance,  PR, HR, Volunteers, Fundraisers, Staff </a:t>
          </a:r>
        </a:p>
      </dsp:txBody>
      <dsp:txXfrm>
        <a:off x="660082" y="2184400"/>
        <a:ext cx="2451735" cy="1092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0.44596</cdr:x>
      <cdr:y>0.55247</cdr:y>
    </cdr:from>
    <cdr:to>
      <cdr:x>0.55951</cdr:x>
      <cdr:y>0.67749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28304" y="3767781"/>
          <a:ext cx="1025611" cy="852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4000" b="1" dirty="0"/>
            <a:t>200</a:t>
          </a:r>
          <a:endParaRPr lang="en-US" sz="36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>
              <a:defRPr sz="1200"/>
            </a:lvl1pPr>
          </a:lstStyle>
          <a:p>
            <a:r>
              <a:rPr lang="en-US" b="1" dirty="0"/>
              <a:t>Strategies for Fundraising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>
              <a:defRPr sz="1200"/>
            </a:lvl1pPr>
          </a:lstStyle>
          <a:p>
            <a:r>
              <a:rPr lang="en-US" b="1" dirty="0"/>
              <a:t>Ken Phillips for NGO Futures LLC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8"/>
            <a:ext cx="3037840" cy="466434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>
              <a:defRPr sz="1200"/>
            </a:lvl1pPr>
          </a:lstStyle>
          <a:p>
            <a:r>
              <a:rPr lang="en-GB" b="1" i="1" dirty="0"/>
              <a:t>www.NGOFutures.com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8"/>
            <a:ext cx="3037840" cy="466434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>
              <a:defRPr sz="1200"/>
            </a:lvl1pPr>
          </a:lstStyle>
          <a:p>
            <a:fld id="{A71819F3-E026-4D5E-8F00-53770B38A1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3590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>
              <a:defRPr sz="1200"/>
            </a:lvl1pPr>
          </a:lstStyle>
          <a:p>
            <a:fld id="{3AF0E3C3-09A4-4CF7-8EE1-D2F39E59A703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2875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6" tIns="46583" rIns="93166" bIns="4658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66" tIns="46583" rIns="93166" bIns="4658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4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4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>
              <a:defRPr sz="1200"/>
            </a:lvl1pPr>
          </a:lstStyle>
          <a:p>
            <a:fld id="{588B74AC-02B2-4B61-8BE5-B66FA4164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7638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B9CF93F-0BCB-4C12-8571-3CC9AF269286}" type="slidenum">
              <a:rPr lang="en-GB" altLang="en-US" sz="1000" smtClean="0"/>
              <a:pPr/>
              <a:t>4</a:t>
            </a:fld>
            <a:endParaRPr lang="en-GB" altLang="en-US" sz="1000"/>
          </a:p>
        </p:txBody>
      </p:sp>
      <p:sp>
        <p:nvSpPr>
          <p:cNvPr id="1423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60488" y="828675"/>
            <a:ext cx="4359275" cy="3270250"/>
          </a:xfrm>
          <a:ln/>
        </p:spPr>
      </p:sp>
      <p:sp>
        <p:nvSpPr>
          <p:cNvPr id="1423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449763"/>
            <a:ext cx="6448425" cy="3940175"/>
          </a:xfrm>
          <a:noFill/>
        </p:spPr>
        <p:txBody>
          <a:bodyPr/>
          <a:lstStyle/>
          <a:p>
            <a:r>
              <a:rPr lang="en-GB" altLang="en-US">
                <a:cs typeface="Times New Roman" panose="02020603050405020304" pitchFamily="18" charset="0"/>
              </a:rPr>
              <a:t>“Competitive strategy is about being different. It means deliberately choosing a different set of activities to deliver a unique mix of value…. Most managers describe strategic positioning in terms of their customers…. But the essence of strategy is in the activities </a:t>
            </a:r>
            <a:r>
              <a:rPr lang="en-GB" altLang="en-US"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GB" altLang="en-US">
                <a:cs typeface="Times New Roman" panose="02020603050405020304" pitchFamily="18" charset="0"/>
              </a:rPr>
              <a:t> choosing to perform activities differently or to perform different activities than rivals. Otherwise, a strategy is nothing more than a marketing slogan that will not withstand competition.”</a:t>
            </a:r>
          </a:p>
          <a:p>
            <a:r>
              <a:rPr lang="en-GB" altLang="en-US">
                <a:cs typeface="Times New Roman" panose="02020603050405020304" pitchFamily="18" charset="0"/>
              </a:rPr>
              <a:t>Michael Porter describes the real origins of strategic position as being:</a:t>
            </a:r>
          </a:p>
          <a:p>
            <a:r>
              <a:rPr lang="en-GB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GB" altLang="en-US">
                <a:cs typeface="Times New Roman" panose="02020603050405020304" pitchFamily="18" charset="0"/>
              </a:rPr>
              <a:t>        “Producing a subset of an industry’s products or services … </a:t>
            </a:r>
            <a:r>
              <a:rPr lang="en-GB" altLang="en-US" i="1">
                <a:cs typeface="Times New Roman" panose="02020603050405020304" pitchFamily="18" charset="0"/>
              </a:rPr>
              <a:t>variety-based positioning</a:t>
            </a:r>
            <a:r>
              <a:rPr lang="en-GB" altLang="en-US">
                <a:cs typeface="Times New Roman" panose="02020603050405020304" pitchFamily="18" charset="0"/>
              </a:rPr>
              <a:t> … based on the choice of product or service varieties rather than customer segments.”</a:t>
            </a:r>
          </a:p>
          <a:p>
            <a:r>
              <a:rPr lang="en-GB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GB" altLang="en-US">
                <a:cs typeface="Times New Roman" panose="02020603050405020304" pitchFamily="18" charset="0"/>
              </a:rPr>
              <a:t>        “Serving most or all the needs of a particular group of customers … needs-based positioning, which comes closer to traditional thinking about targeting a segment of customers.”</a:t>
            </a:r>
          </a:p>
          <a:p>
            <a:r>
              <a:rPr lang="en-GB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GB" altLang="en-US">
                <a:cs typeface="Times New Roman" panose="02020603050405020304" pitchFamily="18" charset="0"/>
              </a:rPr>
              <a:t>        “Segmenting customers who are accessible in different ways … access-based positioning … a function of customer geography or customer-scale – or anything that requires a different set of activities to reach customers in the best way.”</a:t>
            </a:r>
          </a:p>
          <a:p>
            <a:r>
              <a:rPr lang="en-GB" altLang="en-US">
                <a:cs typeface="Times New Roman" panose="02020603050405020304" pitchFamily="18" charset="0"/>
              </a:rPr>
              <a:t>He continues: “Whatever the basis – variety, needs, access, or some combination of the three – positioning always requires a tailored set of activities because it is always a function of differences in the supply side, that is, of differences in activities…. Strategy is the creation of a unique and valuable position, involving a different set of activities…. The essence of strategic positioning is to choose activities that are different from rivals’.”  Michael Porter, “What is Strategy?”, </a:t>
            </a:r>
            <a:r>
              <a:rPr lang="en-GB" altLang="en-US" u="sng">
                <a:cs typeface="Times New Roman" panose="02020603050405020304" pitchFamily="18" charset="0"/>
              </a:rPr>
              <a:t>Harvard Business Review</a:t>
            </a:r>
            <a:r>
              <a:rPr lang="en-GB" altLang="en-US">
                <a:cs typeface="Times New Roman" panose="02020603050405020304" pitchFamily="18" charset="0"/>
              </a:rPr>
              <a:t>, November-December 1996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731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31077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66ED4EA-94E5-45B0-9A29-67EE2DC7BAC9}" type="slidenum">
              <a:rPr lang="en-GB" altLang="en-US" sz="1000"/>
              <a:pPr/>
              <a:t>19</a:t>
            </a:fld>
            <a:endParaRPr lang="en-GB" altLang="en-US" sz="1000"/>
          </a:p>
        </p:txBody>
      </p:sp>
      <p:sp>
        <p:nvSpPr>
          <p:cNvPr id="1310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42965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31077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66ED4EA-94E5-45B0-9A29-67EE2DC7BAC9}" type="slidenum">
              <a:rPr lang="en-GB" altLang="en-US" sz="1000"/>
              <a:pPr/>
              <a:t>20</a:t>
            </a:fld>
            <a:endParaRPr lang="en-GB" altLang="en-US" sz="1000"/>
          </a:p>
        </p:txBody>
      </p:sp>
      <p:sp>
        <p:nvSpPr>
          <p:cNvPr id="1310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87433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2F38BE-4EBC-4926-912F-4826875367D8}" type="slidenum">
              <a:rPr lang="en-GB" altLang="en-US" sz="1000"/>
              <a:pPr>
                <a:spcBef>
                  <a:spcPct val="0"/>
                </a:spcBef>
              </a:pPr>
              <a:t>21</a:t>
            </a:fld>
            <a:endParaRPr lang="en-GB" altLang="en-US" sz="1000"/>
          </a:p>
        </p:txBody>
      </p:sp>
      <p:sp>
        <p:nvSpPr>
          <p:cNvPr id="20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81429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BC9744F-123E-44CA-A056-339C23536B1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A9C5B91-8BB0-4002-87B2-BFF0DC4D096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D0758B29-413A-4D6F-940B-DA78A896CC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4F2E57B-6219-47F9-95E6-FB9F152B8A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9F7B5A1-E4B3-47E3-B35D-BDB30F44B97F}" type="slidenum">
              <a:rPr lang="en-GB" altLang="en-US" sz="1000">
                <a:latin typeface="Calibri" panose="020F0502020204030204" pitchFamily="34" charset="0"/>
              </a:rPr>
              <a:pPr/>
              <a:t>22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8438" name="Rectangle 2">
            <a:extLst>
              <a:ext uri="{FF2B5EF4-FFF2-40B4-BE49-F238E27FC236}">
                <a16:creationId xmlns:a16="http://schemas.microsoft.com/office/drawing/2014/main" id="{5AAE7FCB-5C5B-4450-A72A-8999EAB26E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787400"/>
            <a:ext cx="4140200" cy="3106738"/>
          </a:xfrm>
          <a:ln/>
        </p:spPr>
      </p:sp>
      <p:sp>
        <p:nvSpPr>
          <p:cNvPr id="18439" name="Rectangle 3">
            <a:extLst>
              <a:ext uri="{FF2B5EF4-FFF2-40B4-BE49-F238E27FC236}">
                <a16:creationId xmlns:a16="http://schemas.microsoft.com/office/drawing/2014/main" id="{99955877-C1DD-4A60-92C6-CFD4D0B4C9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0148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86019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86020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5E86898-C45C-4A48-A991-1ADB2344A188}" type="slidenum">
              <a:rPr lang="en-GB" altLang="en-US" sz="1000" smtClean="0"/>
              <a:pPr/>
              <a:t>23</a:t>
            </a:fld>
            <a:endParaRPr lang="en-GB" altLang="en-US" sz="1000"/>
          </a:p>
        </p:txBody>
      </p:sp>
      <p:sp>
        <p:nvSpPr>
          <p:cNvPr id="860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57313" y="827088"/>
            <a:ext cx="4360862" cy="3270250"/>
          </a:xfrm>
          <a:ln cap="flat"/>
        </p:spPr>
      </p:sp>
      <p:sp>
        <p:nvSpPr>
          <p:cNvPr id="860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1388" y="4449763"/>
            <a:ext cx="5192712" cy="3941762"/>
          </a:xfrm>
          <a:noFill/>
        </p:spPr>
        <p:txBody>
          <a:bodyPr lIns="90488" rIns="90488"/>
          <a:lstStyle/>
          <a:p>
            <a:pPr defTabSz="942975"/>
            <a:endParaRPr lang="en-US" altLang="en-US"/>
          </a:p>
        </p:txBody>
      </p:sp>
      <p:sp>
        <p:nvSpPr>
          <p:cNvPr id="86023" name="Date Placeholder 1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  <p:extLst>
      <p:ext uri="{BB962C8B-B14F-4D97-AF65-F5344CB8AC3E}">
        <p14:creationId xmlns:p14="http://schemas.microsoft.com/office/powerpoint/2010/main" val="1339119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8397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PowerPoints for Book I</a:t>
            </a:r>
          </a:p>
        </p:txBody>
      </p:sp>
      <p:sp>
        <p:nvSpPr>
          <p:cNvPr id="8397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83974" name="Footer Placeholder 5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83975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ECC44EB-D5FE-476B-851F-EA05081A9F95}" type="slidenum">
              <a:rPr lang="en-GB" altLang="en-US" sz="1000" smtClean="0"/>
              <a:pPr/>
              <a:t>24</a:t>
            </a:fld>
            <a:endParaRPr lang="en-GB" altLang="en-US" sz="1000"/>
          </a:p>
        </p:txBody>
      </p:sp>
    </p:spTree>
    <p:extLst>
      <p:ext uri="{BB962C8B-B14F-4D97-AF65-F5344CB8AC3E}">
        <p14:creationId xmlns:p14="http://schemas.microsoft.com/office/powerpoint/2010/main" val="52435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CCC8046-D350-44E0-A9E3-6FCDD5564BD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870C7678-B2B5-4EF9-94F7-8F6856DBE0B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C3E86010-0B89-41A8-815D-A8CDF0171AE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0B91C5A7-1CFA-4E2B-B655-97E373B6EB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6298B6D-D15F-41D3-88E2-72695D748C1B}" type="slidenum">
              <a:rPr lang="en-GB" altLang="en-US" sz="1000"/>
              <a:pPr/>
              <a:t>25</a:t>
            </a:fld>
            <a:endParaRPr lang="en-GB" altLang="en-US" sz="1000"/>
          </a:p>
        </p:txBody>
      </p:sp>
      <p:sp>
        <p:nvSpPr>
          <p:cNvPr id="31750" name="Rectangle 2">
            <a:extLst>
              <a:ext uri="{FF2B5EF4-FFF2-40B4-BE49-F238E27FC236}">
                <a16:creationId xmlns:a16="http://schemas.microsoft.com/office/drawing/2014/main" id="{103CDA16-7B0E-40FD-96E2-81011BEDA6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35150" y="747713"/>
            <a:ext cx="3932238" cy="2951162"/>
          </a:xfrm>
          <a:ln/>
        </p:spPr>
      </p:sp>
      <p:sp>
        <p:nvSpPr>
          <p:cNvPr id="31751" name="Rectangle 3">
            <a:extLst>
              <a:ext uri="{FF2B5EF4-FFF2-40B4-BE49-F238E27FC236}">
                <a16:creationId xmlns:a16="http://schemas.microsoft.com/office/drawing/2014/main" id="{604AA03C-4DAB-45B7-A797-4B6B10E1F3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1039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Moving Forward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0CD34C4-9188-4ED4-8FE8-CC3A5658328F}" type="slidenum">
              <a:rPr lang="en-GB" altLang="en-US" sz="1000"/>
              <a:pPr>
                <a:spcBef>
                  <a:spcPct val="0"/>
                </a:spcBef>
              </a:pPr>
              <a:t>26</a:t>
            </a:fld>
            <a:endParaRPr lang="en-GB" altLang="en-US" sz="1000"/>
          </a:p>
        </p:txBody>
      </p:sp>
      <p:sp>
        <p:nvSpPr>
          <p:cNvPr id="368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19150"/>
            <a:ext cx="4332287" cy="3249613"/>
          </a:xfrm>
          <a:ln cap="flat"/>
        </p:spPr>
      </p:sp>
      <p:sp>
        <p:nvSpPr>
          <p:cNvPr id="368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091" y="4419652"/>
            <a:ext cx="5142218" cy="39121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64852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2FD1B703-B892-41A1-B48C-92CFF6956E2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Professional Development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53C3FBC6-181A-479E-A9A6-95A642738EB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Strategy and Beyond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28C438DF-8E71-437D-946B-68ADB066AE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2002</a:t>
            </a:r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FEF5324C-6EF4-4C05-9E77-3BEAD379CB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14B5C92-D00C-485E-AFA5-537303AFA17C}" type="slidenum">
              <a:rPr lang="en-GB" altLang="en-US" sz="1000"/>
              <a:pPr/>
              <a:t>27</a:t>
            </a:fld>
            <a:endParaRPr lang="en-GB" altLang="en-US" sz="1000"/>
          </a:p>
        </p:txBody>
      </p:sp>
      <p:sp>
        <p:nvSpPr>
          <p:cNvPr id="47110" name="Rectangle 2">
            <a:extLst>
              <a:ext uri="{FF2B5EF4-FFF2-40B4-BE49-F238E27FC236}">
                <a16:creationId xmlns:a16="http://schemas.microsoft.com/office/drawing/2014/main" id="{E6B606BD-BEC4-4358-9400-419C93CB82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11" name="Rectangle 3">
            <a:extLst>
              <a:ext uri="{FF2B5EF4-FFF2-40B4-BE49-F238E27FC236}">
                <a16:creationId xmlns:a16="http://schemas.microsoft.com/office/drawing/2014/main" id="{B56D418D-3285-4001-AA05-8920C65EDB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00846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Principles of Fundraising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24BD79B-3213-449F-AD21-C377B20DE1E2}" type="slidenum">
              <a:rPr lang="en-GB" altLang="en-US" sz="1000"/>
              <a:pPr>
                <a:spcBef>
                  <a:spcPct val="0"/>
                </a:spcBef>
              </a:pPr>
              <a:t>28</a:t>
            </a:fld>
            <a:endParaRPr lang="en-GB" altLang="en-US" sz="1000"/>
          </a:p>
        </p:txBody>
      </p:sp>
      <p:sp>
        <p:nvSpPr>
          <p:cNvPr id="532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858838"/>
            <a:ext cx="4518025" cy="3389312"/>
          </a:xfrm>
          <a:ln/>
        </p:spPr>
      </p:sp>
      <p:sp>
        <p:nvSpPr>
          <p:cNvPr id="5325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0228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E140199-3792-413B-BE40-1A5EF66BA800}" type="slidenum">
              <a:rPr lang="en-GB" altLang="en-US" sz="1000" smtClean="0"/>
              <a:pPr/>
              <a:t>5</a:t>
            </a:fld>
            <a:endParaRPr lang="en-GB" altLang="en-US" sz="1000"/>
          </a:p>
        </p:txBody>
      </p:sp>
      <p:sp>
        <p:nvSpPr>
          <p:cNvPr id="148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2325"/>
            <a:ext cx="4330700" cy="3248025"/>
          </a:xfrm>
          <a:ln/>
        </p:spPr>
      </p:sp>
      <p:sp>
        <p:nvSpPr>
          <p:cNvPr id="1484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0575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Header Placeholder 3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55301" name="Date Placeholder 4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55302" name="Footer Placeholder 5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55303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221ABB8-3A7A-446B-8D5E-2A1986EBB68D}" type="slidenum">
              <a:rPr lang="en-GB" altLang="en-US" sz="1000"/>
              <a:pPr/>
              <a:t>29</a:t>
            </a:fld>
            <a:endParaRPr lang="en-GB" altLang="en-US" sz="1000"/>
          </a:p>
        </p:txBody>
      </p:sp>
    </p:spTree>
    <p:extLst>
      <p:ext uri="{BB962C8B-B14F-4D97-AF65-F5344CB8AC3E}">
        <p14:creationId xmlns:p14="http://schemas.microsoft.com/office/powerpoint/2010/main" val="11989380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50659FD-4DF5-460C-BFAC-0098322D5A02}" type="slidenum">
              <a:rPr lang="en-GB" altLang="en-US" sz="1000"/>
              <a:pPr/>
              <a:t>30</a:t>
            </a:fld>
            <a:endParaRPr lang="en-GB" altLang="en-US" sz="1000"/>
          </a:p>
        </p:txBody>
      </p:sp>
      <p:sp>
        <p:nvSpPr>
          <p:cNvPr id="573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7275" y="866775"/>
            <a:ext cx="4560888" cy="3421063"/>
          </a:xfrm>
          <a:ln/>
        </p:spPr>
      </p:sp>
      <p:sp>
        <p:nvSpPr>
          <p:cNvPr id="5735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757369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>
            <a:extLst>
              <a:ext uri="{FF2B5EF4-FFF2-40B4-BE49-F238E27FC236}">
                <a16:creationId xmlns:a16="http://schemas.microsoft.com/office/drawing/2014/main" id="{18CF3791-BED5-4483-98F9-E41B76B473A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C869024D-8897-461B-87DE-BB1871AEDC6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25284" name="Rectangle 4">
            <a:extLst>
              <a:ext uri="{FF2B5EF4-FFF2-40B4-BE49-F238E27FC236}">
                <a16:creationId xmlns:a16="http://schemas.microsoft.com/office/drawing/2014/main" id="{34D48B32-099E-4898-B26E-E2E655C4E4D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25285" name="Rectangle 5">
            <a:extLst>
              <a:ext uri="{FF2B5EF4-FFF2-40B4-BE49-F238E27FC236}">
                <a16:creationId xmlns:a16="http://schemas.microsoft.com/office/drawing/2014/main" id="{88B3940B-6067-4A59-A57B-0A849C95FA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BD065C7-46A5-4A32-8283-0C3B8E77CDFE}" type="slidenum">
              <a:rPr lang="en-GB" altLang="en-US" sz="1000"/>
              <a:pPr>
                <a:spcBef>
                  <a:spcPct val="0"/>
                </a:spcBef>
              </a:pPr>
              <a:t>31</a:t>
            </a:fld>
            <a:endParaRPr lang="en-GB" altLang="en-US" sz="1000"/>
          </a:p>
        </p:txBody>
      </p:sp>
      <p:sp>
        <p:nvSpPr>
          <p:cNvPr id="225286" name="Rectangle 2">
            <a:extLst>
              <a:ext uri="{FF2B5EF4-FFF2-40B4-BE49-F238E27FC236}">
                <a16:creationId xmlns:a16="http://schemas.microsoft.com/office/drawing/2014/main" id="{B611076E-F6DC-4687-A720-4C6A7AB5E4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3913"/>
            <a:ext cx="4329113" cy="3248025"/>
          </a:xfrm>
          <a:ln/>
        </p:spPr>
      </p:sp>
      <p:sp>
        <p:nvSpPr>
          <p:cNvPr id="225287" name="Rectangle 3">
            <a:extLst>
              <a:ext uri="{FF2B5EF4-FFF2-40B4-BE49-F238E27FC236}">
                <a16:creationId xmlns:a16="http://schemas.microsoft.com/office/drawing/2014/main" id="{6420058B-18F2-41F3-B0B2-40534AFEF4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4091" y="4418076"/>
            <a:ext cx="5453582" cy="3912117"/>
          </a:xfrm>
          <a:noFill/>
        </p:spPr>
        <p:txBody>
          <a:bodyPr/>
          <a:lstStyle/>
          <a:p>
            <a:r>
              <a:rPr lang="en-US" altLang="en-US" b="1" dirty="0">
                <a:cs typeface="Times New Roman" panose="02020603050405020304" pitchFamily="18" charset="0"/>
              </a:rPr>
              <a:t>        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107835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005350A-31E4-46EB-8D94-A087CEF8CF4C}" type="slidenum">
              <a:rPr lang="en-GB" altLang="en-US" sz="1000" smtClean="0"/>
              <a:pPr/>
              <a:t>32</a:t>
            </a:fld>
            <a:endParaRPr lang="en-GB" altLang="en-US" sz="1000"/>
          </a:p>
        </p:txBody>
      </p:sp>
      <p:sp>
        <p:nvSpPr>
          <p:cNvPr id="348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68236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2F38BE-4EBC-4926-912F-4826875367D8}" type="slidenum">
              <a:rPr lang="en-GB" altLang="en-US" sz="1000"/>
              <a:pPr>
                <a:spcBef>
                  <a:spcPct val="0"/>
                </a:spcBef>
              </a:pPr>
              <a:t>33</a:t>
            </a:fld>
            <a:endParaRPr lang="en-GB" altLang="en-US" sz="1000"/>
          </a:p>
        </p:txBody>
      </p:sp>
      <p:sp>
        <p:nvSpPr>
          <p:cNvPr id="20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63014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388ECE11-C612-475E-B058-F642C03DF8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2C2E3426-85A0-4050-949A-B983417A1A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65540" name="Rectangle 4">
            <a:extLst>
              <a:ext uri="{FF2B5EF4-FFF2-40B4-BE49-F238E27FC236}">
                <a16:creationId xmlns:a16="http://schemas.microsoft.com/office/drawing/2014/main" id="{7AD5536F-E0F8-460E-83C1-EBD7AF26BC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65541" name="Rectangle 5">
            <a:extLst>
              <a:ext uri="{FF2B5EF4-FFF2-40B4-BE49-F238E27FC236}">
                <a16:creationId xmlns:a16="http://schemas.microsoft.com/office/drawing/2014/main" id="{53B7E8DC-55B5-4B37-B666-709D4774EE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3A2C147-E2A8-4858-ABBA-10958869292F}" type="slidenum">
              <a:rPr lang="en-GB" altLang="en-US" sz="1000">
                <a:latin typeface="Calibri" panose="020F0502020204030204" pitchFamily="34" charset="0"/>
              </a:rPr>
              <a:pPr/>
              <a:t>34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65542" name="Rectangle 2">
            <a:extLst>
              <a:ext uri="{FF2B5EF4-FFF2-40B4-BE49-F238E27FC236}">
                <a16:creationId xmlns:a16="http://schemas.microsoft.com/office/drawing/2014/main" id="{EF83E1AB-6F51-46B8-9537-FDB19057E9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3" name="Rectangle 3">
            <a:extLst>
              <a:ext uri="{FF2B5EF4-FFF2-40B4-BE49-F238E27FC236}">
                <a16:creationId xmlns:a16="http://schemas.microsoft.com/office/drawing/2014/main" id="{F54FAC75-7FC8-4CA3-8F95-33C0565305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98680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1303163-840D-4CF9-B688-6C098E9CBCA2}" type="slidenum">
              <a:rPr lang="en-GB" altLang="en-US" sz="1000">
                <a:latin typeface="Calibri" panose="020F0502020204030204" pitchFamily="34" charset="0"/>
              </a:rPr>
              <a:pPr/>
              <a:t>35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675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9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79821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8614907-8821-4870-86B4-D5C3FF76317F}" type="slidenum">
              <a:rPr lang="en-GB" altLang="en-US" sz="1000">
                <a:latin typeface="Calibri" panose="020F0502020204030204" pitchFamily="34" charset="0"/>
              </a:rPr>
              <a:pPr/>
              <a:t>36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706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787400"/>
            <a:ext cx="4140200" cy="3106738"/>
          </a:xfrm>
          <a:ln/>
        </p:spPr>
      </p:sp>
      <p:sp>
        <p:nvSpPr>
          <p:cNvPr id="706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3497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884387D5-62D8-41BF-840D-BFE9A40CF6D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0D5E375D-E4E0-4E29-836B-DCD1DDBF295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74756" name="Rectangle 4">
            <a:extLst>
              <a:ext uri="{FF2B5EF4-FFF2-40B4-BE49-F238E27FC236}">
                <a16:creationId xmlns:a16="http://schemas.microsoft.com/office/drawing/2014/main" id="{2819C13E-FF28-4BB3-AFB3-040B9C4BC84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74757" name="Rectangle 5">
            <a:extLst>
              <a:ext uri="{FF2B5EF4-FFF2-40B4-BE49-F238E27FC236}">
                <a16:creationId xmlns:a16="http://schemas.microsoft.com/office/drawing/2014/main" id="{0548FE65-8909-498A-827F-A7B779B2E8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4660E0-EB3E-44DC-A15A-0E56A207B7E0}" type="slidenum">
              <a:rPr lang="en-GB" altLang="en-US" sz="1000"/>
              <a:pPr/>
              <a:t>37</a:t>
            </a:fld>
            <a:endParaRPr lang="en-GB" altLang="en-US" sz="1000"/>
          </a:p>
        </p:txBody>
      </p:sp>
      <p:sp>
        <p:nvSpPr>
          <p:cNvPr id="74758" name="Rectangle 2">
            <a:extLst>
              <a:ext uri="{FF2B5EF4-FFF2-40B4-BE49-F238E27FC236}">
                <a16:creationId xmlns:a16="http://schemas.microsoft.com/office/drawing/2014/main" id="{A761BA0A-83CD-4BAB-B716-BEB2139FC2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7275" y="865188"/>
            <a:ext cx="4560888" cy="3421062"/>
          </a:xfrm>
          <a:ln cap="flat"/>
        </p:spPr>
      </p:sp>
      <p:sp>
        <p:nvSpPr>
          <p:cNvPr id="74759" name="Rectangle 3">
            <a:extLst>
              <a:ext uri="{FF2B5EF4-FFF2-40B4-BE49-F238E27FC236}">
                <a16:creationId xmlns:a16="http://schemas.microsoft.com/office/drawing/2014/main" id="{73F379AC-03DC-4852-BFB1-7E50913288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0060" y="4657658"/>
            <a:ext cx="4892184" cy="4121750"/>
          </a:xfrm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212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317443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31744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C39A716-B7BC-4F12-9730-1C2210E23C06}" type="slidenum">
              <a:rPr lang="en-GB" altLang="en-US" sz="1000"/>
              <a:pPr/>
              <a:t>38</a:t>
            </a:fld>
            <a:endParaRPr lang="en-GB" altLang="en-US" sz="1000"/>
          </a:p>
        </p:txBody>
      </p:sp>
      <p:sp>
        <p:nvSpPr>
          <p:cNvPr id="3174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2325"/>
            <a:ext cx="4329112" cy="3248025"/>
          </a:xfrm>
          <a:ln/>
        </p:spPr>
      </p:sp>
      <p:sp>
        <p:nvSpPr>
          <p:cNvPr id="31744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17447" name="Date Placeholder 1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  <p:extLst>
      <p:ext uri="{BB962C8B-B14F-4D97-AF65-F5344CB8AC3E}">
        <p14:creationId xmlns:p14="http://schemas.microsoft.com/office/powerpoint/2010/main" val="124402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A6F83CD-52A2-4B4F-B284-BABF91508D3D}" type="slidenum">
              <a:rPr lang="en-GB" altLang="en-US" sz="1000"/>
              <a:pPr>
                <a:spcBef>
                  <a:spcPct val="0"/>
                </a:spcBef>
              </a:pPr>
              <a:t>6</a:t>
            </a:fld>
            <a:endParaRPr lang="en-GB" altLang="en-US" sz="1000"/>
          </a:p>
        </p:txBody>
      </p:sp>
      <p:sp>
        <p:nvSpPr>
          <p:cNvPr id="225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07454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7D21DDBF-8364-4874-BF01-4FBFCD9980B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1CFC483C-D8B5-4118-A4C4-07F353F2267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90116" name="Rectangle 4">
            <a:extLst>
              <a:ext uri="{FF2B5EF4-FFF2-40B4-BE49-F238E27FC236}">
                <a16:creationId xmlns:a16="http://schemas.microsoft.com/office/drawing/2014/main" id="{651895CC-5D01-4EB0-A2EB-84744419431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90117" name="Rectangle 5">
            <a:extLst>
              <a:ext uri="{FF2B5EF4-FFF2-40B4-BE49-F238E27FC236}">
                <a16:creationId xmlns:a16="http://schemas.microsoft.com/office/drawing/2014/main" id="{E468B7EA-27A1-47E4-90E7-2DE3EC9B7A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7EA434C-2F64-4345-82A2-3F3DF9AEC29D}" type="slidenum">
              <a:rPr lang="en-GB" altLang="en-US" sz="1000">
                <a:latin typeface="Calibri" panose="020F0502020204030204" pitchFamily="34" charset="0"/>
              </a:rPr>
              <a:pPr/>
              <a:t>39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90118" name="Rectangle 2">
            <a:extLst>
              <a:ext uri="{FF2B5EF4-FFF2-40B4-BE49-F238E27FC236}">
                <a16:creationId xmlns:a16="http://schemas.microsoft.com/office/drawing/2014/main" id="{1637C0B8-26AC-4FF9-9EED-B295FFD181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787400"/>
            <a:ext cx="4140200" cy="3106738"/>
          </a:xfrm>
          <a:ln/>
        </p:spPr>
      </p:sp>
      <p:sp>
        <p:nvSpPr>
          <p:cNvPr id="90119" name="Rectangle 3">
            <a:extLst>
              <a:ext uri="{FF2B5EF4-FFF2-40B4-BE49-F238E27FC236}">
                <a16:creationId xmlns:a16="http://schemas.microsoft.com/office/drawing/2014/main" id="{32218423-CED0-42D7-BB15-130A6F7494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0288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0BB550F-43EC-4439-B6CB-31C1901B24BF}" type="slidenum">
              <a:rPr lang="en-GB" altLang="en-US" sz="1000">
                <a:latin typeface="Calibri" panose="020F0502020204030204" pitchFamily="34" charset="0"/>
              </a:rPr>
              <a:pPr/>
              <a:t>40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942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787400"/>
            <a:ext cx="4140200" cy="3106738"/>
          </a:xfrm>
          <a:ln/>
        </p:spPr>
      </p:sp>
      <p:sp>
        <p:nvSpPr>
          <p:cNvPr id="942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72886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extLst>
              <a:ext uri="{FF2B5EF4-FFF2-40B4-BE49-F238E27FC236}">
                <a16:creationId xmlns:a16="http://schemas.microsoft.com/office/drawing/2014/main" id="{2921795D-D199-47E0-8A28-F40BF240E2B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04451" name="Rectangle 3">
            <a:extLst>
              <a:ext uri="{FF2B5EF4-FFF2-40B4-BE49-F238E27FC236}">
                <a16:creationId xmlns:a16="http://schemas.microsoft.com/office/drawing/2014/main" id="{39CFB174-B07D-40D4-A72A-7CF9506CE10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104452" name="Rectangle 4">
            <a:extLst>
              <a:ext uri="{FF2B5EF4-FFF2-40B4-BE49-F238E27FC236}">
                <a16:creationId xmlns:a16="http://schemas.microsoft.com/office/drawing/2014/main" id="{8885FB01-F586-4D80-A4D9-8310E02DEAC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104453" name="Rectangle 5">
            <a:extLst>
              <a:ext uri="{FF2B5EF4-FFF2-40B4-BE49-F238E27FC236}">
                <a16:creationId xmlns:a16="http://schemas.microsoft.com/office/drawing/2014/main" id="{55A97612-3F9E-4C01-94C6-A4ACEE2C92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57DDFB5-56A6-42BB-B871-041EEB40D717}" type="slidenum">
              <a:rPr lang="en-GB" altLang="en-US" sz="1000">
                <a:latin typeface="Calibri" panose="020F0502020204030204" pitchFamily="34" charset="0"/>
              </a:rPr>
              <a:pPr/>
              <a:t>41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04454" name="Rectangle 2">
            <a:extLst>
              <a:ext uri="{FF2B5EF4-FFF2-40B4-BE49-F238E27FC236}">
                <a16:creationId xmlns:a16="http://schemas.microsoft.com/office/drawing/2014/main" id="{B940A178-7F7D-4664-85BB-D0805D1039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787400"/>
            <a:ext cx="4140200" cy="3106738"/>
          </a:xfrm>
          <a:ln/>
        </p:spPr>
      </p:sp>
      <p:sp>
        <p:nvSpPr>
          <p:cNvPr id="104455" name="Rectangle 3">
            <a:extLst>
              <a:ext uri="{FF2B5EF4-FFF2-40B4-BE49-F238E27FC236}">
                <a16:creationId xmlns:a16="http://schemas.microsoft.com/office/drawing/2014/main" id="{A0D2833F-CDC5-49CA-BF09-AAE9F8D9F4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179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D06977E-3020-420C-8733-C27267C0A4FE}" type="slidenum">
              <a:rPr lang="en-GB" altLang="en-US" sz="1000"/>
              <a:pPr/>
              <a:t>42</a:t>
            </a:fld>
            <a:endParaRPr lang="en-GB" altLang="en-US" sz="1000"/>
          </a:p>
        </p:txBody>
      </p:sp>
      <p:sp>
        <p:nvSpPr>
          <p:cNvPr id="1013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36738" y="747713"/>
            <a:ext cx="3933825" cy="2951162"/>
          </a:xfrm>
          <a:ln/>
        </p:spPr>
      </p:sp>
      <p:sp>
        <p:nvSpPr>
          <p:cNvPr id="10138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37260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 Leading and Managing Fundraising</a:t>
            </a:r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2007</a:t>
            </a:r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71BDB47-6D12-4A84-BD2C-C5B963341BFC}" type="slidenum">
              <a:rPr lang="en-GB" altLang="en-US" sz="1000">
                <a:latin typeface="Calibri" panose="020F0502020204030204" pitchFamily="34" charset="0"/>
              </a:rPr>
              <a:pPr/>
              <a:t>43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126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830263"/>
            <a:ext cx="4367213" cy="3276600"/>
          </a:xfrm>
          <a:ln/>
        </p:spPr>
      </p:sp>
      <p:sp>
        <p:nvSpPr>
          <p:cNvPr id="1126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3701" y="4460633"/>
            <a:ext cx="6118768" cy="394837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dirty="0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 dirty="0">
                <a:cs typeface="Times New Roman" panose="02020603050405020304" pitchFamily="18" charset="0"/>
              </a:rPr>
              <a:t>        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973114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90115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9011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833E789-4E8B-4FCD-8784-59F1BF78AE51}" type="slidenum">
              <a:rPr lang="en-GB" altLang="en-US" sz="1000" smtClean="0"/>
              <a:pPr/>
              <a:t>44</a:t>
            </a:fld>
            <a:endParaRPr lang="en-GB" altLang="en-US" sz="1000"/>
          </a:p>
        </p:txBody>
      </p:sp>
      <p:sp>
        <p:nvSpPr>
          <p:cNvPr id="901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58900" y="825500"/>
            <a:ext cx="4364038" cy="3271838"/>
          </a:xfrm>
          <a:ln cap="flat"/>
        </p:spPr>
      </p:sp>
      <p:sp>
        <p:nvSpPr>
          <p:cNvPr id="901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2975" y="4451350"/>
            <a:ext cx="5191125" cy="3940175"/>
          </a:xfrm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90119" name="Date Placeholder 1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  <p:extLst>
      <p:ext uri="{BB962C8B-B14F-4D97-AF65-F5344CB8AC3E}">
        <p14:creationId xmlns:p14="http://schemas.microsoft.com/office/powerpoint/2010/main" val="5224500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2F38BE-4EBC-4926-912F-4826875367D8}" type="slidenum">
              <a:rPr lang="en-GB" altLang="en-US" sz="1000"/>
              <a:pPr>
                <a:spcBef>
                  <a:spcPct val="0"/>
                </a:spcBef>
              </a:pPr>
              <a:t>45</a:t>
            </a:fld>
            <a:endParaRPr lang="en-GB" altLang="en-US" sz="1000"/>
          </a:p>
        </p:txBody>
      </p:sp>
      <p:sp>
        <p:nvSpPr>
          <p:cNvPr id="20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85628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>
            <a:extLst>
              <a:ext uri="{FF2B5EF4-FFF2-40B4-BE49-F238E27FC236}">
                <a16:creationId xmlns:a16="http://schemas.microsoft.com/office/drawing/2014/main" id="{6B332D89-A23C-4302-8F5E-B1AAC5E648C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17763" name="Rectangle 3">
            <a:extLst>
              <a:ext uri="{FF2B5EF4-FFF2-40B4-BE49-F238E27FC236}">
                <a16:creationId xmlns:a16="http://schemas.microsoft.com/office/drawing/2014/main" id="{4350EEF1-E24F-4267-A109-0F040C79835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117764" name="Rectangle 4">
            <a:extLst>
              <a:ext uri="{FF2B5EF4-FFF2-40B4-BE49-F238E27FC236}">
                <a16:creationId xmlns:a16="http://schemas.microsoft.com/office/drawing/2014/main" id="{92C496E5-5609-4C3C-8F99-06BC87BAA37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117765" name="Rectangle 5">
            <a:extLst>
              <a:ext uri="{FF2B5EF4-FFF2-40B4-BE49-F238E27FC236}">
                <a16:creationId xmlns:a16="http://schemas.microsoft.com/office/drawing/2014/main" id="{6D63267A-06CB-416A-BD3E-C470CF8150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7291C1A-0C9B-44DD-BF77-26B7C4B3CED5}" type="slidenum">
              <a:rPr lang="en-GB" altLang="en-US" sz="1000">
                <a:latin typeface="Calibri" panose="020F0502020204030204" pitchFamily="34" charset="0"/>
              </a:rPr>
              <a:pPr/>
              <a:t>46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17766" name="Rectangle 2">
            <a:extLst>
              <a:ext uri="{FF2B5EF4-FFF2-40B4-BE49-F238E27FC236}">
                <a16:creationId xmlns:a16="http://schemas.microsoft.com/office/drawing/2014/main" id="{0CEA2A75-3A18-427C-B859-30E1B778B1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65542" y="4233661"/>
            <a:ext cx="5302617" cy="3748192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GB" altLang="en-US">
              <a:solidFill>
                <a:schemeClr val="tx2"/>
              </a:solidFill>
            </a:endParaRPr>
          </a:p>
        </p:txBody>
      </p:sp>
      <p:sp>
        <p:nvSpPr>
          <p:cNvPr id="117767" name="Rectangle 3">
            <a:extLst>
              <a:ext uri="{FF2B5EF4-FFF2-40B4-BE49-F238E27FC236}">
                <a16:creationId xmlns:a16="http://schemas.microsoft.com/office/drawing/2014/main" id="{8C93A48C-2C48-48EC-8EE5-FACD28FACC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4638" y="782638"/>
            <a:ext cx="4146550" cy="3111500"/>
          </a:xfrm>
          <a:ln cap="flat"/>
        </p:spPr>
      </p:sp>
    </p:spTree>
    <p:extLst>
      <p:ext uri="{BB962C8B-B14F-4D97-AF65-F5344CB8AC3E}">
        <p14:creationId xmlns:p14="http://schemas.microsoft.com/office/powerpoint/2010/main" val="8437860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11981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07C45A7-B6F7-4656-A03D-627BE6268526}" type="slidenum">
              <a:rPr lang="en-GB" altLang="en-US" sz="1000"/>
              <a:pPr/>
              <a:t>47</a:t>
            </a:fld>
            <a:endParaRPr lang="en-GB" altLang="en-US" sz="1000"/>
          </a:p>
        </p:txBody>
      </p:sp>
      <p:sp>
        <p:nvSpPr>
          <p:cNvPr id="1198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68654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>
            <a:extLst>
              <a:ext uri="{FF2B5EF4-FFF2-40B4-BE49-F238E27FC236}">
                <a16:creationId xmlns:a16="http://schemas.microsoft.com/office/drawing/2014/main" id="{B122ED2A-7883-4950-8D45-B591383DFE7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37219" name="Rectangle 3">
            <a:extLst>
              <a:ext uri="{FF2B5EF4-FFF2-40B4-BE49-F238E27FC236}">
                <a16:creationId xmlns:a16="http://schemas.microsoft.com/office/drawing/2014/main" id="{C5A359C6-31F3-4423-B468-EFBFA7BD34D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137220" name="Rectangle 4">
            <a:extLst>
              <a:ext uri="{FF2B5EF4-FFF2-40B4-BE49-F238E27FC236}">
                <a16:creationId xmlns:a16="http://schemas.microsoft.com/office/drawing/2014/main" id="{474306CA-A6B0-4661-B09E-3A11792F321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137221" name="Rectangle 5">
            <a:extLst>
              <a:ext uri="{FF2B5EF4-FFF2-40B4-BE49-F238E27FC236}">
                <a16:creationId xmlns:a16="http://schemas.microsoft.com/office/drawing/2014/main" id="{1A5CEDC3-C651-4C50-BA81-F7FEC9666D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5AF3239-99DA-4427-88F2-2EE56C154A8E}" type="slidenum">
              <a:rPr lang="en-GB" altLang="en-US" sz="1000"/>
              <a:pPr/>
              <a:t>48</a:t>
            </a:fld>
            <a:endParaRPr lang="en-GB" altLang="en-US" sz="1000"/>
          </a:p>
        </p:txBody>
      </p:sp>
      <p:sp>
        <p:nvSpPr>
          <p:cNvPr id="137222" name="Rectangle 2">
            <a:extLst>
              <a:ext uri="{FF2B5EF4-FFF2-40B4-BE49-F238E27FC236}">
                <a16:creationId xmlns:a16="http://schemas.microsoft.com/office/drawing/2014/main" id="{F10DAF86-6895-4EEE-B742-4ED048A2BB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35150" y="747713"/>
            <a:ext cx="3932238" cy="2951162"/>
          </a:xfrm>
          <a:ln/>
        </p:spPr>
      </p:sp>
      <p:sp>
        <p:nvSpPr>
          <p:cNvPr id="137223" name="Rectangle 3">
            <a:extLst>
              <a:ext uri="{FF2B5EF4-FFF2-40B4-BE49-F238E27FC236}">
                <a16:creationId xmlns:a16="http://schemas.microsoft.com/office/drawing/2014/main" id="{DFD74777-8606-44ED-A8C0-310CD9A813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004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3588" indent="-293688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74750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46238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16138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733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305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77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49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900"/>
              <a:t>Total Organization Fundraising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3588" indent="-293688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74750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46238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16138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733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305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77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49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900"/>
              <a:t>American Fundraising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3588" indent="-293688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74750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46238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16138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733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305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77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49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900"/>
              <a:t>NGOFutures@gmail.com</a:t>
            </a:r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3588" indent="-293688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74750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46238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16138" indent="-234950" defTabSz="6905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733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305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77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4938" indent="-234950" defTabSz="6905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01630B6-CA81-49EC-9F4F-7A0BAE2D7A50}" type="slidenum">
              <a:rPr lang="en-GB" altLang="en-US" sz="900" smtClean="0"/>
              <a:pPr/>
              <a:t>8</a:t>
            </a:fld>
            <a:endParaRPr lang="en-GB" altLang="en-US" sz="900"/>
          </a:p>
        </p:txBody>
      </p:sp>
      <p:sp>
        <p:nvSpPr>
          <p:cNvPr id="573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35940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199DE18-04CF-4C14-90C3-B5ABD8AC6440}" type="slidenum">
              <a:rPr lang="en-GB" altLang="en-US" sz="1000"/>
              <a:pPr/>
              <a:t>49</a:t>
            </a:fld>
            <a:endParaRPr lang="en-GB" altLang="en-US" sz="1000"/>
          </a:p>
        </p:txBody>
      </p:sp>
      <p:sp>
        <p:nvSpPr>
          <p:cNvPr id="1413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12719" y="4017722"/>
            <a:ext cx="5576240" cy="35558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GB" altLang="en-US">
              <a:solidFill>
                <a:schemeClr val="tx2"/>
              </a:solidFill>
            </a:endParaRPr>
          </a:p>
        </p:txBody>
      </p:sp>
      <p:sp>
        <p:nvSpPr>
          <p:cNvPr id="1413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35150" y="744538"/>
            <a:ext cx="3930650" cy="2949575"/>
          </a:xfrm>
          <a:ln cap="flat"/>
        </p:spPr>
      </p:sp>
    </p:spTree>
    <p:extLst>
      <p:ext uri="{BB962C8B-B14F-4D97-AF65-F5344CB8AC3E}">
        <p14:creationId xmlns:p14="http://schemas.microsoft.com/office/powerpoint/2010/main" val="1958303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 Leading and Managing Fundraising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2007</a:t>
            </a: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D4470D5-37F5-42BE-9184-E043C9C91211}" type="slidenum">
              <a:rPr lang="en-GB" altLang="en-US" sz="1000">
                <a:latin typeface="Calibri" panose="020F0502020204030204" pitchFamily="34" charset="0"/>
              </a:rPr>
              <a:pPr/>
              <a:t>50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443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830263"/>
            <a:ext cx="4367213" cy="3276600"/>
          </a:xfrm>
          <a:ln/>
        </p:spPr>
      </p:sp>
      <p:sp>
        <p:nvSpPr>
          <p:cNvPr id="14439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5018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 Leading and Managing Fundraising</a:t>
            </a: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2007</a:t>
            </a:r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9E45DA6-5D3B-47C7-A93E-F24C95F642B9}" type="slidenum">
              <a:rPr lang="en-GB" altLang="en-US" sz="1000">
                <a:latin typeface="Calibri" panose="020F0502020204030204" pitchFamily="34" charset="0"/>
              </a:rPr>
              <a:pPr/>
              <a:t>51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464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830263"/>
            <a:ext cx="4367213" cy="3276600"/>
          </a:xfrm>
          <a:ln/>
        </p:spPr>
      </p:sp>
      <p:sp>
        <p:nvSpPr>
          <p:cNvPr id="14643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27624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>
            <a:extLst>
              <a:ext uri="{FF2B5EF4-FFF2-40B4-BE49-F238E27FC236}">
                <a16:creationId xmlns:a16="http://schemas.microsoft.com/office/drawing/2014/main" id="{CC14E32A-ACDB-42D5-BDF1-51D41E20665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51555" name="Rectangle 3">
            <a:extLst>
              <a:ext uri="{FF2B5EF4-FFF2-40B4-BE49-F238E27FC236}">
                <a16:creationId xmlns:a16="http://schemas.microsoft.com/office/drawing/2014/main" id="{DA754EAE-DD09-422A-A6AA-29F9EC14DA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151556" name="Rectangle 4">
            <a:extLst>
              <a:ext uri="{FF2B5EF4-FFF2-40B4-BE49-F238E27FC236}">
                <a16:creationId xmlns:a16="http://schemas.microsoft.com/office/drawing/2014/main" id="{6496F299-2D6D-40B0-9CDA-1DF0ABB511E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151557" name="Rectangle 5">
            <a:extLst>
              <a:ext uri="{FF2B5EF4-FFF2-40B4-BE49-F238E27FC236}">
                <a16:creationId xmlns:a16="http://schemas.microsoft.com/office/drawing/2014/main" id="{C826AFD4-727E-4B8D-A396-94AFFF72E7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7E82D86-F2F8-4C04-92E4-11428D673AA2}" type="slidenum">
              <a:rPr lang="en-GB" altLang="en-US" sz="1000">
                <a:latin typeface="Calibri" panose="020F0502020204030204" pitchFamily="34" charset="0"/>
              </a:rPr>
              <a:pPr/>
              <a:t>52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51558" name="Rectangle 2">
            <a:extLst>
              <a:ext uri="{FF2B5EF4-FFF2-40B4-BE49-F238E27FC236}">
                <a16:creationId xmlns:a16="http://schemas.microsoft.com/office/drawing/2014/main" id="{0D496FD0-BEE0-4553-9A38-108B9BA489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787400"/>
            <a:ext cx="4140200" cy="3106738"/>
          </a:xfrm>
          <a:ln/>
        </p:spPr>
      </p:sp>
      <p:sp>
        <p:nvSpPr>
          <p:cNvPr id="151559" name="Rectangle 3">
            <a:extLst>
              <a:ext uri="{FF2B5EF4-FFF2-40B4-BE49-F238E27FC236}">
                <a16:creationId xmlns:a16="http://schemas.microsoft.com/office/drawing/2014/main" id="{55C2659E-10C1-4167-89F2-BB4A6F9700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132760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15770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15770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7FB9CD8-7E20-4A39-90D0-D10C9B750DC7}" type="slidenum">
              <a:rPr lang="en-GB" altLang="en-US" sz="1000"/>
              <a:pPr/>
              <a:t>53</a:t>
            </a:fld>
            <a:endParaRPr lang="en-GB" altLang="en-US" sz="1000"/>
          </a:p>
        </p:txBody>
      </p:sp>
      <p:sp>
        <p:nvSpPr>
          <p:cNvPr id="1577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12719" y="4017722"/>
            <a:ext cx="5576240" cy="35558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1577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33563" y="744538"/>
            <a:ext cx="3930650" cy="2949575"/>
          </a:xfrm>
          <a:ln cap="flat"/>
        </p:spPr>
      </p:sp>
    </p:spTree>
    <p:extLst>
      <p:ext uri="{BB962C8B-B14F-4D97-AF65-F5344CB8AC3E}">
        <p14:creationId xmlns:p14="http://schemas.microsoft.com/office/powerpoint/2010/main" val="10889534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>
            <a:extLst>
              <a:ext uri="{FF2B5EF4-FFF2-40B4-BE49-F238E27FC236}">
                <a16:creationId xmlns:a16="http://schemas.microsoft.com/office/drawing/2014/main" id="{DDA16CED-E8C9-4426-A640-054631A5EC5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37571" name="Rectangle 3">
            <a:extLst>
              <a:ext uri="{FF2B5EF4-FFF2-40B4-BE49-F238E27FC236}">
                <a16:creationId xmlns:a16="http://schemas.microsoft.com/office/drawing/2014/main" id="{836151F8-DC68-4893-B790-078E55F7EB4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37572" name="Rectangle 4">
            <a:extLst>
              <a:ext uri="{FF2B5EF4-FFF2-40B4-BE49-F238E27FC236}">
                <a16:creationId xmlns:a16="http://schemas.microsoft.com/office/drawing/2014/main" id="{471C9F1D-1FAE-4013-BAAA-A96B17E6690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37573" name="Rectangle 5">
            <a:extLst>
              <a:ext uri="{FF2B5EF4-FFF2-40B4-BE49-F238E27FC236}">
                <a16:creationId xmlns:a16="http://schemas.microsoft.com/office/drawing/2014/main" id="{6EDB5731-A829-41D2-8F15-313B8942C3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4619111-9284-4AE9-9E71-28B7BA75B85C}" type="slidenum">
              <a:rPr lang="en-GB" altLang="en-US" sz="1000"/>
              <a:pPr>
                <a:spcBef>
                  <a:spcPct val="0"/>
                </a:spcBef>
              </a:pPr>
              <a:t>54</a:t>
            </a:fld>
            <a:endParaRPr lang="en-GB" altLang="en-US" sz="1000"/>
          </a:p>
        </p:txBody>
      </p:sp>
      <p:sp>
        <p:nvSpPr>
          <p:cNvPr id="237574" name="Rectangle 2">
            <a:extLst>
              <a:ext uri="{FF2B5EF4-FFF2-40B4-BE49-F238E27FC236}">
                <a16:creationId xmlns:a16="http://schemas.microsoft.com/office/drawing/2014/main" id="{8EA51BC1-A6E2-480E-919B-443A6BC6A8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0738"/>
            <a:ext cx="4329113" cy="3248025"/>
          </a:xfrm>
          <a:ln cap="flat"/>
        </p:spPr>
      </p:sp>
      <p:sp>
        <p:nvSpPr>
          <p:cNvPr id="237575" name="Rectangle 3">
            <a:extLst>
              <a:ext uri="{FF2B5EF4-FFF2-40B4-BE49-F238E27FC236}">
                <a16:creationId xmlns:a16="http://schemas.microsoft.com/office/drawing/2014/main" id="{BA2B9355-22D1-4A3B-94AC-0C85A62A8D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82071" tIns="40341" rIns="82071" bIns="40341"/>
          <a:lstStyle/>
          <a:p>
            <a:pPr defTabSz="935243"/>
            <a:r>
              <a:rPr lang="en-US" altLang="en-US"/>
              <a:t>Seattle event – CEO failed to talk about program and needs, and to ask</a:t>
            </a:r>
          </a:p>
          <a:p>
            <a:pPr defTabSz="935243"/>
            <a:r>
              <a:rPr lang="en-US" altLang="en-US"/>
              <a:t>Donor said I could give more.</a:t>
            </a:r>
          </a:p>
          <a:p>
            <a:pPr defTabSz="935243"/>
            <a:r>
              <a:rPr lang="en-US" altLang="en-US"/>
              <a:t>WWF billionaire dinner &gt; nothing</a:t>
            </a:r>
          </a:p>
        </p:txBody>
      </p:sp>
    </p:spTree>
    <p:extLst>
      <p:ext uri="{BB962C8B-B14F-4D97-AF65-F5344CB8AC3E}">
        <p14:creationId xmlns:p14="http://schemas.microsoft.com/office/powerpoint/2010/main" val="37464362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2F38BE-4EBC-4926-912F-4826875367D8}" type="slidenum">
              <a:rPr lang="en-GB" altLang="en-US" sz="1000"/>
              <a:pPr>
                <a:spcBef>
                  <a:spcPct val="0"/>
                </a:spcBef>
              </a:pPr>
              <a:t>55</a:t>
            </a:fld>
            <a:endParaRPr lang="en-GB" altLang="en-US" sz="1000"/>
          </a:p>
        </p:txBody>
      </p:sp>
      <p:sp>
        <p:nvSpPr>
          <p:cNvPr id="20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2315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26317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CC0B298-68F2-42FA-89D8-1A244439A1F0}" type="slidenum">
              <a:rPr lang="en-GB" altLang="en-US" sz="1000">
                <a:latin typeface="Calibri" panose="020F0502020204030204" pitchFamily="34" charset="0"/>
              </a:rPr>
              <a:pPr/>
              <a:t>56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2631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904100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F978C37-93B9-4359-A1EE-A22C9F371437}" type="slidenum">
              <a:rPr lang="en-GB" altLang="en-US" sz="1000"/>
              <a:pPr>
                <a:spcBef>
                  <a:spcPct val="0"/>
                </a:spcBef>
              </a:pPr>
              <a:t>58</a:t>
            </a:fld>
            <a:endParaRPr lang="en-GB" altLang="en-US" sz="1000"/>
          </a:p>
        </p:txBody>
      </p:sp>
      <p:sp>
        <p:nvSpPr>
          <p:cNvPr id="1648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3913"/>
            <a:ext cx="4329113" cy="3248025"/>
          </a:xfrm>
          <a:ln/>
        </p:spPr>
      </p:sp>
      <p:sp>
        <p:nvSpPr>
          <p:cNvPr id="1648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877393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>
            <a:extLst>
              <a:ext uri="{FF2B5EF4-FFF2-40B4-BE49-F238E27FC236}">
                <a16:creationId xmlns:a16="http://schemas.microsoft.com/office/drawing/2014/main" id="{A84BB247-B183-4067-BBFE-A9C38BD521A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171011" name="Rectangle 3">
            <a:extLst>
              <a:ext uri="{FF2B5EF4-FFF2-40B4-BE49-F238E27FC236}">
                <a16:creationId xmlns:a16="http://schemas.microsoft.com/office/drawing/2014/main" id="{960B6FF8-41DD-446D-B3C1-0E132940326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171012" name="Rectangle 4">
            <a:extLst>
              <a:ext uri="{FF2B5EF4-FFF2-40B4-BE49-F238E27FC236}">
                <a16:creationId xmlns:a16="http://schemas.microsoft.com/office/drawing/2014/main" id="{9BC59930-CDC1-42E0-974A-040791472C4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171013" name="Rectangle 5">
            <a:extLst>
              <a:ext uri="{FF2B5EF4-FFF2-40B4-BE49-F238E27FC236}">
                <a16:creationId xmlns:a16="http://schemas.microsoft.com/office/drawing/2014/main" id="{5E1088D1-EF84-40CA-A5EA-5AD313C99A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AAA6969-840F-471B-A588-EC2AB9F5B889}" type="slidenum">
              <a:rPr lang="en-GB" altLang="en-US" sz="1000"/>
              <a:pPr>
                <a:spcBef>
                  <a:spcPct val="0"/>
                </a:spcBef>
              </a:pPr>
              <a:t>59</a:t>
            </a:fld>
            <a:endParaRPr lang="en-GB" altLang="en-US" sz="1000"/>
          </a:p>
        </p:txBody>
      </p:sp>
      <p:sp>
        <p:nvSpPr>
          <p:cNvPr id="171014" name="Rectangle 2">
            <a:extLst>
              <a:ext uri="{FF2B5EF4-FFF2-40B4-BE49-F238E27FC236}">
                <a16:creationId xmlns:a16="http://schemas.microsoft.com/office/drawing/2014/main" id="{FB2C93BC-B22B-4B3A-BF72-5AF5DE4842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5" name="Rectangle 3">
            <a:extLst>
              <a:ext uri="{FF2B5EF4-FFF2-40B4-BE49-F238E27FC236}">
                <a16:creationId xmlns:a16="http://schemas.microsoft.com/office/drawing/2014/main" id="{EF3A9545-997A-49C5-96B7-2C069E4A24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7387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>
            <a:extLst>
              <a:ext uri="{FF2B5EF4-FFF2-40B4-BE49-F238E27FC236}">
                <a16:creationId xmlns:a16="http://schemas.microsoft.com/office/drawing/2014/main" id="{6BBB0F5E-D6AC-4F0D-BCF8-D79F38C5A5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Notes Placeholder 2">
            <a:extLst>
              <a:ext uri="{FF2B5EF4-FFF2-40B4-BE49-F238E27FC236}">
                <a16:creationId xmlns:a16="http://schemas.microsoft.com/office/drawing/2014/main" id="{0779495D-6BA1-4B58-894A-69D6DEA71E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152580" name="Header Placeholder 3">
            <a:extLst>
              <a:ext uri="{FF2B5EF4-FFF2-40B4-BE49-F238E27FC236}">
                <a16:creationId xmlns:a16="http://schemas.microsoft.com/office/drawing/2014/main" id="{30062B56-8BC5-430A-BD18-2A370EEFEE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6974" indent="-291144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57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405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23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06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89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3727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955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GB" altLang="en-US" sz="1000"/>
          </a:p>
        </p:txBody>
      </p:sp>
      <p:sp>
        <p:nvSpPr>
          <p:cNvPr id="152581" name="Date Placeholder 4">
            <a:extLst>
              <a:ext uri="{FF2B5EF4-FFF2-40B4-BE49-F238E27FC236}">
                <a16:creationId xmlns:a16="http://schemas.microsoft.com/office/drawing/2014/main" id="{19A7791C-011C-4495-BA04-81723D65DC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6974" indent="-291144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57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405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23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06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89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3727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955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GB" altLang="en-US" sz="1000"/>
          </a:p>
        </p:txBody>
      </p:sp>
      <p:sp>
        <p:nvSpPr>
          <p:cNvPr id="152582" name="Footer Placeholder 5">
            <a:extLst>
              <a:ext uri="{FF2B5EF4-FFF2-40B4-BE49-F238E27FC236}">
                <a16:creationId xmlns:a16="http://schemas.microsoft.com/office/drawing/2014/main" id="{07E363A3-936D-4E03-87E2-00D32642526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6974" indent="-291144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57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405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23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06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89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3727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955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152583" name="Slide Number Placeholder 6">
            <a:extLst>
              <a:ext uri="{FF2B5EF4-FFF2-40B4-BE49-F238E27FC236}">
                <a16:creationId xmlns:a16="http://schemas.microsoft.com/office/drawing/2014/main" id="{36F4A27E-2820-4403-A494-620C552084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6974" indent="-291144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57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405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23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06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89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3727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955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4480E34-0D41-4E0B-A0B0-BBECD89DC59D}" type="slidenum">
              <a:rPr lang="en-GB" altLang="en-US" sz="1000"/>
              <a:pPr/>
              <a:t>11</a:t>
            </a:fld>
            <a:endParaRPr lang="en-GB" altLang="en-US" sz="1000"/>
          </a:p>
        </p:txBody>
      </p:sp>
    </p:spTree>
    <p:extLst>
      <p:ext uri="{BB962C8B-B14F-4D97-AF65-F5344CB8AC3E}">
        <p14:creationId xmlns:p14="http://schemas.microsoft.com/office/powerpoint/2010/main" val="97268277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CAN Master Class for Nonprofit Executives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Fundraising in Tough Economic Times</a:t>
            </a:r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Organizaton Futures LLC 2003</a:t>
            </a:r>
          </a:p>
        </p:txBody>
      </p:sp>
      <p:sp>
        <p:nvSpPr>
          <p:cNvPr id="18125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A656FC5-55C7-40A3-BD6B-F80D1FFF9E26}" type="slidenum">
              <a:rPr lang="en-GB" altLang="en-US" sz="1000"/>
              <a:pPr/>
              <a:t>61</a:t>
            </a:fld>
            <a:endParaRPr lang="en-GB" altLang="en-US" sz="1000"/>
          </a:p>
        </p:txBody>
      </p:sp>
      <p:sp>
        <p:nvSpPr>
          <p:cNvPr id="1812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301240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18330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FFD0BA4-4D67-4288-B9C5-99A9999B183A}" type="slidenum">
              <a:rPr lang="en-GB" altLang="en-US" sz="1000"/>
              <a:pPr>
                <a:spcBef>
                  <a:spcPct val="0"/>
                </a:spcBef>
              </a:pPr>
              <a:t>62</a:t>
            </a:fld>
            <a:endParaRPr lang="en-GB" altLang="en-US" sz="1000"/>
          </a:p>
        </p:txBody>
      </p:sp>
      <p:sp>
        <p:nvSpPr>
          <p:cNvPr id="1833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99235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18637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65BF85A-54D0-48BF-8FE4-110C58FA5C6A}" type="slidenum">
              <a:rPr lang="en-GB" altLang="en-US" sz="1000"/>
              <a:pPr>
                <a:spcBef>
                  <a:spcPct val="0"/>
                </a:spcBef>
              </a:pPr>
              <a:t>63</a:t>
            </a:fld>
            <a:endParaRPr lang="en-GB" altLang="en-US" sz="1000"/>
          </a:p>
        </p:txBody>
      </p:sp>
      <p:sp>
        <p:nvSpPr>
          <p:cNvPr id="1863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3913"/>
            <a:ext cx="4329113" cy="3248025"/>
          </a:xfrm>
          <a:ln/>
        </p:spPr>
      </p:sp>
      <p:sp>
        <p:nvSpPr>
          <p:cNvPr id="18637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610988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>
            <a:extLst>
              <a:ext uri="{FF2B5EF4-FFF2-40B4-BE49-F238E27FC236}">
                <a16:creationId xmlns:a16="http://schemas.microsoft.com/office/drawing/2014/main" id="{57E69F22-1F84-41FC-9688-15F99355768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192515" name="Rectangle 3">
            <a:extLst>
              <a:ext uri="{FF2B5EF4-FFF2-40B4-BE49-F238E27FC236}">
                <a16:creationId xmlns:a16="http://schemas.microsoft.com/office/drawing/2014/main" id="{17DF27DE-6B96-416B-921E-5BDB7775505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192516" name="Rectangle 4">
            <a:extLst>
              <a:ext uri="{FF2B5EF4-FFF2-40B4-BE49-F238E27FC236}">
                <a16:creationId xmlns:a16="http://schemas.microsoft.com/office/drawing/2014/main" id="{30DE07F7-7F36-41D4-9E69-6AC01E1BC1C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192517" name="Rectangle 5">
            <a:extLst>
              <a:ext uri="{FF2B5EF4-FFF2-40B4-BE49-F238E27FC236}">
                <a16:creationId xmlns:a16="http://schemas.microsoft.com/office/drawing/2014/main" id="{459EA177-D9CA-4828-8ABF-430F7B89FC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1E9F01E-A222-4A56-A692-4786EA7F6C2C}" type="slidenum">
              <a:rPr lang="en-GB" altLang="en-US" sz="1000"/>
              <a:pPr>
                <a:spcBef>
                  <a:spcPct val="0"/>
                </a:spcBef>
              </a:pPr>
              <a:t>64</a:t>
            </a:fld>
            <a:endParaRPr lang="en-GB" altLang="en-US" sz="1000"/>
          </a:p>
        </p:txBody>
      </p:sp>
      <p:sp>
        <p:nvSpPr>
          <p:cNvPr id="192518" name="Rectangle 2">
            <a:extLst>
              <a:ext uri="{FF2B5EF4-FFF2-40B4-BE49-F238E27FC236}">
                <a16:creationId xmlns:a16="http://schemas.microsoft.com/office/drawing/2014/main" id="{8A180CE9-A5A4-4CA7-B4E1-5A7D558A93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0738"/>
            <a:ext cx="4329112" cy="3248025"/>
          </a:xfrm>
          <a:ln cap="flat"/>
        </p:spPr>
      </p:sp>
      <p:sp>
        <p:nvSpPr>
          <p:cNvPr id="192519" name="Rectangle 3">
            <a:extLst>
              <a:ext uri="{FF2B5EF4-FFF2-40B4-BE49-F238E27FC236}">
                <a16:creationId xmlns:a16="http://schemas.microsoft.com/office/drawing/2014/main" id="{0B90C83A-0309-425C-B31E-3F6E2BC8E1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4091" y="4419652"/>
            <a:ext cx="5142218" cy="3910541"/>
          </a:xfrm>
          <a:noFill/>
        </p:spPr>
        <p:txBody>
          <a:bodyPr lIns="91371" tIns="44912" rIns="91371" bIns="44912"/>
          <a:lstStyle/>
          <a:p>
            <a:pPr defTabSz="935243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17899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194563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19456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494B601-7F50-4EDB-B3A2-6C38555B8224}" type="slidenum">
              <a:rPr lang="en-GB" altLang="en-US" sz="1000"/>
              <a:pPr/>
              <a:t>65</a:t>
            </a:fld>
            <a:endParaRPr lang="en-GB" altLang="en-US" sz="1000"/>
          </a:p>
        </p:txBody>
      </p:sp>
      <p:sp>
        <p:nvSpPr>
          <p:cNvPr id="1945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3913"/>
            <a:ext cx="4329112" cy="3248025"/>
          </a:xfrm>
          <a:ln/>
        </p:spPr>
      </p:sp>
      <p:sp>
        <p:nvSpPr>
          <p:cNvPr id="19456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567" name="Date Placeholder 1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  <p:extLst>
      <p:ext uri="{BB962C8B-B14F-4D97-AF65-F5344CB8AC3E}">
        <p14:creationId xmlns:p14="http://schemas.microsoft.com/office/powerpoint/2010/main" val="342466953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>
            <a:extLst>
              <a:ext uri="{FF2B5EF4-FFF2-40B4-BE49-F238E27FC236}">
                <a16:creationId xmlns:a16="http://schemas.microsoft.com/office/drawing/2014/main" id="{99052A87-E6C9-4E42-BA4E-2109C2279E7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11971" name="Rectangle 3">
            <a:extLst>
              <a:ext uri="{FF2B5EF4-FFF2-40B4-BE49-F238E27FC236}">
                <a16:creationId xmlns:a16="http://schemas.microsoft.com/office/drawing/2014/main" id="{76435899-73AE-45A7-9AD6-46D7D94D271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11972" name="Rectangle 4">
            <a:extLst>
              <a:ext uri="{FF2B5EF4-FFF2-40B4-BE49-F238E27FC236}">
                <a16:creationId xmlns:a16="http://schemas.microsoft.com/office/drawing/2014/main" id="{A01E70D1-F299-4768-9E09-89FE4FD35B3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11973" name="Rectangle 5">
            <a:extLst>
              <a:ext uri="{FF2B5EF4-FFF2-40B4-BE49-F238E27FC236}">
                <a16:creationId xmlns:a16="http://schemas.microsoft.com/office/drawing/2014/main" id="{8EAC51E3-B642-4A8B-B70A-DB20A880F2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4419BC1-8C3D-4C52-B5A8-617AC59D8E16}" type="slidenum">
              <a:rPr lang="en-GB" altLang="en-US" sz="1000"/>
              <a:pPr>
                <a:spcBef>
                  <a:spcPct val="0"/>
                </a:spcBef>
              </a:pPr>
              <a:t>67</a:t>
            </a:fld>
            <a:endParaRPr lang="en-GB" altLang="en-US" sz="1000"/>
          </a:p>
        </p:txBody>
      </p:sp>
      <p:sp>
        <p:nvSpPr>
          <p:cNvPr id="211974" name="Rectangle 2">
            <a:extLst>
              <a:ext uri="{FF2B5EF4-FFF2-40B4-BE49-F238E27FC236}">
                <a16:creationId xmlns:a16="http://schemas.microsoft.com/office/drawing/2014/main" id="{8F7FD923-1E3B-4CAB-9AFD-8532BAC2C0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5" name="Rectangle 3">
            <a:extLst>
              <a:ext uri="{FF2B5EF4-FFF2-40B4-BE49-F238E27FC236}">
                <a16:creationId xmlns:a16="http://schemas.microsoft.com/office/drawing/2014/main" id="{176FE988-A06E-4ED1-930A-8FD4E8E851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811796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>
            <a:extLst>
              <a:ext uri="{FF2B5EF4-FFF2-40B4-BE49-F238E27FC236}">
                <a16:creationId xmlns:a16="http://schemas.microsoft.com/office/drawing/2014/main" id="{18CF3791-BED5-4483-98F9-E41B76B473A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C869024D-8897-461B-87DE-BB1871AEDC6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25284" name="Rectangle 4">
            <a:extLst>
              <a:ext uri="{FF2B5EF4-FFF2-40B4-BE49-F238E27FC236}">
                <a16:creationId xmlns:a16="http://schemas.microsoft.com/office/drawing/2014/main" id="{34D48B32-099E-4898-B26E-E2E655C4E4D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25285" name="Rectangle 5">
            <a:extLst>
              <a:ext uri="{FF2B5EF4-FFF2-40B4-BE49-F238E27FC236}">
                <a16:creationId xmlns:a16="http://schemas.microsoft.com/office/drawing/2014/main" id="{88B3940B-6067-4A59-A57B-0A849C95FA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BD065C7-46A5-4A32-8283-0C3B8E77CDFE}" type="slidenum">
              <a:rPr lang="en-GB" altLang="en-US" sz="1000"/>
              <a:pPr>
                <a:spcBef>
                  <a:spcPct val="0"/>
                </a:spcBef>
              </a:pPr>
              <a:t>70</a:t>
            </a:fld>
            <a:endParaRPr lang="en-GB" altLang="en-US" sz="1000"/>
          </a:p>
        </p:txBody>
      </p:sp>
      <p:sp>
        <p:nvSpPr>
          <p:cNvPr id="225286" name="Rectangle 2">
            <a:extLst>
              <a:ext uri="{FF2B5EF4-FFF2-40B4-BE49-F238E27FC236}">
                <a16:creationId xmlns:a16="http://schemas.microsoft.com/office/drawing/2014/main" id="{B611076E-F6DC-4687-A720-4C6A7AB5E4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3913"/>
            <a:ext cx="4329113" cy="3248025"/>
          </a:xfrm>
          <a:ln/>
        </p:spPr>
      </p:sp>
      <p:sp>
        <p:nvSpPr>
          <p:cNvPr id="225287" name="Rectangle 3">
            <a:extLst>
              <a:ext uri="{FF2B5EF4-FFF2-40B4-BE49-F238E27FC236}">
                <a16:creationId xmlns:a16="http://schemas.microsoft.com/office/drawing/2014/main" id="{6420058B-18F2-41F3-B0B2-40534AFEF4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4091" y="4418076"/>
            <a:ext cx="5453582" cy="3912117"/>
          </a:xfrm>
          <a:noFill/>
        </p:spPr>
        <p:txBody>
          <a:bodyPr/>
          <a:lstStyle/>
          <a:p>
            <a:r>
              <a:rPr lang="en-US" altLang="en-US" b="1">
                <a:cs typeface="Times New Roman" panose="02020603050405020304" pitchFamily="18" charset="0"/>
              </a:rPr>
              <a:t>          1. Volunteers, PR, Celebrities and Events</a:t>
            </a: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Recruit volunteers from all possible ranks – youth, parents, retired, laid off – Now is the time</a:t>
            </a: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There are lots of them waiting -- </a:t>
            </a:r>
            <a:r>
              <a:rPr lang="en-US" altLang="en-US"/>
              <a:t>See articles</a:t>
            </a:r>
            <a:endParaRPr lang="en-US" altLang="en-US">
              <a:cs typeface="Times New Roman" panose="02020603050405020304" pitchFamily="18" charset="0"/>
            </a:endParaRP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Get the new volunteers to carry our PR, celebrity recruitment and event fundraising </a:t>
            </a: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Get them to call lapsed donors, upgrade current ones, renew lapsed ones</a:t>
            </a: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Volunteer Talk-a-Thon: call donors, ½ hour before a meeting, thank, ask for motivation or connection, ask advice on how to find new donors</a:t>
            </a: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Special appeals through the media – press, radio and TV – talk shows, media releases</a:t>
            </a: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Get a local celebrity to help you, preferably one with a connection, otherwise anyone</a:t>
            </a:r>
          </a:p>
          <a:p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o</a:t>
            </a:r>
            <a:r>
              <a:rPr lang="en-US" altLang="en-US">
                <a:cs typeface="Times New Roman" panose="02020603050405020304" pitchFamily="18" charset="0"/>
              </a:rPr>
              <a:t>       Easiest time and a</a:t>
            </a:r>
            <a:r>
              <a:rPr lang="en-US" altLang="en-US"/>
              <a:t>ccess with Kathleen Turner</a:t>
            </a:r>
            <a:endParaRPr lang="en-US" altLang="en-US">
              <a:cs typeface="Times New Roman" panose="02020603050405020304" pitchFamily="18" charset="0"/>
            </a:endParaRP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Celebrity media appearances, press conference on the work, financial need, and vols wanted</a:t>
            </a:r>
          </a:p>
          <a:p>
            <a:r>
              <a:rPr lang="en-US" altLang="en-US">
                <a:latin typeface="Symbol" panose="05050102010706020507" pitchFamily="18" charset="2"/>
                <a:cs typeface="Times New Roman" panose="02020603050405020304" pitchFamily="18" charset="0"/>
              </a:rPr>
              <a:t>·</a:t>
            </a:r>
            <a:r>
              <a:rPr lang="en-US" altLang="en-US">
                <a:cs typeface="Times New Roman" panose="02020603050405020304" pitchFamily="18" charset="0"/>
              </a:rPr>
              <a:t>         Get them to do events</a:t>
            </a:r>
          </a:p>
          <a:p>
            <a:r>
              <a:rPr lang="en-US" altLang="en-US">
                <a:cs typeface="Times New Roman" panose="02020603050405020304" pitchFamily="18" charset="0"/>
              </a:rPr>
              <a:t>            Junior class event</a:t>
            </a:r>
            <a:r>
              <a:rPr lang="en-US" altLang="en-US"/>
              <a:t> 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418770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2F38BE-4EBC-4926-912F-4826875367D8}" type="slidenum">
              <a:rPr lang="en-GB" altLang="en-US" sz="1000"/>
              <a:pPr>
                <a:spcBef>
                  <a:spcPct val="0"/>
                </a:spcBef>
              </a:pPr>
              <a:t>73</a:t>
            </a:fld>
            <a:endParaRPr lang="en-GB" altLang="en-US" sz="1000"/>
          </a:p>
        </p:txBody>
      </p:sp>
      <p:sp>
        <p:nvSpPr>
          <p:cNvPr id="20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229409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>
            <a:extLst>
              <a:ext uri="{FF2B5EF4-FFF2-40B4-BE49-F238E27FC236}">
                <a16:creationId xmlns:a16="http://schemas.microsoft.com/office/drawing/2014/main" id="{76B616A4-927C-453A-B113-002B6D77367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32451" name="Rectangle 3">
            <a:extLst>
              <a:ext uri="{FF2B5EF4-FFF2-40B4-BE49-F238E27FC236}">
                <a16:creationId xmlns:a16="http://schemas.microsoft.com/office/drawing/2014/main" id="{1A9B83D9-AEB9-48D7-987F-C781D325866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32452" name="Rectangle 4">
            <a:extLst>
              <a:ext uri="{FF2B5EF4-FFF2-40B4-BE49-F238E27FC236}">
                <a16:creationId xmlns:a16="http://schemas.microsoft.com/office/drawing/2014/main" id="{B7A3A803-5692-4B0F-8CFD-8A216959C0B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32453" name="Rectangle 5">
            <a:extLst>
              <a:ext uri="{FF2B5EF4-FFF2-40B4-BE49-F238E27FC236}">
                <a16:creationId xmlns:a16="http://schemas.microsoft.com/office/drawing/2014/main" id="{4908A5BF-D60B-47F5-8C4A-AB63CB8087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B0CB1F9-6B82-4F23-B668-3B9D03B193D7}" type="slidenum">
              <a:rPr lang="en-GB" altLang="en-US" sz="1000"/>
              <a:pPr>
                <a:spcBef>
                  <a:spcPct val="0"/>
                </a:spcBef>
              </a:pPr>
              <a:t>74</a:t>
            </a:fld>
            <a:endParaRPr lang="en-GB" altLang="en-US" sz="1000"/>
          </a:p>
        </p:txBody>
      </p:sp>
      <p:sp>
        <p:nvSpPr>
          <p:cNvPr id="232454" name="Rectangle 2">
            <a:extLst>
              <a:ext uri="{FF2B5EF4-FFF2-40B4-BE49-F238E27FC236}">
                <a16:creationId xmlns:a16="http://schemas.microsoft.com/office/drawing/2014/main" id="{EE5F4818-4EA3-4B7D-981E-9A4A675CEB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0738"/>
            <a:ext cx="4329113" cy="3248025"/>
          </a:xfrm>
          <a:ln cap="flat"/>
        </p:spPr>
      </p:sp>
      <p:sp>
        <p:nvSpPr>
          <p:cNvPr id="232455" name="Rectangle 3">
            <a:extLst>
              <a:ext uri="{FF2B5EF4-FFF2-40B4-BE49-F238E27FC236}">
                <a16:creationId xmlns:a16="http://schemas.microsoft.com/office/drawing/2014/main" id="{C88ECAEF-86C6-4F71-80A3-9D3074B6E0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82071" tIns="40341" rIns="82071" bIns="40341"/>
          <a:lstStyle/>
          <a:p>
            <a:pPr defTabSz="935243"/>
            <a:r>
              <a:rPr lang="en-US" altLang="en-US"/>
              <a:t>Seattle event – CEO failed to talk about program and needs, and to ask</a:t>
            </a:r>
          </a:p>
          <a:p>
            <a:pPr defTabSz="935243"/>
            <a:r>
              <a:rPr lang="en-US" altLang="en-US"/>
              <a:t>Donor said I could give more.</a:t>
            </a:r>
          </a:p>
          <a:p>
            <a:pPr defTabSz="935243"/>
            <a:r>
              <a:rPr lang="en-US" altLang="en-US"/>
              <a:t>WWF billionaire dinner &gt; nothing</a:t>
            </a:r>
          </a:p>
        </p:txBody>
      </p:sp>
    </p:spTree>
    <p:extLst>
      <p:ext uri="{BB962C8B-B14F-4D97-AF65-F5344CB8AC3E}">
        <p14:creationId xmlns:p14="http://schemas.microsoft.com/office/powerpoint/2010/main" val="238492852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3552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3552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00BF644-6D79-42E5-8FDA-5ADFEC66E4C2}" type="slidenum">
              <a:rPr lang="en-GB" altLang="en-US" sz="1000"/>
              <a:pPr>
                <a:spcBef>
                  <a:spcPct val="0"/>
                </a:spcBef>
              </a:pPr>
              <a:t>75</a:t>
            </a:fld>
            <a:endParaRPr lang="en-GB" altLang="en-US" sz="1000"/>
          </a:p>
        </p:txBody>
      </p:sp>
      <p:sp>
        <p:nvSpPr>
          <p:cNvPr id="2355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0738"/>
            <a:ext cx="4329113" cy="3248025"/>
          </a:xfrm>
          <a:ln cap="flat"/>
        </p:spPr>
      </p:sp>
      <p:sp>
        <p:nvSpPr>
          <p:cNvPr id="23552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071" tIns="40341" rIns="82071" bIns="40341"/>
          <a:lstStyle/>
          <a:p>
            <a:pPr defTabSz="935243"/>
            <a:r>
              <a:rPr lang="en-US" altLang="en-US"/>
              <a:t>Seattle event – CEO failed to talk about program and needs, and to ask</a:t>
            </a:r>
          </a:p>
          <a:p>
            <a:pPr defTabSz="935243"/>
            <a:r>
              <a:rPr lang="en-US" altLang="en-US"/>
              <a:t>Donor said I could give more.</a:t>
            </a:r>
          </a:p>
          <a:p>
            <a:pPr defTabSz="935243"/>
            <a:r>
              <a:rPr lang="en-US" altLang="en-US"/>
              <a:t>WWF billionaire dinner &gt; nothing</a:t>
            </a:r>
          </a:p>
        </p:txBody>
      </p:sp>
    </p:spTree>
    <p:extLst>
      <p:ext uri="{BB962C8B-B14F-4D97-AF65-F5344CB8AC3E}">
        <p14:creationId xmlns:p14="http://schemas.microsoft.com/office/powerpoint/2010/main" val="4212518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5FADED05-4E05-4AD2-831D-AF77868208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6974" indent="-291144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57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405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23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06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89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3727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955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482A0DDE-8346-46E5-9D99-C5A0979B82E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6974" indent="-291144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57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405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23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06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89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3727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955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80900" name="Rectangle 4">
            <a:extLst>
              <a:ext uri="{FF2B5EF4-FFF2-40B4-BE49-F238E27FC236}">
                <a16:creationId xmlns:a16="http://schemas.microsoft.com/office/drawing/2014/main" id="{693C7132-F80E-4CDF-8FD6-9F9DCB7D076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6974" indent="-291144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57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405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23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06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89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3727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955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80901" name="Rectangle 5">
            <a:extLst>
              <a:ext uri="{FF2B5EF4-FFF2-40B4-BE49-F238E27FC236}">
                <a16:creationId xmlns:a16="http://schemas.microsoft.com/office/drawing/2014/main" id="{A3351349-28E4-426E-BFA6-C2FDA82149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6974" indent="-291144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57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405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236" indent="-232915" defTabSz="774766"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06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89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3727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9556" indent="-232915" defTabSz="77476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6913541-D537-4040-A24B-5B8199E4A771}" type="slidenum">
              <a:rPr lang="en-GB" altLang="en-US" sz="1000">
                <a:latin typeface="Calibri" panose="020F0502020204030204" pitchFamily="34" charset="0"/>
              </a:rPr>
              <a:pPr/>
              <a:t>12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80902" name="Rectangle 2">
            <a:extLst>
              <a:ext uri="{FF2B5EF4-FFF2-40B4-BE49-F238E27FC236}">
                <a16:creationId xmlns:a16="http://schemas.microsoft.com/office/drawing/2014/main" id="{4AE69842-E864-40E7-B2DF-8467227B9D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3" name="Rectangle 3">
            <a:extLst>
              <a:ext uri="{FF2B5EF4-FFF2-40B4-BE49-F238E27FC236}">
                <a16:creationId xmlns:a16="http://schemas.microsoft.com/office/drawing/2014/main" id="{D00F1E70-AB4E-45ED-B747-BE7562FDFF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946923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>
            <a:extLst>
              <a:ext uri="{FF2B5EF4-FFF2-40B4-BE49-F238E27FC236}">
                <a16:creationId xmlns:a16="http://schemas.microsoft.com/office/drawing/2014/main" id="{908EEB17-FDD3-4771-B535-6ADB7E4A040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82627" name="Rectangle 3">
            <a:extLst>
              <a:ext uri="{FF2B5EF4-FFF2-40B4-BE49-F238E27FC236}">
                <a16:creationId xmlns:a16="http://schemas.microsoft.com/office/drawing/2014/main" id="{3D4A205C-FCC5-4B0A-853D-932C696CDC8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82628" name="Rectangle 4">
            <a:extLst>
              <a:ext uri="{FF2B5EF4-FFF2-40B4-BE49-F238E27FC236}">
                <a16:creationId xmlns:a16="http://schemas.microsoft.com/office/drawing/2014/main" id="{75F83674-BA74-4A59-925B-E2F7D989E4F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82629" name="Rectangle 5">
            <a:extLst>
              <a:ext uri="{FF2B5EF4-FFF2-40B4-BE49-F238E27FC236}">
                <a16:creationId xmlns:a16="http://schemas.microsoft.com/office/drawing/2014/main" id="{B5BFA63E-F75B-4AC4-BC70-E43B11C804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AE9DBC7-414D-40DF-A6F4-D06C2323ED2C}" type="slidenum">
              <a:rPr lang="en-GB" altLang="en-US" sz="1000"/>
              <a:pPr>
                <a:spcBef>
                  <a:spcPct val="0"/>
                </a:spcBef>
              </a:pPr>
              <a:t>76</a:t>
            </a:fld>
            <a:endParaRPr lang="en-GB" altLang="en-US" sz="1000"/>
          </a:p>
        </p:txBody>
      </p:sp>
      <p:sp>
        <p:nvSpPr>
          <p:cNvPr id="282630" name="Rectangle 2">
            <a:extLst>
              <a:ext uri="{FF2B5EF4-FFF2-40B4-BE49-F238E27FC236}">
                <a16:creationId xmlns:a16="http://schemas.microsoft.com/office/drawing/2014/main" id="{83412B5D-60DE-4879-87A0-AFFF70E4DE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3913"/>
            <a:ext cx="4329113" cy="3248025"/>
          </a:xfrm>
          <a:ln/>
        </p:spPr>
      </p:sp>
      <p:sp>
        <p:nvSpPr>
          <p:cNvPr id="282631" name="Rectangle 3">
            <a:extLst>
              <a:ext uri="{FF2B5EF4-FFF2-40B4-BE49-F238E27FC236}">
                <a16:creationId xmlns:a16="http://schemas.microsoft.com/office/drawing/2014/main" id="{B3F0D536-0F3B-4510-AA0E-FEEDB00C48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4091" y="4418076"/>
            <a:ext cx="5453582" cy="3912117"/>
          </a:xfrm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20377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8467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84677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53B738D-6354-444A-9C6B-561732045316}" type="slidenum">
              <a:rPr lang="en-GB" altLang="en-US" sz="1000"/>
              <a:pPr>
                <a:spcBef>
                  <a:spcPct val="0"/>
                </a:spcBef>
              </a:pPr>
              <a:t>77</a:t>
            </a:fld>
            <a:endParaRPr lang="en-GB" altLang="en-US" sz="1000"/>
          </a:p>
        </p:txBody>
      </p:sp>
      <p:sp>
        <p:nvSpPr>
          <p:cNvPr id="2846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3913"/>
            <a:ext cx="4329113" cy="3248025"/>
          </a:xfrm>
          <a:ln/>
        </p:spPr>
      </p:sp>
      <p:sp>
        <p:nvSpPr>
          <p:cNvPr id="2846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091" y="4418076"/>
            <a:ext cx="5453582" cy="39121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19242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>
            <a:extLst>
              <a:ext uri="{FF2B5EF4-FFF2-40B4-BE49-F238E27FC236}">
                <a16:creationId xmlns:a16="http://schemas.microsoft.com/office/drawing/2014/main" id="{34E1FB6C-1F00-4611-BC1D-D5F21715538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286723" name="Rectangle 3">
            <a:extLst>
              <a:ext uri="{FF2B5EF4-FFF2-40B4-BE49-F238E27FC236}">
                <a16:creationId xmlns:a16="http://schemas.microsoft.com/office/drawing/2014/main" id="{79B52ACD-A3B9-431A-8504-5B889F3B822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 Leading and Managing Fundraising</a:t>
            </a:r>
          </a:p>
        </p:txBody>
      </p:sp>
      <p:sp>
        <p:nvSpPr>
          <p:cNvPr id="286724" name="Rectangle 4">
            <a:extLst>
              <a:ext uri="{FF2B5EF4-FFF2-40B4-BE49-F238E27FC236}">
                <a16:creationId xmlns:a16="http://schemas.microsoft.com/office/drawing/2014/main" id="{13AD90B3-D6A1-4F20-9E56-FB06E37A2C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2007</a:t>
            </a:r>
          </a:p>
        </p:txBody>
      </p:sp>
      <p:sp>
        <p:nvSpPr>
          <p:cNvPr id="286725" name="Rectangle 5">
            <a:extLst>
              <a:ext uri="{FF2B5EF4-FFF2-40B4-BE49-F238E27FC236}">
                <a16:creationId xmlns:a16="http://schemas.microsoft.com/office/drawing/2014/main" id="{CEB49878-945A-49B6-9F13-59D299CA6F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CFF7C5F-9B4F-4092-A8FE-90FB4C29E0BE}" type="slidenum">
              <a:rPr lang="en-GB" altLang="en-US" sz="1000">
                <a:latin typeface="Calibri" panose="020F0502020204030204" pitchFamily="34" charset="0"/>
              </a:rPr>
              <a:pPr/>
              <a:t>78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286726" name="Rectangle 2">
            <a:extLst>
              <a:ext uri="{FF2B5EF4-FFF2-40B4-BE49-F238E27FC236}">
                <a16:creationId xmlns:a16="http://schemas.microsoft.com/office/drawing/2014/main" id="{E9B5D6B6-1C9B-4D9C-AA50-04E54C7AE5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830263"/>
            <a:ext cx="4367213" cy="3276600"/>
          </a:xfrm>
          <a:ln/>
        </p:spPr>
      </p:sp>
      <p:sp>
        <p:nvSpPr>
          <p:cNvPr id="286727" name="Rectangle 3">
            <a:extLst>
              <a:ext uri="{FF2B5EF4-FFF2-40B4-BE49-F238E27FC236}">
                <a16:creationId xmlns:a16="http://schemas.microsoft.com/office/drawing/2014/main" id="{7725683E-B3F0-4C3A-953B-9912C899F8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805498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28877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28877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E9BBF80-CD2C-4A6D-9A6A-4EAB2A458A67}" type="slidenum">
              <a:rPr lang="en-GB" altLang="en-US" sz="1000"/>
              <a:pPr/>
              <a:t>79</a:t>
            </a:fld>
            <a:endParaRPr lang="en-GB" altLang="en-US" sz="1000"/>
          </a:p>
        </p:txBody>
      </p:sp>
      <p:sp>
        <p:nvSpPr>
          <p:cNvPr id="2887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48097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>
            <a:extLst>
              <a:ext uri="{FF2B5EF4-FFF2-40B4-BE49-F238E27FC236}">
                <a16:creationId xmlns:a16="http://schemas.microsoft.com/office/drawing/2014/main" id="{9FD97BFB-FA7F-4810-BDC8-166FDA385F6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274435" name="Rectangle 3">
            <a:extLst>
              <a:ext uri="{FF2B5EF4-FFF2-40B4-BE49-F238E27FC236}">
                <a16:creationId xmlns:a16="http://schemas.microsoft.com/office/drawing/2014/main" id="{962D6B9F-9BE4-42D3-98F1-2A249C3C403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 Leading and Managing Fundraising</a:t>
            </a:r>
          </a:p>
        </p:txBody>
      </p:sp>
      <p:sp>
        <p:nvSpPr>
          <p:cNvPr id="274436" name="Rectangle 4">
            <a:extLst>
              <a:ext uri="{FF2B5EF4-FFF2-40B4-BE49-F238E27FC236}">
                <a16:creationId xmlns:a16="http://schemas.microsoft.com/office/drawing/2014/main" id="{D924B7E1-3C0C-4F93-A868-CBB984DAE9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2007</a:t>
            </a:r>
          </a:p>
        </p:txBody>
      </p:sp>
      <p:sp>
        <p:nvSpPr>
          <p:cNvPr id="274437" name="Rectangle 5">
            <a:extLst>
              <a:ext uri="{FF2B5EF4-FFF2-40B4-BE49-F238E27FC236}">
                <a16:creationId xmlns:a16="http://schemas.microsoft.com/office/drawing/2014/main" id="{F073B278-75D5-4E09-A013-9F3F7B8155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EF81433-B9CB-4669-A0D5-B19B654F3026}" type="slidenum">
              <a:rPr lang="en-GB" altLang="en-US" sz="1000">
                <a:latin typeface="Calibri" panose="020F0502020204030204" pitchFamily="34" charset="0"/>
              </a:rPr>
              <a:pPr/>
              <a:t>80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274438" name="Rectangle 2">
            <a:extLst>
              <a:ext uri="{FF2B5EF4-FFF2-40B4-BE49-F238E27FC236}">
                <a16:creationId xmlns:a16="http://schemas.microsoft.com/office/drawing/2014/main" id="{D7E4C80B-AF07-4E22-8965-E8497DE8F8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825500"/>
            <a:ext cx="4368800" cy="3278188"/>
          </a:xfrm>
          <a:ln cap="flat"/>
        </p:spPr>
      </p:sp>
      <p:sp>
        <p:nvSpPr>
          <p:cNvPr id="274439" name="Rectangle 3">
            <a:extLst>
              <a:ext uri="{FF2B5EF4-FFF2-40B4-BE49-F238E27FC236}">
                <a16:creationId xmlns:a16="http://schemas.microsoft.com/office/drawing/2014/main" id="{E1217B3E-9833-49B4-99A1-86CB7D554A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8366" y="4462210"/>
            <a:ext cx="5047865" cy="3948369"/>
          </a:xfrm>
          <a:noFill/>
        </p:spPr>
        <p:txBody>
          <a:bodyPr lIns="89746" rIns="89746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32792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280579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280580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7A4D443-6C3D-4B66-AF09-FC1F39A044A5}" type="slidenum">
              <a:rPr lang="en-GB" altLang="en-US" sz="1000"/>
              <a:pPr/>
              <a:t>81</a:t>
            </a:fld>
            <a:endParaRPr lang="en-GB" altLang="en-US" sz="1000"/>
          </a:p>
        </p:txBody>
      </p:sp>
      <p:sp>
        <p:nvSpPr>
          <p:cNvPr id="2805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9850" y="817563"/>
            <a:ext cx="4330700" cy="3249612"/>
          </a:xfrm>
          <a:ln cap="flat"/>
        </p:spPr>
      </p:sp>
      <p:sp>
        <p:nvSpPr>
          <p:cNvPr id="2805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091" y="4419652"/>
            <a:ext cx="5142218" cy="39121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746" rIns="89746"/>
          <a:lstStyle/>
          <a:p>
            <a:endParaRPr lang="en-US" altLang="en-US"/>
          </a:p>
        </p:txBody>
      </p:sp>
      <p:sp>
        <p:nvSpPr>
          <p:cNvPr id="280583" name="Date Placeholder 1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  <p:extLst>
      <p:ext uri="{BB962C8B-B14F-4D97-AF65-F5344CB8AC3E}">
        <p14:creationId xmlns:p14="http://schemas.microsoft.com/office/powerpoint/2010/main" val="2695024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 Leading and Managing Fundraising</a:t>
            </a:r>
          </a:p>
        </p:txBody>
      </p:sp>
      <p:sp>
        <p:nvSpPr>
          <p:cNvPr id="2764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2007</a:t>
            </a:r>
          </a:p>
        </p:txBody>
      </p:sp>
      <p:sp>
        <p:nvSpPr>
          <p:cNvPr id="27648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D530EA9-C822-4845-974F-66416F781B9B}" type="slidenum">
              <a:rPr lang="en-GB" altLang="en-US" sz="1000">
                <a:latin typeface="Calibri" panose="020F0502020204030204" pitchFamily="34" charset="0"/>
              </a:rPr>
              <a:pPr/>
              <a:t>82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2764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8366" y="4462210"/>
            <a:ext cx="5047865" cy="39483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746" rIns="89746"/>
          <a:lstStyle/>
          <a:p>
            <a:endParaRPr lang="en-US" altLang="en-US"/>
          </a:p>
        </p:txBody>
      </p:sp>
      <p:sp>
        <p:nvSpPr>
          <p:cNvPr id="2764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825500"/>
            <a:ext cx="4368800" cy="3278188"/>
          </a:xfrm>
          <a:ln cap="flat"/>
        </p:spPr>
      </p:sp>
    </p:spTree>
    <p:extLst>
      <p:ext uri="{BB962C8B-B14F-4D97-AF65-F5344CB8AC3E}">
        <p14:creationId xmlns:p14="http://schemas.microsoft.com/office/powerpoint/2010/main" val="28776916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Professional Development</a:t>
            </a:r>
          </a:p>
        </p:txBody>
      </p:sp>
      <p:sp>
        <p:nvSpPr>
          <p:cNvPr id="2928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Strategy and Beyond</a:t>
            </a:r>
          </a:p>
        </p:txBody>
      </p:sp>
      <p:sp>
        <p:nvSpPr>
          <p:cNvPr id="29286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2002</a:t>
            </a:r>
          </a:p>
        </p:txBody>
      </p:sp>
      <p:sp>
        <p:nvSpPr>
          <p:cNvPr id="29286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B73CB56-0985-42F3-890E-834F7E1CB3D9}" type="slidenum">
              <a:rPr lang="en-GB" altLang="en-US" sz="1000"/>
              <a:pPr/>
              <a:t>83</a:t>
            </a:fld>
            <a:endParaRPr lang="en-GB" altLang="en-US" sz="1000"/>
          </a:p>
        </p:txBody>
      </p:sp>
      <p:sp>
        <p:nvSpPr>
          <p:cNvPr id="2928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653620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Center for Philanthropy, Kiev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Planning, Leading and Managing Fundraising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© Organization Futures LLC 2009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2F38BE-4EBC-4926-912F-4826875367D8}" type="slidenum">
              <a:rPr lang="en-GB" altLang="en-US" sz="1000"/>
              <a:pPr>
                <a:spcBef>
                  <a:spcPct val="0"/>
                </a:spcBef>
              </a:pPr>
              <a:t>84</a:t>
            </a:fld>
            <a:endParaRPr lang="en-GB" altLang="en-US" sz="1000"/>
          </a:p>
        </p:txBody>
      </p:sp>
      <p:sp>
        <p:nvSpPr>
          <p:cNvPr id="20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347154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>
            <a:extLst>
              <a:ext uri="{FF2B5EF4-FFF2-40B4-BE49-F238E27FC236}">
                <a16:creationId xmlns:a16="http://schemas.microsoft.com/office/drawing/2014/main" id="{FAF85F6A-136D-4A99-8BFF-5B8085DCD8A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Professional Development</a:t>
            </a:r>
          </a:p>
        </p:txBody>
      </p:sp>
      <p:sp>
        <p:nvSpPr>
          <p:cNvPr id="243715" name="Rectangle 3">
            <a:extLst>
              <a:ext uri="{FF2B5EF4-FFF2-40B4-BE49-F238E27FC236}">
                <a16:creationId xmlns:a16="http://schemas.microsoft.com/office/drawing/2014/main" id="{FB1AD929-0F77-4AFE-932B-F0EA3E73DD5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Strategy and Beyond</a:t>
            </a:r>
          </a:p>
        </p:txBody>
      </p:sp>
      <p:sp>
        <p:nvSpPr>
          <p:cNvPr id="243716" name="Rectangle 4">
            <a:extLst>
              <a:ext uri="{FF2B5EF4-FFF2-40B4-BE49-F238E27FC236}">
                <a16:creationId xmlns:a16="http://schemas.microsoft.com/office/drawing/2014/main" id="{B22BBAD7-BF08-4C2B-8B58-874F7D3607C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2002</a:t>
            </a:r>
          </a:p>
        </p:txBody>
      </p:sp>
      <p:sp>
        <p:nvSpPr>
          <p:cNvPr id="243717" name="Rectangle 5">
            <a:extLst>
              <a:ext uri="{FF2B5EF4-FFF2-40B4-BE49-F238E27FC236}">
                <a16:creationId xmlns:a16="http://schemas.microsoft.com/office/drawing/2014/main" id="{8752506B-4747-4117-8CBD-F9B4D6F7D9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5D7A9E5-BDDE-4C0C-A3B2-17B307D6D932}" type="slidenum">
              <a:rPr lang="en-GB" altLang="en-US" sz="1000"/>
              <a:pPr/>
              <a:t>85</a:t>
            </a:fld>
            <a:endParaRPr lang="en-GB" altLang="en-US" sz="1000"/>
          </a:p>
        </p:txBody>
      </p:sp>
      <p:sp>
        <p:nvSpPr>
          <p:cNvPr id="243718" name="Rectangle 2">
            <a:extLst>
              <a:ext uri="{FF2B5EF4-FFF2-40B4-BE49-F238E27FC236}">
                <a16:creationId xmlns:a16="http://schemas.microsoft.com/office/drawing/2014/main" id="{7E3FF52B-F257-4893-ACEA-D3036C7F11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9" name="Rectangle 3">
            <a:extLst>
              <a:ext uri="{FF2B5EF4-FFF2-40B4-BE49-F238E27FC236}">
                <a16:creationId xmlns:a16="http://schemas.microsoft.com/office/drawing/2014/main" id="{F2286AF0-00A4-457E-9547-67556B2F9A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7151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Center for Philanthropy, Kiev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Planning, Leading and Managing Fundraising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© Organization Futures LLC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DE0703-F314-41ED-8757-A705B186D492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279588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Professional Development</a:t>
            </a:r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Strategy and Beyond</a:t>
            </a:r>
          </a:p>
        </p:txBody>
      </p:sp>
      <p:sp>
        <p:nvSpPr>
          <p:cNvPr id="24986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2002</a:t>
            </a:r>
          </a:p>
        </p:txBody>
      </p:sp>
      <p:sp>
        <p:nvSpPr>
          <p:cNvPr id="24986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446CBF0-9A7A-4E79-8C22-A2F464CE536D}" type="slidenum">
              <a:rPr lang="en-GB" altLang="en-US" sz="1000"/>
              <a:pPr/>
              <a:t>87</a:t>
            </a:fld>
            <a:endParaRPr lang="en-GB" altLang="en-US" sz="1000"/>
          </a:p>
        </p:txBody>
      </p:sp>
      <p:sp>
        <p:nvSpPr>
          <p:cNvPr id="2498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725861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Professional Development</a:t>
            </a:r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Strategy and Beyond</a:t>
            </a:r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2002</a:t>
            </a:r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8E966D3-380E-45FA-A5DA-0B988068D0C6}" type="slidenum">
              <a:rPr lang="en-GB" altLang="en-US" sz="1000"/>
              <a:pPr/>
              <a:t>88</a:t>
            </a:fld>
            <a:endParaRPr lang="en-GB" altLang="en-US" sz="1000"/>
          </a:p>
        </p:txBody>
      </p:sp>
      <p:sp>
        <p:nvSpPr>
          <p:cNvPr id="2519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968083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26522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26522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BCEB183-52F9-4969-9226-457FB501F4A0}" type="slidenum">
              <a:rPr lang="en-GB" altLang="en-US" sz="1000">
                <a:latin typeface="Calibri" panose="020F0502020204030204" pitchFamily="34" charset="0"/>
              </a:rPr>
              <a:pPr/>
              <a:t>90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2652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7813" y="787400"/>
            <a:ext cx="4143375" cy="3108325"/>
          </a:xfrm>
          <a:ln/>
        </p:spPr>
      </p:sp>
      <p:sp>
        <p:nvSpPr>
          <p:cNvPr id="26522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162992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6004" name="Header Placeholder 3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GB" altLang="en-US" sz="1000"/>
          </a:p>
        </p:txBody>
      </p:sp>
      <p:sp>
        <p:nvSpPr>
          <p:cNvPr id="256005" name="Date Placeholder 4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256006" name="Footer Placeholder 5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256007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E095D1F-0780-490B-B41C-321D800A30F2}" type="slidenum">
              <a:rPr lang="en-GB" altLang="en-US" sz="1000"/>
              <a:pPr/>
              <a:t>91</a:t>
            </a:fld>
            <a:endParaRPr lang="en-GB" altLang="en-US" sz="1000"/>
          </a:p>
        </p:txBody>
      </p:sp>
    </p:spTree>
    <p:extLst>
      <p:ext uri="{BB962C8B-B14F-4D97-AF65-F5344CB8AC3E}">
        <p14:creationId xmlns:p14="http://schemas.microsoft.com/office/powerpoint/2010/main" val="289205731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3289F9A-FC45-40EE-AFB5-C518B7BF0E9C}" type="slidenum">
              <a:rPr lang="en-GB" altLang="en-US" sz="1000" smtClean="0">
                <a:cs typeface="Arial" panose="020B0604020202020204" pitchFamily="34" charset="0"/>
              </a:rPr>
              <a:pPr/>
              <a:t>93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351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3050" y="787400"/>
            <a:ext cx="4148138" cy="3109913"/>
          </a:xfrm>
          <a:ln/>
        </p:spPr>
      </p:sp>
      <p:sp>
        <p:nvSpPr>
          <p:cNvPr id="13517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171231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>
            <a:extLst>
              <a:ext uri="{FF2B5EF4-FFF2-40B4-BE49-F238E27FC236}">
                <a16:creationId xmlns:a16="http://schemas.microsoft.com/office/drawing/2014/main" id="{28079604-0B36-4FB9-B56A-4EFA8A9C65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294915" name="Rectangle 3">
            <a:extLst>
              <a:ext uri="{FF2B5EF4-FFF2-40B4-BE49-F238E27FC236}">
                <a16:creationId xmlns:a16="http://schemas.microsoft.com/office/drawing/2014/main" id="{1D0FA5B6-8EAD-426A-9085-6C2D5E9607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Principles of Fundraising</a:t>
            </a:r>
          </a:p>
        </p:txBody>
      </p:sp>
      <p:sp>
        <p:nvSpPr>
          <p:cNvPr id="294916" name="Rectangle 4">
            <a:extLst>
              <a:ext uri="{FF2B5EF4-FFF2-40B4-BE49-F238E27FC236}">
                <a16:creationId xmlns:a16="http://schemas.microsoft.com/office/drawing/2014/main" id="{4314AAE2-F4C3-48CD-A84C-F00FC7E85B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294917" name="Rectangle 5">
            <a:extLst>
              <a:ext uri="{FF2B5EF4-FFF2-40B4-BE49-F238E27FC236}">
                <a16:creationId xmlns:a16="http://schemas.microsoft.com/office/drawing/2014/main" id="{EC7D8658-1504-49C3-B3F2-E9E69D1FAF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166730E-58DC-49A1-BEB9-A48C74619CC1}" type="slidenum">
              <a:rPr lang="en-GB" altLang="en-US" sz="1000"/>
              <a:pPr>
                <a:spcBef>
                  <a:spcPct val="0"/>
                </a:spcBef>
              </a:pPr>
              <a:t>94</a:t>
            </a:fld>
            <a:endParaRPr lang="en-GB" altLang="en-US" sz="1000"/>
          </a:p>
        </p:txBody>
      </p:sp>
      <p:sp>
        <p:nvSpPr>
          <p:cNvPr id="294918" name="Rectangle 2">
            <a:extLst>
              <a:ext uri="{FF2B5EF4-FFF2-40B4-BE49-F238E27FC236}">
                <a16:creationId xmlns:a16="http://schemas.microsoft.com/office/drawing/2014/main" id="{C5A4C4C5-D0DE-4E1F-A923-FA9DF22760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3913"/>
            <a:ext cx="4330700" cy="3248025"/>
          </a:xfrm>
          <a:ln/>
        </p:spPr>
      </p:sp>
      <p:sp>
        <p:nvSpPr>
          <p:cNvPr id="294919" name="Rectangle 3">
            <a:extLst>
              <a:ext uri="{FF2B5EF4-FFF2-40B4-BE49-F238E27FC236}">
                <a16:creationId xmlns:a16="http://schemas.microsoft.com/office/drawing/2014/main" id="{43E6AA4B-CAE7-49C2-AAA3-738EFD1EC9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416167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9012" name="Header Placeholder 3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GB" altLang="en-US" sz="1000"/>
          </a:p>
        </p:txBody>
      </p:sp>
      <p:sp>
        <p:nvSpPr>
          <p:cNvPr id="299013" name="Date Placeholder 4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299014" name="Footer Placeholder 5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299015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D0261FF-2A9E-4404-AA5F-0439757501F3}" type="slidenum">
              <a:rPr lang="en-GB" altLang="en-US" sz="1000"/>
              <a:pPr/>
              <a:t>95</a:t>
            </a:fld>
            <a:endParaRPr lang="en-GB" altLang="en-US" sz="1000"/>
          </a:p>
        </p:txBody>
      </p:sp>
    </p:spTree>
    <p:extLst>
      <p:ext uri="{BB962C8B-B14F-4D97-AF65-F5344CB8AC3E}">
        <p14:creationId xmlns:p14="http://schemas.microsoft.com/office/powerpoint/2010/main" val="397089440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307203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30720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81FFB58-91FF-4EAA-A7D5-8604119BC4A6}" type="slidenum">
              <a:rPr lang="en-GB" altLang="en-US" sz="1000"/>
              <a:pPr/>
              <a:t>96</a:t>
            </a:fld>
            <a:endParaRPr lang="en-GB" altLang="en-US" sz="1000"/>
          </a:p>
        </p:txBody>
      </p:sp>
      <p:sp>
        <p:nvSpPr>
          <p:cNvPr id="3072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07207" name="Date Placeholder 1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  <p:extLst>
      <p:ext uri="{BB962C8B-B14F-4D97-AF65-F5344CB8AC3E}">
        <p14:creationId xmlns:p14="http://schemas.microsoft.com/office/powerpoint/2010/main" val="36830695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DA7913A4-F0EF-2478-1478-68BEBE518F0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812EC2D5-C9AD-3D1D-9350-C004F711AC0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438EC793-6879-54BA-8897-C6B3066DA26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FB4BCE7B-B2D4-30C2-AA04-F55C48FCC4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3303DCE-7A8E-4250-9291-1DF383AD5C8A}" type="slidenum">
              <a:rPr lang="en-GB" altLang="en-US" sz="1000" smtClean="0"/>
              <a:pPr/>
              <a:t>97</a:t>
            </a:fld>
            <a:endParaRPr lang="en-GB" altLang="en-US" sz="1000"/>
          </a:p>
        </p:txBody>
      </p:sp>
      <p:sp>
        <p:nvSpPr>
          <p:cNvPr id="47110" name="Rectangle 2">
            <a:extLst>
              <a:ext uri="{FF2B5EF4-FFF2-40B4-BE49-F238E27FC236}">
                <a16:creationId xmlns:a16="http://schemas.microsoft.com/office/drawing/2014/main" id="{62DA9AB3-0857-6391-86FE-44BE1D7CF6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11" name="Rectangle 3">
            <a:extLst>
              <a:ext uri="{FF2B5EF4-FFF2-40B4-BE49-F238E27FC236}">
                <a16:creationId xmlns:a16="http://schemas.microsoft.com/office/drawing/2014/main" id="{6F0E3650-FC9E-96BC-872A-684882EE5A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8B74AC-02B2-4B61-8BE5-B66FA416422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07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000"/>
              <a:t>Planning for the Future</a:t>
            </a:r>
            <a:endParaRPr lang="en-GB" altLang="en-US" sz="1000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FF0FB4E-9F33-4141-ACA1-F6B279C2DAAC}" type="slidenum">
              <a:rPr lang="en-GB" altLang="en-US" sz="1000"/>
              <a:pPr>
                <a:spcBef>
                  <a:spcPct val="0"/>
                </a:spcBef>
              </a:pPr>
              <a:t>17</a:t>
            </a:fld>
            <a:endParaRPr lang="en-GB" altLang="en-US" sz="1000"/>
          </a:p>
        </p:txBody>
      </p:sp>
      <p:sp>
        <p:nvSpPr>
          <p:cNvPr id="1269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0" y="735013"/>
            <a:ext cx="4895850" cy="3673475"/>
          </a:xfrm>
          <a:ln/>
        </p:spPr>
      </p:sp>
      <p:sp>
        <p:nvSpPr>
          <p:cNvPr id="1269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9" y="4654505"/>
            <a:ext cx="5338786" cy="44070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338985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79BABDD8-A064-1A7B-6A1B-82C9783462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7F19BB5C-BF1B-EC49-9CAE-16A7AC18B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8916" name="Header Placeholder 3">
            <a:extLst>
              <a:ext uri="{FF2B5EF4-FFF2-40B4-BE49-F238E27FC236}">
                <a16:creationId xmlns:a16="http://schemas.microsoft.com/office/drawing/2014/main" id="{CE2AB4DE-DAE1-725D-1FCE-0EE9422F6A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38917" name="Date Placeholder 4">
            <a:extLst>
              <a:ext uri="{FF2B5EF4-FFF2-40B4-BE49-F238E27FC236}">
                <a16:creationId xmlns:a16="http://schemas.microsoft.com/office/drawing/2014/main" id="{1FCE83A3-B445-3B00-3113-BEBE62C98A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38918" name="Footer Placeholder 5">
            <a:extLst>
              <a:ext uri="{FF2B5EF4-FFF2-40B4-BE49-F238E27FC236}">
                <a16:creationId xmlns:a16="http://schemas.microsoft.com/office/drawing/2014/main" id="{52A1B81C-EE54-5FF9-B9D1-4892A3F2DFA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38919" name="Slide Number Placeholder 6">
            <a:extLst>
              <a:ext uri="{FF2B5EF4-FFF2-40B4-BE49-F238E27FC236}">
                <a16:creationId xmlns:a16="http://schemas.microsoft.com/office/drawing/2014/main" id="{1C995562-9AE0-BE7F-CB7D-916CC16180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9300" indent="-287338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2525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6075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8038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5238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92438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49638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6838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A99C7F0-62B4-44A2-995B-C64325354632}" type="slidenum">
              <a:rPr lang="en-GB" altLang="en-US" sz="1000" smtClean="0">
                <a:cs typeface="Arial" panose="020B0604020202020204" pitchFamily="34" charset="0"/>
              </a:rPr>
              <a:pPr/>
              <a:t>99</a:t>
            </a:fld>
            <a:endParaRPr lang="en-GB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>
            <a:extLst>
              <a:ext uri="{FF2B5EF4-FFF2-40B4-BE49-F238E27FC236}">
                <a16:creationId xmlns:a16="http://schemas.microsoft.com/office/drawing/2014/main" id="{E34C18A3-8831-67CE-A22C-1A2D9B873F0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129027" name="Rectangle 3">
            <a:extLst>
              <a:ext uri="{FF2B5EF4-FFF2-40B4-BE49-F238E27FC236}">
                <a16:creationId xmlns:a16="http://schemas.microsoft.com/office/drawing/2014/main" id="{1EF2EDED-F002-F518-1E22-4276FDF1D5F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Moving Forward</a:t>
            </a:r>
          </a:p>
        </p:txBody>
      </p:sp>
      <p:sp>
        <p:nvSpPr>
          <p:cNvPr id="129028" name="Rectangle 4">
            <a:extLst>
              <a:ext uri="{FF2B5EF4-FFF2-40B4-BE49-F238E27FC236}">
                <a16:creationId xmlns:a16="http://schemas.microsoft.com/office/drawing/2014/main" id="{44899B8A-CB10-EBEF-127A-4700273D282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129029" name="Rectangle 5">
            <a:extLst>
              <a:ext uri="{FF2B5EF4-FFF2-40B4-BE49-F238E27FC236}">
                <a16:creationId xmlns:a16="http://schemas.microsoft.com/office/drawing/2014/main" id="{105B8828-C827-8942-EA3E-3E4602AB29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E4A1535-299F-4534-B896-DEA0C8C746FD}" type="slidenum">
              <a:rPr lang="en-GB" altLang="en-US" sz="1000" smtClean="0"/>
              <a:pPr>
                <a:spcBef>
                  <a:spcPct val="0"/>
                </a:spcBef>
              </a:pPr>
              <a:t>101</a:t>
            </a:fld>
            <a:endParaRPr lang="en-GB" altLang="en-US" sz="1000"/>
          </a:p>
        </p:txBody>
      </p:sp>
      <p:sp>
        <p:nvSpPr>
          <p:cNvPr id="129030" name="Rectangle 2">
            <a:extLst>
              <a:ext uri="{FF2B5EF4-FFF2-40B4-BE49-F238E27FC236}">
                <a16:creationId xmlns:a16="http://schemas.microsoft.com/office/drawing/2014/main" id="{DCEEC30E-CDDE-6537-944C-1C32543476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19150"/>
            <a:ext cx="4332287" cy="3249613"/>
          </a:xfrm>
          <a:ln cap="flat"/>
        </p:spPr>
      </p:sp>
      <p:sp>
        <p:nvSpPr>
          <p:cNvPr id="129031" name="Rectangle 3">
            <a:extLst>
              <a:ext uri="{FF2B5EF4-FFF2-40B4-BE49-F238E27FC236}">
                <a16:creationId xmlns:a16="http://schemas.microsoft.com/office/drawing/2014/main" id="{851D0A7A-C4A2-89E2-D50F-F95FB25379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9600"/>
            <a:ext cx="5143500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12902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29029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858" indent="-283407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627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7078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529" indent="-226725" defTabSz="75417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980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431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882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4333" indent="-226725" defTabSz="7541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D63FAA7-DCAB-4EC6-AC19-88A2AC7DE9CD}" type="slidenum">
              <a:rPr lang="en-GB" altLang="en-US" sz="1000"/>
              <a:pPr/>
              <a:t>18</a:t>
            </a:fld>
            <a:endParaRPr lang="en-GB" altLang="en-US" sz="1000"/>
          </a:p>
        </p:txBody>
      </p:sp>
      <p:sp>
        <p:nvSpPr>
          <p:cNvPr id="1290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3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656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November 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NGO Futures LLC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99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519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715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1"/>
            <a:ext cx="7772400" cy="1431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4018085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4562" y="1981200"/>
            <a:ext cx="4018085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1D4810-C623-4C47-AC8B-6968993938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2788" y="631348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8325E4-BB02-467A-AB4E-4D1145C92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51188" y="631348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NgoFutures@aol.com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3D05F-2DBB-4193-8577-3157F2BE0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0188" y="631348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CCA01D0-2E2E-4961-9DE4-50EAA0C088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1266444"/>
      </p:ext>
    </p:extLst>
  </p:cSld>
  <p:clrMapOvr>
    <a:masterClrMapping/>
  </p:clrMapOvr>
  <p:transition>
    <p:pull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057"/>
            <a:ext cx="7886700" cy="921544"/>
          </a:xfrm>
        </p:spPr>
        <p:txBody>
          <a:bodyPr/>
          <a:lstStyle>
            <a:lvl1pPr>
              <a:defRPr sz="4400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886700" cy="4351338"/>
          </a:xfrm>
        </p:spPr>
        <p:txBody>
          <a:bodyPr/>
          <a:lstStyle>
            <a:lvl1pPr marL="474796" indent="-474796">
              <a:buFont typeface="+mj-lt"/>
              <a:buAutoNum type="arabicPeriod"/>
              <a:defRPr sz="2954"/>
            </a:lvl1pPr>
            <a:lvl2pPr>
              <a:defRPr sz="2215"/>
            </a:lvl2pPr>
            <a:lvl3pPr marL="857272" indent="-171455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9F0A4-5728-41DF-BE93-353A1B699A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356350"/>
            <a:ext cx="2057400" cy="365125"/>
          </a:xfrm>
        </p:spPr>
        <p:txBody>
          <a:bodyPr/>
          <a:lstStyle>
            <a:lvl1pPr>
              <a:defRPr sz="1292"/>
            </a:lvl1pPr>
          </a:lstStyle>
          <a:p>
            <a:pPr>
              <a:defRPr/>
            </a:pPr>
            <a:r>
              <a:rPr lang="en-GB" altLang="en-US"/>
              <a:t>January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29D08-8158-4164-8027-2304911AE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40475"/>
            <a:ext cx="3962400" cy="365125"/>
          </a:xfrm>
        </p:spPr>
        <p:txBody>
          <a:bodyPr/>
          <a:lstStyle>
            <a:lvl5pPr lvl="4">
              <a:defRPr sz="1292">
                <a:solidFill>
                  <a:schemeClr val="tx1"/>
                </a:solidFill>
              </a:defRPr>
            </a:lvl5pPr>
          </a:lstStyle>
          <a:p>
            <a:pPr lvl="4">
              <a:defRPr/>
            </a:pPr>
            <a:r>
              <a:rPr lang="en-GB" altLang="en-US"/>
              <a:t>© Organization Futures 2017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5288B-3489-4D46-A5B0-037DB8DD8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83678-D081-4F4B-B442-8F543F3FC33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0412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057"/>
            <a:ext cx="7886700" cy="921544"/>
          </a:xfrm>
        </p:spPr>
        <p:txBody>
          <a:bodyPr/>
          <a:lstStyle>
            <a:lvl1pPr>
              <a:defRPr sz="4400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886700" cy="4351338"/>
          </a:xfrm>
        </p:spPr>
        <p:txBody>
          <a:bodyPr/>
          <a:lstStyle>
            <a:lvl1pPr marL="474796" indent="-474796">
              <a:buFont typeface="+mj-lt"/>
              <a:buAutoNum type="arabicPeriod"/>
              <a:defRPr sz="2954"/>
            </a:lvl1pPr>
            <a:lvl2pPr>
              <a:defRPr sz="2215"/>
            </a:lvl2pPr>
            <a:lvl3pPr marL="857272" indent="-171455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356350"/>
            <a:ext cx="2057400" cy="365125"/>
          </a:xfrm>
        </p:spPr>
        <p:txBody>
          <a:bodyPr/>
          <a:lstStyle>
            <a:lvl1pPr>
              <a:defRPr sz="1292"/>
            </a:lvl1pPr>
          </a:lstStyle>
          <a:p>
            <a:pPr>
              <a:defRPr/>
            </a:pPr>
            <a:r>
              <a:rPr lang="en-GB" altLang="en-US"/>
              <a:t>January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340475"/>
            <a:ext cx="3962400" cy="365125"/>
          </a:xfrm>
        </p:spPr>
        <p:txBody>
          <a:bodyPr/>
          <a:lstStyle>
            <a:lvl5pPr lvl="4">
              <a:defRPr sz="1292">
                <a:solidFill>
                  <a:schemeClr val="tx1"/>
                </a:solidFill>
              </a:defRPr>
            </a:lvl5pPr>
          </a:lstStyle>
          <a:p>
            <a:pPr lvl="4">
              <a:defRPr/>
            </a:pPr>
            <a:r>
              <a:rPr lang="en-GB" altLang="en-US"/>
              <a:t>© Organization Futures 2017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EF6DA7-A420-4FE8-A7CC-9E31B19F53B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4121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5334000" y="6553200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EC9E93A-E143-9BC0-E252-32AAE9577A1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75C5B22-2D27-8F8F-8109-1C44F692B2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676D6BA-6B74-8E8D-D768-C42B544844A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F40BA-001F-4DE3-8B74-EE85918DC2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237697"/>
      </p:ext>
    </p:extLst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375" y="36943"/>
            <a:ext cx="7886700" cy="951780"/>
          </a:xfrm>
        </p:spPr>
        <p:txBody>
          <a:bodyPr>
            <a:normAutofit/>
          </a:bodyPr>
          <a:lstStyle>
            <a:lvl1pPr>
              <a:defRPr lang="en-US" sz="44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43741"/>
            <a:ext cx="7886700" cy="4351338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NGO Futures LLC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783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2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15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7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66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9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96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462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FB145-1A31-4819-A65C-8290416413BE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2C1B2-CB2E-4C23-B501-B27F7198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586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  <p:sldLayoutId id="2147483676" r:id="rId13"/>
    <p:sldLayoutId id="2147483677" r:id="rId14"/>
    <p:sldLayoutId id="214748367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hyperlink" Target="http://www.ngofutures.com/" TargetMode="Externa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59026" y="2130285"/>
            <a:ext cx="8806070" cy="3684106"/>
          </a:xfrm>
        </p:spPr>
        <p:txBody>
          <a:bodyPr>
            <a:normAutofit/>
          </a:bodyPr>
          <a:lstStyle/>
          <a:p>
            <a:pPr fontAlgn="t"/>
            <a:r>
              <a:rPr lang="en-US" sz="2800" b="1" dirty="0">
                <a:solidFill>
                  <a:schemeClr val="accent1"/>
                </a:solidFill>
                <a:latin typeface="Tahoma" panose="020B0604030504040204" pitchFamily="34" charset="0"/>
              </a:rPr>
              <a:t>14th International Fundraising Conference</a:t>
            </a:r>
          </a:p>
          <a:p>
            <a:pPr fontAlgn="t"/>
            <a:endParaRPr lang="en-US" sz="1050" b="1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fontAlgn="t"/>
            <a:r>
              <a:rPr lang="en-US" sz="2800" b="1" dirty="0">
                <a:solidFill>
                  <a:schemeClr val="accent1"/>
                </a:solidFill>
                <a:latin typeface="Tahoma" panose="020B0604030504040204" pitchFamily="34" charset="0"/>
              </a:rPr>
              <a:t>Polish Fundraising Association</a:t>
            </a:r>
          </a:p>
          <a:p>
            <a:pPr lvl="0" eaLnBrk="1" fontAlgn="t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lvl="0" fontAlgn="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b="1" dirty="0">
                <a:solidFill>
                  <a:schemeClr val="accent1"/>
                </a:solidFill>
                <a:latin typeface="Tahoma" panose="020B0604030504040204" pitchFamily="34" charset="0"/>
              </a:rPr>
              <a:t>“Identifying the Right Strategies for Your Fundraising”</a:t>
            </a:r>
          </a:p>
          <a:p>
            <a:pPr lvl="0" eaLnBrk="1" fontAlgn="t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fontAlgn="t">
              <a:lnSpc>
                <a:spcPct val="100000"/>
              </a:lnSpc>
              <a:spcBef>
                <a:spcPts val="0"/>
              </a:spcBef>
              <a:defRPr/>
            </a:pPr>
            <a:r>
              <a:rPr lang="en-US" b="1" dirty="0">
                <a:solidFill>
                  <a:schemeClr val="accent1"/>
                </a:solidFill>
                <a:latin typeface="Tahoma" panose="020B0604030504040204" pitchFamily="34" charset="0"/>
              </a:rPr>
              <a:t>Ken Phillips in Warsaw</a:t>
            </a:r>
          </a:p>
          <a:p>
            <a:pPr lvl="0" eaLnBrk="1" fontAlgn="t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1"/>
                </a:solidFill>
                <a:latin typeface="Tahoma" panose="020B0604030504040204" pitchFamily="34" charset="0"/>
              </a:rPr>
              <a:t>18 November 2022</a:t>
            </a:r>
            <a:endParaRPr lang="en-US" dirty="0"/>
          </a:p>
          <a:p>
            <a:pPr lvl="0" eaLnBrk="1" fontAlgn="t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lvl="0" eaLnBrk="1" fontAlgn="t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© NGO Futures LLC 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2177A0-765D-464E-AA60-9308AE9C993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799" y="381000"/>
            <a:ext cx="7368708" cy="1328530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  <p:extLst>
      <p:ext uri="{BB962C8B-B14F-4D97-AF65-F5344CB8AC3E}">
        <p14:creationId xmlns:p14="http://schemas.microsoft.com/office/powerpoint/2010/main" val="69634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2131660089"/>
              </p:ext>
            </p:extLst>
          </p:nvPr>
        </p:nvGraphicFramePr>
        <p:xfrm>
          <a:off x="-1" y="38100"/>
          <a:ext cx="9144001" cy="681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1631" y="214583"/>
            <a:ext cx="6507341" cy="1586943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Sources of All Forms of     	Support to Charities </a:t>
            </a:r>
            <a:r>
              <a:rPr lang="en-US" sz="24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(in billion US$)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32769" y="2253766"/>
            <a:ext cx="2607268" cy="101566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Note: Sources vary tremendously for different nonprofits</a:t>
            </a:r>
          </a:p>
        </p:txBody>
      </p:sp>
    </p:spTree>
    <p:extLst>
      <p:ext uri="{BB962C8B-B14F-4D97-AF65-F5344CB8AC3E}">
        <p14:creationId xmlns:p14="http://schemas.microsoft.com/office/powerpoint/2010/main" val="376713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:a16="http://schemas.microsoft.com/office/drawing/2014/main" id="{314D8FA0-FF08-6FB5-590C-592C7A9F7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685800"/>
            <a:ext cx="6934200" cy="4684713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GB" altLang="en-US" sz="48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The NGO Business Model   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2700" b="1" dirty="0">
                <a:solidFill>
                  <a:srgbClr val="0033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CONNECTS DONORS &amp; BENEFICIARIES</a:t>
            </a:r>
            <a:endParaRPr lang="en-GB" altLang="en-US" sz="2700" dirty="0">
              <a:solidFill>
                <a:srgbClr val="0033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Vision + Mission + Values + Results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Program + Administration + Fundraising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Strategy + Plans + Activities + Evaluation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Culture + Trustworthiness + Learning</a:t>
            </a:r>
          </a:p>
        </p:txBody>
      </p:sp>
      <p:sp>
        <p:nvSpPr>
          <p:cNvPr id="33795" name="Text Box 2">
            <a:extLst>
              <a:ext uri="{FF2B5EF4-FFF2-40B4-BE49-F238E27FC236}">
                <a16:creationId xmlns:a16="http://schemas.microsoft.com/office/drawing/2014/main" id="{07C6385C-F24C-5908-01E8-5C54D1151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0238" y="685800"/>
            <a:ext cx="741362" cy="4676775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2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SOCIETY</a:t>
            </a:r>
            <a:endParaRPr lang="en-US" altLang="en-US" sz="420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796" name="Text Box 2">
            <a:extLst>
              <a:ext uri="{FF2B5EF4-FFF2-40B4-BE49-F238E27FC236}">
                <a16:creationId xmlns:a16="http://schemas.microsoft.com/office/drawing/2014/main" id="{109A947C-287E-4139-25D4-780100315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85800"/>
            <a:ext cx="914400" cy="4684713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en-US" altLang="en-US" sz="48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DONORS</a:t>
            </a:r>
            <a:endParaRPr lang="en-US" altLang="en-US" sz="480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Bent Arrow 9">
            <a:extLst>
              <a:ext uri="{FF2B5EF4-FFF2-40B4-BE49-F238E27FC236}">
                <a16:creationId xmlns:a16="http://schemas.microsoft.com/office/drawing/2014/main" id="{4D47B48C-930C-05B0-A620-16EF11DA1BC6}"/>
              </a:ext>
            </a:extLst>
          </p:cNvPr>
          <p:cNvSpPr/>
          <p:nvPr/>
        </p:nvSpPr>
        <p:spPr>
          <a:xfrm rot="16200000">
            <a:off x="2837656" y="2877344"/>
            <a:ext cx="725488" cy="5181600"/>
          </a:xfrm>
          <a:prstGeom prst="bentArrow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Bent Arrow 15">
            <a:extLst>
              <a:ext uri="{FF2B5EF4-FFF2-40B4-BE49-F238E27FC236}">
                <a16:creationId xmlns:a16="http://schemas.microsoft.com/office/drawing/2014/main" id="{93303520-621C-E622-5ADD-7DECBABE5B42}"/>
              </a:ext>
            </a:extLst>
          </p:cNvPr>
          <p:cNvSpPr/>
          <p:nvPr/>
        </p:nvSpPr>
        <p:spPr>
          <a:xfrm rot="16200000" flipV="1">
            <a:off x="6914356" y="3982244"/>
            <a:ext cx="725488" cy="2971800"/>
          </a:xfrm>
          <a:prstGeom prst="bentArrow">
            <a:avLst>
              <a:gd name="adj1" fmla="val 25000"/>
              <a:gd name="adj2" fmla="val 25000"/>
              <a:gd name="adj3" fmla="val 26361"/>
              <a:gd name="adj4" fmla="val 43750"/>
            </a:avLst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3799" name="Footer Placeholder 3">
            <a:extLst>
              <a:ext uri="{FF2B5EF4-FFF2-40B4-BE49-F238E27FC236}">
                <a16:creationId xmlns:a16="http://schemas.microsoft.com/office/drawing/2014/main" id="{7AFF34AF-A367-B739-D225-78AA61C50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2">
            <a:extLst>
              <a:ext uri="{FF2B5EF4-FFF2-40B4-BE49-F238E27FC236}">
                <a16:creationId xmlns:a16="http://schemas.microsoft.com/office/drawing/2014/main" id="{D29A2D9E-7BB7-E1AB-B375-3B8187AC79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4425" y="263525"/>
            <a:ext cx="6924675" cy="1336675"/>
          </a:xfrm>
        </p:spPr>
        <p:txBody>
          <a:bodyPr lIns="84992" tIns="42497" rIns="84992" bIns="42497" rtlCol="0" anchor="b">
            <a:noAutofit/>
          </a:bodyPr>
          <a:lstStyle/>
          <a:p>
            <a:pPr algn="ctr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How to Support Ken’s</a:t>
            </a:r>
            <a:b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Civil Society Series</a:t>
            </a:r>
          </a:p>
        </p:txBody>
      </p:sp>
      <p:pic>
        <p:nvPicPr>
          <p:cNvPr id="128003" name="Picture 3">
            <a:extLst>
              <a:ext uri="{FF2B5EF4-FFF2-40B4-BE49-F238E27FC236}">
                <a16:creationId xmlns:a16="http://schemas.microsoft.com/office/drawing/2014/main" id="{F2B4C517-1492-093A-D046-ABD73ADDB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4443413"/>
            <a:ext cx="2305050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1235" name="Rectangle 3">
            <a:extLst>
              <a:ext uri="{FF2B5EF4-FFF2-40B4-BE49-F238E27FC236}">
                <a16:creationId xmlns:a16="http://schemas.microsoft.com/office/drawing/2014/main" id="{A147D325-94B4-92DE-27D6-5EB7523458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600200"/>
            <a:ext cx="8510588" cy="3798888"/>
          </a:xfrm>
        </p:spPr>
        <p:txBody>
          <a:bodyPr lIns="84992" tIns="42497" rIns="84992" bIns="42497" rtlCol="0">
            <a:normAutofit/>
          </a:bodyPr>
          <a:lstStyle/>
          <a:p>
            <a:pPr marL="562722" indent="-562722">
              <a:lnSpc>
                <a:spcPct val="100000"/>
              </a:lnSpc>
              <a:buSzPct val="90000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Buy and read his paperbacks or e-books on leadership, strategic planning, and strategies</a:t>
            </a:r>
          </a:p>
          <a:p>
            <a:pPr marL="562722" indent="-562722">
              <a:lnSpc>
                <a:spcPct val="100000"/>
              </a:lnSpc>
              <a:buSzPct val="90000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Go to </a:t>
            </a:r>
            <a:r>
              <a:rPr lang="en-GB" altLang="en-US" sz="3323" dirty="0">
                <a:hlinkClick r:id="rId4"/>
              </a:rPr>
              <a:t>www.NGOFutures.com</a:t>
            </a:r>
            <a:r>
              <a:rPr lang="en-GB" altLang="en-US" sz="3323" dirty="0"/>
              <a:t> for other resources and worksheets</a:t>
            </a:r>
          </a:p>
          <a:p>
            <a:pPr marL="562722" indent="-562722">
              <a:lnSpc>
                <a:spcPct val="100000"/>
              </a:lnSpc>
              <a:buSzPct val="90000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Implement his recommendations in these three essential areas of responsibility</a:t>
            </a:r>
          </a:p>
          <a:p>
            <a:pPr marL="0" indent="0">
              <a:lnSpc>
                <a:spcPct val="100000"/>
              </a:lnSpc>
              <a:buSzPct val="90000"/>
              <a:buFont typeface="Arial" panose="020B0604020202020204" pitchFamily="34" charset="0"/>
              <a:buNone/>
              <a:defRPr/>
            </a:pPr>
            <a:endParaRPr lang="en-GB" altLang="en-US" sz="3323" dirty="0"/>
          </a:p>
        </p:txBody>
      </p:sp>
      <p:pic>
        <p:nvPicPr>
          <p:cNvPr id="128005" name="Picture 1">
            <a:extLst>
              <a:ext uri="{FF2B5EF4-FFF2-40B4-BE49-F238E27FC236}">
                <a16:creationId xmlns:a16="http://schemas.microsoft.com/office/drawing/2014/main" id="{F22117B2-2DFF-396C-F8CD-015B9FAE4D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5" y="5111750"/>
            <a:ext cx="12477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6" name="Picture 2">
            <a:extLst>
              <a:ext uri="{FF2B5EF4-FFF2-40B4-BE49-F238E27FC236}">
                <a16:creationId xmlns:a16="http://schemas.microsoft.com/office/drawing/2014/main" id="{555EFED0-9528-0B9A-CE9E-334116D244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5145088"/>
            <a:ext cx="1057275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7" name="Footer Placeholder 3">
            <a:extLst>
              <a:ext uri="{FF2B5EF4-FFF2-40B4-BE49-F238E27FC236}">
                <a16:creationId xmlns:a16="http://schemas.microsoft.com/office/drawing/2014/main" id="{F1289BC3-2B75-D749-F26C-CB56E8598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1235" grpId="0" build="p" autoUpdateAnimBg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F436AA-B468-2EE9-C320-A8370DBA3DBE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D7EF9-ED90-1CFB-F01A-CD984562867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457950" y="6102350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7764" name="Picture 4">
            <a:extLst>
              <a:ext uri="{FF2B5EF4-FFF2-40B4-BE49-F238E27FC236}">
                <a16:creationId xmlns:a16="http://schemas.microsoft.com/office/drawing/2014/main" id="{28B740B8-8DF8-988A-7D7F-2234A0EA88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8788" y="152400"/>
            <a:ext cx="4268787" cy="2928938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</p:spPr>
      </p:pic>
      <p:sp>
        <p:nvSpPr>
          <p:cNvPr id="130053" name="Footer Placeholder 3">
            <a:extLst>
              <a:ext uri="{FF2B5EF4-FFF2-40B4-BE49-F238E27FC236}">
                <a16:creationId xmlns:a16="http://schemas.microsoft.com/office/drawing/2014/main" id="{EA569A55-83A3-AE67-535F-62F438869EB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130054" name="Picture 4">
            <a:extLst>
              <a:ext uri="{FF2B5EF4-FFF2-40B4-BE49-F238E27FC236}">
                <a16:creationId xmlns:a16="http://schemas.microsoft.com/office/drawing/2014/main" id="{62568A34-A42B-C5D4-75F9-8465972BA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3505200"/>
            <a:ext cx="7896225" cy="21288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8D5E5B-BC61-EC72-E4AD-90A3CA76CE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523" t="-26" r="11932" b="11392"/>
          <a:stretch/>
        </p:blipFill>
        <p:spPr>
          <a:xfrm>
            <a:off x="630238" y="168275"/>
            <a:ext cx="3486150" cy="2913063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9" name="Rectangle 2">
            <a:extLst>
              <a:ext uri="{FF2B5EF4-FFF2-40B4-BE49-F238E27FC236}">
                <a16:creationId xmlns:a16="http://schemas.microsoft.com/office/drawing/2014/main" id="{185DEB33-81AB-4DD8-8163-B71A458ACE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5331" y="117922"/>
            <a:ext cx="8343900" cy="7016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Crisis of Confidence in NGOs</a:t>
            </a:r>
          </a:p>
        </p:txBody>
      </p:sp>
      <p:sp>
        <p:nvSpPr>
          <p:cNvPr id="205830" name="Rectangle 3">
            <a:extLst>
              <a:ext uri="{FF2B5EF4-FFF2-40B4-BE49-F238E27FC236}">
                <a16:creationId xmlns:a16="http://schemas.microsoft.com/office/drawing/2014/main" id="{BB6E0E18-7815-48BD-868E-9833064BCF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77877" y="1257300"/>
            <a:ext cx="8232773" cy="5060950"/>
          </a:xfrm>
        </p:spPr>
        <p:txBody>
          <a:bodyPr/>
          <a:lstStyle/>
          <a:p>
            <a:pPr marL="0" indent="0" eaLnBrk="1" hangingPunct="1">
              <a:buClr>
                <a:schemeClr val="folHlink"/>
              </a:buClr>
              <a:buSzPct val="150000"/>
              <a:buFont typeface="Arial" panose="020B0604020202020204" pitchFamily="34" charset="0"/>
              <a:buNone/>
              <a:defRPr/>
            </a:pPr>
            <a:r>
              <a:rPr lang="en-US" altLang="en-US" sz="3600" dirty="0"/>
              <a:t>Issues identified in research as the basis for lack of confidence by the public</a:t>
            </a:r>
          </a:p>
          <a:p>
            <a:pPr eaLnBrk="1" hangingPunct="1">
              <a:lnSpc>
                <a:spcPct val="150000"/>
              </a:lnSpc>
              <a:buClr>
                <a:schemeClr val="folHlink"/>
              </a:buClr>
              <a:buSzPct val="150000"/>
              <a:buFont typeface="Wingdings" panose="05000000000000000000" pitchFamily="2" charset="2"/>
              <a:buChar char="v"/>
              <a:defRPr/>
            </a:pPr>
            <a:r>
              <a:rPr lang="en-US" altLang="en-US" sz="3600" dirty="0"/>
              <a:t>PROGRAM      Impact on Participants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SzPct val="150000"/>
              <a:buFont typeface="Wingdings" panose="05000000000000000000" pitchFamily="2" charset="2"/>
              <a:buChar char="v"/>
              <a:defRPr/>
            </a:pPr>
            <a:r>
              <a:rPr lang="en-US" altLang="en-US" sz="3600" dirty="0"/>
              <a:t>FUNDING        Impact on Donors 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SzPct val="150000"/>
              <a:buFont typeface="Wingdings" panose="05000000000000000000" pitchFamily="2" charset="2"/>
              <a:buChar char="v"/>
              <a:defRPr/>
            </a:pPr>
            <a:r>
              <a:rPr lang="en-US" altLang="en-US" sz="3600" dirty="0"/>
              <a:t>ETHICS	     Trustworthiness 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SzPct val="150000"/>
              <a:buFont typeface="Wingdings" panose="05000000000000000000" pitchFamily="2" charset="2"/>
              <a:buChar char="v"/>
              <a:defRPr/>
            </a:pPr>
            <a:r>
              <a:rPr lang="en-US" altLang="en-US" sz="3600" dirty="0"/>
              <a:t>EFFORT	     Fundraising Effort</a:t>
            </a:r>
          </a:p>
        </p:txBody>
      </p:sp>
    </p:spTree>
    <p:extLst>
      <p:ext uri="{BB962C8B-B14F-4D97-AF65-F5344CB8AC3E}">
        <p14:creationId xmlns:p14="http://schemas.microsoft.com/office/powerpoint/2010/main" val="380297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8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8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7" t="17856" r="46528" b="10302"/>
          <a:stretch/>
        </p:blipFill>
        <p:spPr>
          <a:xfrm>
            <a:off x="6777939" y="1314290"/>
            <a:ext cx="1813611" cy="5224623"/>
          </a:xfrm>
          <a:prstGeom prst="rect">
            <a:avLst/>
          </a:prstGeom>
        </p:spPr>
      </p:pic>
      <p:sp>
        <p:nvSpPr>
          <p:cNvPr id="171010" name="Rectangle 2">
            <a:extLst>
              <a:ext uri="{FF2B5EF4-FFF2-40B4-BE49-F238E27FC236}">
                <a16:creationId xmlns:a16="http://schemas.microsoft.com/office/drawing/2014/main" id="{48E20105-BA03-49FE-8F38-5D48E37ED3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" y="79908"/>
            <a:ext cx="9086850" cy="1131727"/>
          </a:xfrm>
        </p:spPr>
        <p:txBody>
          <a:bodyPr lIns="84992" tIns="42497" rIns="84992" bIns="42497" anchor="b">
            <a:no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HOW to Get to The Top </a:t>
            </a:r>
            <a:b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36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Fly, walk, or take a train?</a:t>
            </a:r>
          </a:p>
        </p:txBody>
      </p:sp>
      <p:sp>
        <p:nvSpPr>
          <p:cNvPr id="171012" name="Rectangle 3">
            <a:extLst>
              <a:ext uri="{FF2B5EF4-FFF2-40B4-BE49-F238E27FC236}">
                <a16:creationId xmlns:a16="http://schemas.microsoft.com/office/drawing/2014/main" id="{0B33DC88-FF7A-454F-930C-F974BC128F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21469" y="1181155"/>
            <a:ext cx="8558212" cy="5379092"/>
          </a:xfrm>
        </p:spPr>
        <p:txBody>
          <a:bodyPr lIns="84992" tIns="42497" rIns="84992" bIns="42497"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Goal:		Get to the top of the mountain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Strategy:		Walk up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Objectives:	Climb 20% each day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Activities:	Get financial sponsors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dirty="0"/>
              <a:t>				Select team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dirty="0"/>
              <a:t>				Train hikers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dirty="0"/>
              <a:t>				Identify trails, camps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Monitor:		How are we doing?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dirty="0"/>
              <a:t>				Blizzard happens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Manage:		Change the trail, get…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1D1015-281C-4D18-BEDC-47AA3EB5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EDCE58-6076-4F59-88E2-7BD84587617F}" type="slidenum">
              <a:rPr lang="en-US" altLang="en-US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3" name="TextBox 2"/>
          <p:cNvSpPr txBox="1"/>
          <p:nvPr/>
        </p:nvSpPr>
        <p:spPr>
          <a:xfrm rot="20823272">
            <a:off x="8390341" y="4522358"/>
            <a:ext cx="544725" cy="16436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11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6469"/>
              </p:ext>
            </p:extLst>
          </p:nvPr>
        </p:nvGraphicFramePr>
        <p:xfrm>
          <a:off x="-98332" y="279889"/>
          <a:ext cx="9237785" cy="5587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10016596" imgH="6059949" progId="Excel.Chart.8">
                  <p:embed/>
                </p:oleObj>
              </mc:Choice>
              <mc:Fallback>
                <p:oleObj name="Chart" r:id="rId3" imgW="10016596" imgH="6059949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8332" y="279889"/>
                        <a:ext cx="9237785" cy="55875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844062" y="1740878"/>
            <a:ext cx="15474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/>
              <a:t>Values</a:t>
            </a:r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7005852" y="1740878"/>
            <a:ext cx="16342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/>
              <a:t>Culture</a:t>
            </a:r>
          </a:p>
        </p:txBody>
      </p:sp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984738" y="3676651"/>
            <a:ext cx="13364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/>
              <a:t>Goals</a:t>
            </a:r>
          </a:p>
        </p:txBody>
      </p:sp>
      <p:sp>
        <p:nvSpPr>
          <p:cNvPr id="14342" name="TextBox 8"/>
          <p:cNvSpPr txBox="1">
            <a:spLocks noChangeArrowheads="1"/>
          </p:cNvSpPr>
          <p:nvPr/>
        </p:nvSpPr>
        <p:spPr bwMode="auto">
          <a:xfrm>
            <a:off x="1931440" y="5153759"/>
            <a:ext cx="15571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/>
              <a:t>Impact</a:t>
            </a:r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5567499" y="5145117"/>
            <a:ext cx="1411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/>
              <a:t>Trust</a:t>
            </a: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6917478" y="3676651"/>
            <a:ext cx="21145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/>
              <a:t>Strategies</a:t>
            </a:r>
          </a:p>
        </p:txBody>
      </p:sp>
      <p:sp>
        <p:nvSpPr>
          <p:cNvPr id="14345" name="TextBox 11"/>
          <p:cNvSpPr txBox="1">
            <a:spLocks noChangeArrowheads="1"/>
          </p:cNvSpPr>
          <p:nvPr/>
        </p:nvSpPr>
        <p:spPr bwMode="auto">
          <a:xfrm>
            <a:off x="5627078" y="465454"/>
            <a:ext cx="1949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/>
              <a:t>Mission</a:t>
            </a:r>
          </a:p>
        </p:txBody>
      </p:sp>
      <p:sp>
        <p:nvSpPr>
          <p:cNvPr id="14346" name="TextBox 12"/>
          <p:cNvSpPr txBox="1">
            <a:spLocks noChangeArrowheads="1"/>
          </p:cNvSpPr>
          <p:nvPr/>
        </p:nvSpPr>
        <p:spPr bwMode="auto">
          <a:xfrm>
            <a:off x="1931440" y="437461"/>
            <a:ext cx="14835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/>
              <a:t>Vision</a:t>
            </a: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66290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2022</a:t>
            </a:r>
          </a:p>
        </p:txBody>
      </p:sp>
    </p:spTree>
    <p:extLst>
      <p:ext uri="{BB962C8B-B14F-4D97-AF65-F5344CB8AC3E}">
        <p14:creationId xmlns:p14="http://schemas.microsoft.com/office/powerpoint/2010/main" val="153803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39" b="2115"/>
          <a:stretch>
            <a:fillRect/>
          </a:stretch>
        </p:blipFill>
        <p:spPr bwMode="auto">
          <a:xfrm>
            <a:off x="1447800" y="76200"/>
            <a:ext cx="65214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05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triped Right Arrow 2"/>
          <p:cNvSpPr/>
          <p:nvPr/>
        </p:nvSpPr>
        <p:spPr>
          <a:xfrm rot="20064657">
            <a:off x="-333726" y="2115402"/>
            <a:ext cx="9511498" cy="19050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 rot="20037334">
            <a:off x="555310" y="2602367"/>
            <a:ext cx="8033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Progression for Greater Impact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9DC827-4216-41F8-901C-704EDFF4F04A}"/>
              </a:ext>
            </a:extLst>
          </p:cNvPr>
          <p:cNvSpPr txBox="1">
            <a:spLocks noChangeArrowheads="1"/>
          </p:cNvSpPr>
          <p:nvPr/>
        </p:nvSpPr>
        <p:spPr>
          <a:xfrm>
            <a:off x="629976" y="152400"/>
            <a:ext cx="6048375" cy="20441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The Ultimate Strategy</a:t>
            </a:r>
          </a:p>
          <a:p>
            <a:pPr algn="ctr">
              <a:defRPr/>
            </a:pPr>
            <a:r>
              <a:rPr lang="en-US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NGO Transformation</a:t>
            </a:r>
          </a:p>
          <a:p>
            <a:pPr algn="ctr">
              <a:defRPr/>
            </a:pPr>
            <a:r>
              <a:rPr lang="en-US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(1)</a:t>
            </a:r>
          </a:p>
          <a:p>
            <a:pPr algn="ctr">
              <a:defRPr/>
            </a:pPr>
            <a:endParaRPr lang="en-US" altLang="en-US" sz="4800" b="1" dirty="0">
              <a:solidFill>
                <a:schemeClr val="accent1"/>
              </a:solidFill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091877" y="2816456"/>
            <a:ext cx="2854411" cy="977936"/>
            <a:chOff x="6977892" y="0"/>
            <a:chExt cx="1984901" cy="97793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" name="Rounded Rectangle 6"/>
            <p:cNvSpPr/>
            <p:nvPr/>
          </p:nvSpPr>
          <p:spPr>
            <a:xfrm>
              <a:off x="6977892" y="0"/>
              <a:ext cx="1984901" cy="977936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7025631" y="47739"/>
              <a:ext cx="1889423" cy="88245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400" dirty="0">
                  <a:solidFill>
                    <a:schemeClr val="tx1"/>
                  </a:solidFill>
                </a:rPr>
                <a:t>Scaling Up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001307" y="3965632"/>
            <a:ext cx="3943447" cy="1052090"/>
            <a:chOff x="4877836" y="341942"/>
            <a:chExt cx="3943447" cy="1052090"/>
          </a:xfrm>
        </p:grpSpPr>
        <p:sp>
          <p:nvSpPr>
            <p:cNvPr id="10" name="Rounded Rectangle 9"/>
            <p:cNvSpPr/>
            <p:nvPr/>
          </p:nvSpPr>
          <p:spPr>
            <a:xfrm>
              <a:off x="4877836" y="341942"/>
              <a:ext cx="3637456" cy="10520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5286545" y="393301"/>
              <a:ext cx="3534738" cy="9493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400" dirty="0">
                  <a:solidFill>
                    <a:schemeClr val="tx1"/>
                  </a:solidFill>
                </a:rPr>
                <a:t>Developed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7377" y="5957309"/>
            <a:ext cx="1881963" cy="825211"/>
            <a:chOff x="82662" y="2333154"/>
            <a:chExt cx="1702471" cy="825211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6" name="Rounded Rectangle 15"/>
            <p:cNvSpPr/>
            <p:nvPr/>
          </p:nvSpPr>
          <p:spPr>
            <a:xfrm>
              <a:off x="82662" y="2333154"/>
              <a:ext cx="1702471" cy="825211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122949" y="2373437"/>
              <a:ext cx="1621905" cy="74464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400" dirty="0">
                  <a:solidFill>
                    <a:schemeClr val="tx1"/>
                  </a:solidFill>
                </a:rPr>
                <a:t>New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102481" y="5217784"/>
            <a:ext cx="3880384" cy="1052090"/>
            <a:chOff x="4877836" y="341942"/>
            <a:chExt cx="3880384" cy="1052090"/>
          </a:xfrm>
        </p:grpSpPr>
        <p:sp>
          <p:nvSpPr>
            <p:cNvPr id="20" name="Rounded Rectangle 19"/>
            <p:cNvSpPr/>
            <p:nvPr/>
          </p:nvSpPr>
          <p:spPr>
            <a:xfrm>
              <a:off x="4877836" y="341942"/>
              <a:ext cx="3637456" cy="10520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5223482" y="393301"/>
              <a:ext cx="3534738" cy="9493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400" dirty="0">
                  <a:solidFill>
                    <a:schemeClr val="tx1"/>
                  </a:solidFill>
                </a:rPr>
                <a:t>Dependent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042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340" y="222250"/>
            <a:ext cx="7843576" cy="61595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800" dirty="0">
                <a:solidFill>
                  <a:srgbClr val="003399"/>
                </a:solidFill>
                <a:cs typeface="Times New Roman" panose="02020603050405020304" pitchFamily="18" charset="0"/>
              </a:rPr>
              <a:t>Steps in NGO Transformation</a:t>
            </a:r>
          </a:p>
        </p:txBody>
      </p:sp>
      <p:sp>
        <p:nvSpPr>
          <p:cNvPr id="124931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718620" cy="5438670"/>
          </a:xfrm>
        </p:spPr>
        <p:txBody>
          <a:bodyPr>
            <a:normAutofit/>
          </a:bodyPr>
          <a:lstStyle/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3000" b="1" dirty="0"/>
              <a:t>New</a:t>
            </a:r>
            <a:r>
              <a:rPr lang="en-US" altLang="en-US" sz="3000" dirty="0"/>
              <a:t> – </a:t>
            </a:r>
            <a:r>
              <a:rPr lang="en-US" altLang="en-US" sz="3000" u="sng" dirty="0"/>
              <a:t>Formation</a:t>
            </a:r>
            <a:r>
              <a:rPr lang="en-US" altLang="en-US" sz="3000" dirty="0"/>
              <a:t>. Established but weak and poorly organized. Possibly doing something, but not much.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3000" b="1" dirty="0"/>
              <a:t>Implementing </a:t>
            </a:r>
            <a:r>
              <a:rPr lang="en-US" altLang="en-US" sz="3000" dirty="0"/>
              <a:t>– </a:t>
            </a:r>
            <a:r>
              <a:rPr lang="en-US" altLang="en-US" sz="3000" u="sng" dirty="0"/>
              <a:t>Dependent</a:t>
            </a:r>
            <a:r>
              <a:rPr lang="en-US" altLang="en-US" sz="3000" dirty="0"/>
              <a:t>. Responds to Requests for Proposals (RFPs) and develops good capacity to implement programs, manage finances, and report to the donor(s).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3000" b="1" dirty="0"/>
              <a:t>Developed </a:t>
            </a:r>
            <a:r>
              <a:rPr lang="en-US" altLang="en-US" sz="3000" dirty="0"/>
              <a:t>– </a:t>
            </a:r>
            <a:r>
              <a:rPr lang="en-US" altLang="en-US" sz="3000" u="sng" dirty="0"/>
              <a:t>Strategic and Independent</a:t>
            </a:r>
            <a:r>
              <a:rPr lang="en-US" altLang="en-US" sz="3000" dirty="0"/>
              <a:t>. Takes control by drafting its own strategic plans, strengthening management and governance, diversifying funding, and building other capacities.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3000" b="1" dirty="0"/>
              <a:t>Scaling Up </a:t>
            </a:r>
            <a:r>
              <a:rPr lang="en-US" altLang="en-US" sz="3000" dirty="0"/>
              <a:t>– </a:t>
            </a:r>
            <a:r>
              <a:rPr lang="en-US" altLang="en-US" sz="3000" u="sng" dirty="0"/>
              <a:t>Expanding</a:t>
            </a:r>
            <a:r>
              <a:rPr lang="en-US" altLang="en-US" sz="3000" dirty="0"/>
              <a:t>. Replicates and expands its activities nationally, regionally or globally. </a:t>
            </a:r>
          </a:p>
        </p:txBody>
      </p:sp>
    </p:spTree>
    <p:extLst>
      <p:ext uri="{BB962C8B-B14F-4D97-AF65-F5344CB8AC3E}">
        <p14:creationId xmlns:p14="http://schemas.microsoft.com/office/powerpoint/2010/main" val="96006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70" name="TextBox 1"/>
          <p:cNvSpPr txBox="1">
            <a:spLocks noChangeArrowheads="1"/>
          </p:cNvSpPr>
          <p:nvPr/>
        </p:nvSpPr>
        <p:spPr bwMode="auto">
          <a:xfrm>
            <a:off x="7999320" y="2590800"/>
            <a:ext cx="1079500" cy="73866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Typical with Many Donors </a:t>
            </a:r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>
          <a:xfrm>
            <a:off x="43546" y="152400"/>
            <a:ext cx="8963025" cy="7032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Levels in NGO Transformation</a:t>
            </a:r>
          </a:p>
        </p:txBody>
      </p:sp>
      <p:sp>
        <p:nvSpPr>
          <p:cNvPr id="148070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77925"/>
            <a:ext cx="8915400" cy="5178425"/>
          </a:xfrm>
        </p:spPr>
        <p:txBody>
          <a:bodyPr>
            <a:normAutofit/>
          </a:bodyPr>
          <a:lstStyle/>
          <a:p>
            <a:pPr eaLnBrk="1" hangingPunct="1">
              <a:buFont typeface="Marlett" pitchFamily="2" charset="2"/>
              <a:buNone/>
              <a:defRPr/>
            </a:pPr>
            <a:r>
              <a:rPr lang="en-US" altLang="en-US" sz="2215" dirty="0"/>
              <a:t>                 				</a:t>
            </a:r>
            <a:r>
              <a:rPr lang="en-US" altLang="en-US" sz="1800" b="1" dirty="0"/>
              <a:t>     </a:t>
            </a:r>
            <a:r>
              <a:rPr lang="en-US" altLang="en-US" sz="2000" b="1" dirty="0">
                <a:solidFill>
                  <a:srgbClr val="0070C0"/>
                </a:solidFill>
              </a:rPr>
              <a:t>Step 4 NGO Scales Up </a:t>
            </a:r>
          </a:p>
          <a:p>
            <a:pPr lvl="1">
              <a:buNone/>
              <a:defRPr/>
            </a:pPr>
            <a:r>
              <a:rPr lang="en-US" altLang="en-US" sz="1800" b="1" dirty="0"/>
              <a:t>                                                      	                          Larger Programs/Branches or Affiliates					         National and International Presence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						         Increased Significance and Influence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US" altLang="en-US" sz="2000" dirty="0"/>
              <a:t>                                                       </a:t>
            </a:r>
            <a:r>
              <a:rPr lang="en-US" altLang="en-US" sz="2000" b="1" dirty="0">
                <a:solidFill>
                  <a:srgbClr val="0070C0"/>
                </a:solidFill>
              </a:rPr>
              <a:t>Step 3 NGO Takes Control 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                                                       Vision and Strategic Thinking to Meet Needs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				            Effective Governance to Assure Trustworthiness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				            NGO Ownership of Its Strategic Planning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				            Positive Public Image and Diversified National Funding</a:t>
            </a:r>
            <a:r>
              <a:rPr lang="en-US" altLang="en-US" sz="800" dirty="0"/>
              <a:t>	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US" altLang="en-US" sz="2000" dirty="0"/>
              <a:t>                        </a:t>
            </a:r>
            <a:r>
              <a:rPr lang="en-US" altLang="en-US" sz="2000" b="1" dirty="0">
                <a:solidFill>
                  <a:srgbClr val="0070C0"/>
                </a:solidFill>
              </a:rPr>
              <a:t>Step 2 NGO Delivers Good Program for One or a Few Big Donors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                    Good Proposals and Program Plans – for Big Donor(s)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		           Reliable Financial Management – but Funding can suddenly stop 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		           Good Programs and Reporting – but Programs are not sustainable</a:t>
            </a:r>
            <a:endParaRPr lang="en-US" altLang="en-US" sz="923" b="1" dirty="0"/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000" b="1" dirty="0">
                <a:solidFill>
                  <a:srgbClr val="0070C0"/>
                </a:solidFill>
              </a:rPr>
              <a:t>           Step 1 NGO is New or Weak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1800" b="1" dirty="0"/>
              <a:t>         Meets Basic Conditions to be Recognized as an NGO</a:t>
            </a:r>
          </a:p>
        </p:txBody>
      </p:sp>
      <p:sp>
        <p:nvSpPr>
          <p:cNvPr id="9223" name="Line 4"/>
          <p:cNvSpPr>
            <a:spLocks noChangeShapeType="1"/>
          </p:cNvSpPr>
          <p:nvPr/>
        </p:nvSpPr>
        <p:spPr bwMode="auto">
          <a:xfrm flipV="1">
            <a:off x="517525" y="5513388"/>
            <a:ext cx="8470900" cy="30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9224" name="Line 5"/>
          <p:cNvSpPr>
            <a:spLocks noChangeShapeType="1"/>
          </p:cNvSpPr>
          <p:nvPr/>
        </p:nvSpPr>
        <p:spPr bwMode="auto">
          <a:xfrm>
            <a:off x="1905000" y="4191000"/>
            <a:ext cx="7083425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9225" name="Line 6"/>
          <p:cNvSpPr>
            <a:spLocks noChangeShapeType="1"/>
          </p:cNvSpPr>
          <p:nvPr/>
        </p:nvSpPr>
        <p:spPr bwMode="auto">
          <a:xfrm>
            <a:off x="3336888" y="2438400"/>
            <a:ext cx="577215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1480711" name="Line 7"/>
          <p:cNvSpPr>
            <a:spLocks noChangeShapeType="1"/>
          </p:cNvSpPr>
          <p:nvPr/>
        </p:nvSpPr>
        <p:spPr bwMode="auto">
          <a:xfrm flipV="1">
            <a:off x="0" y="2514600"/>
            <a:ext cx="2532063" cy="1970088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ffectLst/>
          <a:scene3d>
            <a:camera prst="legacyPerspectiveFront">
              <a:rot lat="2009998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en-US" sz="2215"/>
          </a:p>
        </p:txBody>
      </p:sp>
      <p:sp>
        <p:nvSpPr>
          <p:cNvPr id="9227" name="Freeform 8"/>
          <p:cNvSpPr>
            <a:spLocks/>
          </p:cNvSpPr>
          <p:nvPr/>
        </p:nvSpPr>
        <p:spPr bwMode="auto">
          <a:xfrm>
            <a:off x="517525" y="771525"/>
            <a:ext cx="8242300" cy="5249863"/>
          </a:xfrm>
          <a:custGeom>
            <a:avLst/>
            <a:gdLst>
              <a:gd name="T0" fmla="*/ 0 w 5625"/>
              <a:gd name="T1" fmla="*/ 2147483647 h 3583"/>
              <a:gd name="T2" fmla="*/ 2147483647 w 5625"/>
              <a:gd name="T3" fmla="*/ 2147483647 h 3583"/>
              <a:gd name="T4" fmla="*/ 2147483647 w 5625"/>
              <a:gd name="T5" fmla="*/ 2147483647 h 3583"/>
              <a:gd name="T6" fmla="*/ 2147483647 w 5625"/>
              <a:gd name="T7" fmla="*/ 2147483647 h 3583"/>
              <a:gd name="T8" fmla="*/ 2147483647 w 5625"/>
              <a:gd name="T9" fmla="*/ 2147483647 h 3583"/>
              <a:gd name="T10" fmla="*/ 2147483647 w 5625"/>
              <a:gd name="T11" fmla="*/ 2147483647 h 3583"/>
              <a:gd name="T12" fmla="*/ 2147483647 w 5625"/>
              <a:gd name="T13" fmla="*/ 2147483647 h 3583"/>
              <a:gd name="T14" fmla="*/ 2147483647 w 5625"/>
              <a:gd name="T15" fmla="*/ 2147483647 h 3583"/>
              <a:gd name="T16" fmla="*/ 2147483647 w 5625"/>
              <a:gd name="T17" fmla="*/ 2147483647 h 3583"/>
              <a:gd name="T18" fmla="*/ 2147483647 w 5625"/>
              <a:gd name="T19" fmla="*/ 2147483647 h 3583"/>
              <a:gd name="T20" fmla="*/ 2147483647 w 5625"/>
              <a:gd name="T21" fmla="*/ 2147483647 h 3583"/>
              <a:gd name="T22" fmla="*/ 2147483647 w 5625"/>
              <a:gd name="T23" fmla="*/ 2147483647 h 3583"/>
              <a:gd name="T24" fmla="*/ 2147483647 w 5625"/>
              <a:gd name="T25" fmla="*/ 2147483647 h 3583"/>
              <a:gd name="T26" fmla="*/ 2147483647 w 5625"/>
              <a:gd name="T27" fmla="*/ 2147483647 h 3583"/>
              <a:gd name="T28" fmla="*/ 2147483647 w 5625"/>
              <a:gd name="T29" fmla="*/ 2147483647 h 3583"/>
              <a:gd name="T30" fmla="*/ 2147483647 w 5625"/>
              <a:gd name="T31" fmla="*/ 2147483647 h 3583"/>
              <a:gd name="T32" fmla="*/ 2147483647 w 5625"/>
              <a:gd name="T33" fmla="*/ 2147483647 h 3583"/>
              <a:gd name="T34" fmla="*/ 2147483647 w 5625"/>
              <a:gd name="T35" fmla="*/ 2147483647 h 3583"/>
              <a:gd name="T36" fmla="*/ 2147483647 w 5625"/>
              <a:gd name="T37" fmla="*/ 2147483647 h 3583"/>
              <a:gd name="T38" fmla="*/ 2147483647 w 5625"/>
              <a:gd name="T39" fmla="*/ 2147483647 h 3583"/>
              <a:gd name="T40" fmla="*/ 2147483647 w 5625"/>
              <a:gd name="T41" fmla="*/ 2147483647 h 3583"/>
              <a:gd name="T42" fmla="*/ 2147483647 w 5625"/>
              <a:gd name="T43" fmla="*/ 2147483647 h 3583"/>
              <a:gd name="T44" fmla="*/ 2147483647 w 5625"/>
              <a:gd name="T45" fmla="*/ 2147483647 h 3583"/>
              <a:gd name="T46" fmla="*/ 2147483647 w 5625"/>
              <a:gd name="T47" fmla="*/ 2147483647 h 3583"/>
              <a:gd name="T48" fmla="*/ 2147483647 w 5625"/>
              <a:gd name="T49" fmla="*/ 2147483647 h 3583"/>
              <a:gd name="T50" fmla="*/ 2147483647 w 5625"/>
              <a:gd name="T51" fmla="*/ 2147483647 h 3583"/>
              <a:gd name="T52" fmla="*/ 2147483647 w 5625"/>
              <a:gd name="T53" fmla="*/ 2147483647 h 3583"/>
              <a:gd name="T54" fmla="*/ 2147483647 w 5625"/>
              <a:gd name="T55" fmla="*/ 2147483647 h 3583"/>
              <a:gd name="T56" fmla="*/ 2147483647 w 5625"/>
              <a:gd name="T57" fmla="*/ 2147483647 h 3583"/>
              <a:gd name="T58" fmla="*/ 2147483647 w 5625"/>
              <a:gd name="T59" fmla="*/ 2147483647 h 3583"/>
              <a:gd name="T60" fmla="*/ 2147483647 w 5625"/>
              <a:gd name="T61" fmla="*/ 2147483647 h 3583"/>
              <a:gd name="T62" fmla="*/ 2147483647 w 5625"/>
              <a:gd name="T63" fmla="*/ 2147483647 h 3583"/>
              <a:gd name="T64" fmla="*/ 2147483647 w 5625"/>
              <a:gd name="T65" fmla="*/ 2147483647 h 3583"/>
              <a:gd name="T66" fmla="*/ 2147483647 w 5625"/>
              <a:gd name="T67" fmla="*/ 2147483647 h 3583"/>
              <a:gd name="T68" fmla="*/ 2147483647 w 5625"/>
              <a:gd name="T69" fmla="*/ 2147483647 h 3583"/>
              <a:gd name="T70" fmla="*/ 2147483647 w 5625"/>
              <a:gd name="T71" fmla="*/ 2147483647 h 3583"/>
              <a:gd name="T72" fmla="*/ 2147483647 w 5625"/>
              <a:gd name="T73" fmla="*/ 0 h 35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625" h="3583">
                <a:moveTo>
                  <a:pt x="0" y="3583"/>
                </a:moveTo>
                <a:cubicBezTo>
                  <a:pt x="49" y="3431"/>
                  <a:pt x="98" y="3280"/>
                  <a:pt x="136" y="3220"/>
                </a:cubicBezTo>
                <a:cubicBezTo>
                  <a:pt x="174" y="3160"/>
                  <a:pt x="174" y="3235"/>
                  <a:pt x="227" y="3220"/>
                </a:cubicBezTo>
                <a:cubicBezTo>
                  <a:pt x="280" y="3205"/>
                  <a:pt x="394" y="3144"/>
                  <a:pt x="454" y="3129"/>
                </a:cubicBezTo>
                <a:cubicBezTo>
                  <a:pt x="514" y="3114"/>
                  <a:pt x="552" y="3159"/>
                  <a:pt x="590" y="3129"/>
                </a:cubicBezTo>
                <a:cubicBezTo>
                  <a:pt x="628" y="3099"/>
                  <a:pt x="650" y="2993"/>
                  <a:pt x="680" y="2948"/>
                </a:cubicBezTo>
                <a:cubicBezTo>
                  <a:pt x="710" y="2903"/>
                  <a:pt x="748" y="2925"/>
                  <a:pt x="771" y="2857"/>
                </a:cubicBezTo>
                <a:cubicBezTo>
                  <a:pt x="794" y="2789"/>
                  <a:pt x="772" y="2615"/>
                  <a:pt x="817" y="2540"/>
                </a:cubicBezTo>
                <a:cubicBezTo>
                  <a:pt x="862" y="2465"/>
                  <a:pt x="952" y="2449"/>
                  <a:pt x="1043" y="2404"/>
                </a:cubicBezTo>
                <a:cubicBezTo>
                  <a:pt x="1134" y="2359"/>
                  <a:pt x="1293" y="2291"/>
                  <a:pt x="1361" y="2268"/>
                </a:cubicBezTo>
                <a:cubicBezTo>
                  <a:pt x="1429" y="2245"/>
                  <a:pt x="1422" y="2283"/>
                  <a:pt x="1452" y="2268"/>
                </a:cubicBezTo>
                <a:cubicBezTo>
                  <a:pt x="1482" y="2253"/>
                  <a:pt x="1527" y="2215"/>
                  <a:pt x="1542" y="2177"/>
                </a:cubicBezTo>
                <a:cubicBezTo>
                  <a:pt x="1557" y="2139"/>
                  <a:pt x="1512" y="2086"/>
                  <a:pt x="1542" y="2041"/>
                </a:cubicBezTo>
                <a:cubicBezTo>
                  <a:pt x="1572" y="1996"/>
                  <a:pt x="1686" y="1913"/>
                  <a:pt x="1724" y="1905"/>
                </a:cubicBezTo>
                <a:cubicBezTo>
                  <a:pt x="1762" y="1897"/>
                  <a:pt x="1731" y="1995"/>
                  <a:pt x="1769" y="1995"/>
                </a:cubicBezTo>
                <a:cubicBezTo>
                  <a:pt x="1807" y="1995"/>
                  <a:pt x="1943" y="1973"/>
                  <a:pt x="1951" y="1905"/>
                </a:cubicBezTo>
                <a:cubicBezTo>
                  <a:pt x="1959" y="1837"/>
                  <a:pt x="1844" y="1663"/>
                  <a:pt x="1814" y="1587"/>
                </a:cubicBezTo>
                <a:cubicBezTo>
                  <a:pt x="1784" y="1511"/>
                  <a:pt x="1746" y="1489"/>
                  <a:pt x="1769" y="1451"/>
                </a:cubicBezTo>
                <a:cubicBezTo>
                  <a:pt x="1792" y="1413"/>
                  <a:pt x="1906" y="1383"/>
                  <a:pt x="1951" y="1360"/>
                </a:cubicBezTo>
                <a:cubicBezTo>
                  <a:pt x="1996" y="1337"/>
                  <a:pt x="2026" y="1292"/>
                  <a:pt x="2041" y="1315"/>
                </a:cubicBezTo>
                <a:cubicBezTo>
                  <a:pt x="2056" y="1338"/>
                  <a:pt x="2033" y="1489"/>
                  <a:pt x="2041" y="1496"/>
                </a:cubicBezTo>
                <a:cubicBezTo>
                  <a:pt x="2049" y="1503"/>
                  <a:pt x="2072" y="1420"/>
                  <a:pt x="2087" y="1360"/>
                </a:cubicBezTo>
                <a:cubicBezTo>
                  <a:pt x="2102" y="1300"/>
                  <a:pt x="2064" y="1232"/>
                  <a:pt x="2132" y="1134"/>
                </a:cubicBezTo>
                <a:cubicBezTo>
                  <a:pt x="2200" y="1036"/>
                  <a:pt x="2397" y="831"/>
                  <a:pt x="2495" y="771"/>
                </a:cubicBezTo>
                <a:cubicBezTo>
                  <a:pt x="2593" y="711"/>
                  <a:pt x="2647" y="794"/>
                  <a:pt x="2722" y="771"/>
                </a:cubicBezTo>
                <a:cubicBezTo>
                  <a:pt x="2797" y="748"/>
                  <a:pt x="2888" y="643"/>
                  <a:pt x="2948" y="635"/>
                </a:cubicBezTo>
                <a:cubicBezTo>
                  <a:pt x="3008" y="627"/>
                  <a:pt x="3047" y="718"/>
                  <a:pt x="3085" y="725"/>
                </a:cubicBezTo>
                <a:cubicBezTo>
                  <a:pt x="3123" y="732"/>
                  <a:pt x="3145" y="710"/>
                  <a:pt x="3175" y="680"/>
                </a:cubicBezTo>
                <a:cubicBezTo>
                  <a:pt x="3205" y="650"/>
                  <a:pt x="3221" y="597"/>
                  <a:pt x="3266" y="544"/>
                </a:cubicBezTo>
                <a:cubicBezTo>
                  <a:pt x="3311" y="491"/>
                  <a:pt x="3372" y="416"/>
                  <a:pt x="3447" y="363"/>
                </a:cubicBezTo>
                <a:cubicBezTo>
                  <a:pt x="3522" y="310"/>
                  <a:pt x="3554" y="256"/>
                  <a:pt x="3720" y="226"/>
                </a:cubicBezTo>
                <a:cubicBezTo>
                  <a:pt x="3886" y="196"/>
                  <a:pt x="4241" y="188"/>
                  <a:pt x="4445" y="181"/>
                </a:cubicBezTo>
                <a:cubicBezTo>
                  <a:pt x="4649" y="174"/>
                  <a:pt x="4808" y="181"/>
                  <a:pt x="4944" y="181"/>
                </a:cubicBezTo>
                <a:cubicBezTo>
                  <a:pt x="5080" y="181"/>
                  <a:pt x="5179" y="188"/>
                  <a:pt x="5262" y="181"/>
                </a:cubicBezTo>
                <a:cubicBezTo>
                  <a:pt x="5345" y="174"/>
                  <a:pt x="5390" y="159"/>
                  <a:pt x="5443" y="136"/>
                </a:cubicBezTo>
                <a:cubicBezTo>
                  <a:pt x="5496" y="113"/>
                  <a:pt x="5549" y="68"/>
                  <a:pt x="5579" y="45"/>
                </a:cubicBezTo>
                <a:cubicBezTo>
                  <a:pt x="5609" y="22"/>
                  <a:pt x="5617" y="7"/>
                  <a:pt x="5625" y="0"/>
                </a:cubicBezTo>
              </a:path>
            </a:pathLst>
          </a:custGeom>
          <a:noFill/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  <p:sp>
        <p:nvSpPr>
          <p:cNvPr id="9228" name="Line 9"/>
          <p:cNvSpPr>
            <a:spLocks noChangeShapeType="1"/>
          </p:cNvSpPr>
          <p:nvPr/>
        </p:nvSpPr>
        <p:spPr bwMode="auto">
          <a:xfrm flipV="1">
            <a:off x="517525" y="5556250"/>
            <a:ext cx="198438" cy="465138"/>
          </a:xfrm>
          <a:prstGeom prst="line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  <p:sp>
        <p:nvSpPr>
          <p:cNvPr id="9229" name="Line 10"/>
          <p:cNvSpPr>
            <a:spLocks noChangeShapeType="1"/>
          </p:cNvSpPr>
          <p:nvPr/>
        </p:nvSpPr>
        <p:spPr bwMode="auto">
          <a:xfrm flipV="1">
            <a:off x="517525" y="5622925"/>
            <a:ext cx="65088" cy="398463"/>
          </a:xfrm>
          <a:prstGeom prst="line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  <p:sp>
        <p:nvSpPr>
          <p:cNvPr id="9230" name="Freeform 11"/>
          <p:cNvSpPr>
            <a:spLocks/>
          </p:cNvSpPr>
          <p:nvPr/>
        </p:nvSpPr>
        <p:spPr bwMode="auto">
          <a:xfrm>
            <a:off x="517525" y="703263"/>
            <a:ext cx="8242300" cy="5318125"/>
          </a:xfrm>
          <a:custGeom>
            <a:avLst/>
            <a:gdLst>
              <a:gd name="T0" fmla="*/ 0 w 5625"/>
              <a:gd name="T1" fmla="*/ 2147483647 h 3629"/>
              <a:gd name="T2" fmla="*/ 2147483647 w 5625"/>
              <a:gd name="T3" fmla="*/ 2147483647 h 3629"/>
              <a:gd name="T4" fmla="*/ 2147483647 w 5625"/>
              <a:gd name="T5" fmla="*/ 2147483647 h 3629"/>
              <a:gd name="T6" fmla="*/ 2147483647 w 5625"/>
              <a:gd name="T7" fmla="*/ 2147483647 h 3629"/>
              <a:gd name="T8" fmla="*/ 2147483647 w 5625"/>
              <a:gd name="T9" fmla="*/ 2147483647 h 3629"/>
              <a:gd name="T10" fmla="*/ 2147483647 w 5625"/>
              <a:gd name="T11" fmla="*/ 2147483647 h 3629"/>
              <a:gd name="T12" fmla="*/ 2147483647 w 5625"/>
              <a:gd name="T13" fmla="*/ 2147483647 h 3629"/>
              <a:gd name="T14" fmla="*/ 2147483647 w 5625"/>
              <a:gd name="T15" fmla="*/ 2147483647 h 3629"/>
              <a:gd name="T16" fmla="*/ 2147483647 w 5625"/>
              <a:gd name="T17" fmla="*/ 2147483647 h 3629"/>
              <a:gd name="T18" fmla="*/ 2147483647 w 5625"/>
              <a:gd name="T19" fmla="*/ 2147483647 h 3629"/>
              <a:gd name="T20" fmla="*/ 2147483647 w 5625"/>
              <a:gd name="T21" fmla="*/ 2147483647 h 3629"/>
              <a:gd name="T22" fmla="*/ 2147483647 w 5625"/>
              <a:gd name="T23" fmla="*/ 2147483647 h 3629"/>
              <a:gd name="T24" fmla="*/ 2147483647 w 5625"/>
              <a:gd name="T25" fmla="*/ 2147483647 h 3629"/>
              <a:gd name="T26" fmla="*/ 2147483647 w 5625"/>
              <a:gd name="T27" fmla="*/ 2147483647 h 3629"/>
              <a:gd name="T28" fmla="*/ 2147483647 w 5625"/>
              <a:gd name="T29" fmla="*/ 2147483647 h 3629"/>
              <a:gd name="T30" fmla="*/ 2147483647 w 5625"/>
              <a:gd name="T31" fmla="*/ 2147483647 h 3629"/>
              <a:gd name="T32" fmla="*/ 2147483647 w 5625"/>
              <a:gd name="T33" fmla="*/ 2147483647 h 3629"/>
              <a:gd name="T34" fmla="*/ 2147483647 w 5625"/>
              <a:gd name="T35" fmla="*/ 2147483647 h 3629"/>
              <a:gd name="T36" fmla="*/ 2147483647 w 5625"/>
              <a:gd name="T37" fmla="*/ 2147483647 h 3629"/>
              <a:gd name="T38" fmla="*/ 2147483647 w 5625"/>
              <a:gd name="T39" fmla="*/ 2147483647 h 3629"/>
              <a:gd name="T40" fmla="*/ 2147483647 w 5625"/>
              <a:gd name="T41" fmla="*/ 2147483647 h 3629"/>
              <a:gd name="T42" fmla="*/ 2147483647 w 5625"/>
              <a:gd name="T43" fmla="*/ 2147483647 h 3629"/>
              <a:gd name="T44" fmla="*/ 2147483647 w 5625"/>
              <a:gd name="T45" fmla="*/ 2147483647 h 3629"/>
              <a:gd name="T46" fmla="*/ 2147483647 w 5625"/>
              <a:gd name="T47" fmla="*/ 2147483647 h 3629"/>
              <a:gd name="T48" fmla="*/ 2147483647 w 5625"/>
              <a:gd name="T49" fmla="*/ 2147483647 h 3629"/>
              <a:gd name="T50" fmla="*/ 2147483647 w 5625"/>
              <a:gd name="T51" fmla="*/ 2147483647 h 3629"/>
              <a:gd name="T52" fmla="*/ 2147483647 w 5625"/>
              <a:gd name="T53" fmla="*/ 2147483647 h 3629"/>
              <a:gd name="T54" fmla="*/ 2147483647 w 5625"/>
              <a:gd name="T55" fmla="*/ 2147483647 h 3629"/>
              <a:gd name="T56" fmla="*/ 2147483647 w 5625"/>
              <a:gd name="T57" fmla="*/ 2147483647 h 3629"/>
              <a:gd name="T58" fmla="*/ 2147483647 w 5625"/>
              <a:gd name="T59" fmla="*/ 2147483647 h 3629"/>
              <a:gd name="T60" fmla="*/ 2147483647 w 5625"/>
              <a:gd name="T61" fmla="*/ 2147483647 h 3629"/>
              <a:gd name="T62" fmla="*/ 2147483647 w 5625"/>
              <a:gd name="T63" fmla="*/ 2147483647 h 3629"/>
              <a:gd name="T64" fmla="*/ 2147483647 w 5625"/>
              <a:gd name="T65" fmla="*/ 2147483647 h 3629"/>
              <a:gd name="T66" fmla="*/ 2147483647 w 5625"/>
              <a:gd name="T67" fmla="*/ 2147483647 h 3629"/>
              <a:gd name="T68" fmla="*/ 2147483647 w 5625"/>
              <a:gd name="T69" fmla="*/ 0 h 362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625" h="3629">
                <a:moveTo>
                  <a:pt x="0" y="3629"/>
                </a:moveTo>
                <a:cubicBezTo>
                  <a:pt x="19" y="3474"/>
                  <a:pt x="38" y="3319"/>
                  <a:pt x="91" y="3266"/>
                </a:cubicBezTo>
                <a:cubicBezTo>
                  <a:pt x="144" y="3213"/>
                  <a:pt x="250" y="3320"/>
                  <a:pt x="318" y="3312"/>
                </a:cubicBezTo>
                <a:cubicBezTo>
                  <a:pt x="386" y="3304"/>
                  <a:pt x="461" y="3244"/>
                  <a:pt x="499" y="3221"/>
                </a:cubicBezTo>
                <a:cubicBezTo>
                  <a:pt x="537" y="3198"/>
                  <a:pt x="529" y="3183"/>
                  <a:pt x="544" y="3175"/>
                </a:cubicBezTo>
                <a:cubicBezTo>
                  <a:pt x="559" y="3167"/>
                  <a:pt x="575" y="3288"/>
                  <a:pt x="590" y="3175"/>
                </a:cubicBezTo>
                <a:cubicBezTo>
                  <a:pt x="605" y="3062"/>
                  <a:pt x="590" y="2616"/>
                  <a:pt x="635" y="2495"/>
                </a:cubicBezTo>
                <a:cubicBezTo>
                  <a:pt x="680" y="2374"/>
                  <a:pt x="809" y="2465"/>
                  <a:pt x="862" y="2450"/>
                </a:cubicBezTo>
                <a:cubicBezTo>
                  <a:pt x="915" y="2435"/>
                  <a:pt x="893" y="2412"/>
                  <a:pt x="953" y="2404"/>
                </a:cubicBezTo>
                <a:cubicBezTo>
                  <a:pt x="1013" y="2396"/>
                  <a:pt x="1150" y="2419"/>
                  <a:pt x="1225" y="2404"/>
                </a:cubicBezTo>
                <a:cubicBezTo>
                  <a:pt x="1300" y="2389"/>
                  <a:pt x="1368" y="2329"/>
                  <a:pt x="1406" y="2314"/>
                </a:cubicBezTo>
                <a:cubicBezTo>
                  <a:pt x="1444" y="2299"/>
                  <a:pt x="1384" y="2344"/>
                  <a:pt x="1452" y="2314"/>
                </a:cubicBezTo>
                <a:cubicBezTo>
                  <a:pt x="1520" y="2284"/>
                  <a:pt x="1738" y="2178"/>
                  <a:pt x="1814" y="2132"/>
                </a:cubicBezTo>
                <a:cubicBezTo>
                  <a:pt x="1890" y="2086"/>
                  <a:pt x="1882" y="2079"/>
                  <a:pt x="1905" y="2041"/>
                </a:cubicBezTo>
                <a:cubicBezTo>
                  <a:pt x="1928" y="2003"/>
                  <a:pt x="1936" y="1958"/>
                  <a:pt x="1951" y="1905"/>
                </a:cubicBezTo>
                <a:cubicBezTo>
                  <a:pt x="1966" y="1852"/>
                  <a:pt x="1996" y="1799"/>
                  <a:pt x="1996" y="1724"/>
                </a:cubicBezTo>
                <a:cubicBezTo>
                  <a:pt x="1996" y="1649"/>
                  <a:pt x="1951" y="1512"/>
                  <a:pt x="1951" y="1452"/>
                </a:cubicBezTo>
                <a:cubicBezTo>
                  <a:pt x="1951" y="1392"/>
                  <a:pt x="1973" y="1391"/>
                  <a:pt x="1996" y="1361"/>
                </a:cubicBezTo>
                <a:cubicBezTo>
                  <a:pt x="2019" y="1331"/>
                  <a:pt x="2057" y="1300"/>
                  <a:pt x="2087" y="1270"/>
                </a:cubicBezTo>
                <a:cubicBezTo>
                  <a:pt x="2117" y="1240"/>
                  <a:pt x="2071" y="1218"/>
                  <a:pt x="2177" y="1180"/>
                </a:cubicBezTo>
                <a:cubicBezTo>
                  <a:pt x="2283" y="1142"/>
                  <a:pt x="2586" y="1082"/>
                  <a:pt x="2722" y="1044"/>
                </a:cubicBezTo>
                <a:cubicBezTo>
                  <a:pt x="2858" y="1006"/>
                  <a:pt x="2926" y="983"/>
                  <a:pt x="2994" y="953"/>
                </a:cubicBezTo>
                <a:cubicBezTo>
                  <a:pt x="3062" y="923"/>
                  <a:pt x="3085" y="885"/>
                  <a:pt x="3130" y="862"/>
                </a:cubicBezTo>
                <a:cubicBezTo>
                  <a:pt x="3175" y="839"/>
                  <a:pt x="3221" y="862"/>
                  <a:pt x="3266" y="817"/>
                </a:cubicBezTo>
                <a:cubicBezTo>
                  <a:pt x="3311" y="772"/>
                  <a:pt x="3372" y="643"/>
                  <a:pt x="3402" y="590"/>
                </a:cubicBezTo>
                <a:cubicBezTo>
                  <a:pt x="3432" y="537"/>
                  <a:pt x="3417" y="537"/>
                  <a:pt x="3447" y="499"/>
                </a:cubicBezTo>
                <a:cubicBezTo>
                  <a:pt x="3477" y="461"/>
                  <a:pt x="3508" y="401"/>
                  <a:pt x="3583" y="363"/>
                </a:cubicBezTo>
                <a:cubicBezTo>
                  <a:pt x="3658" y="325"/>
                  <a:pt x="3795" y="287"/>
                  <a:pt x="3901" y="272"/>
                </a:cubicBezTo>
                <a:cubicBezTo>
                  <a:pt x="4007" y="257"/>
                  <a:pt x="4098" y="272"/>
                  <a:pt x="4219" y="272"/>
                </a:cubicBezTo>
                <a:cubicBezTo>
                  <a:pt x="4340" y="272"/>
                  <a:pt x="4491" y="272"/>
                  <a:pt x="4627" y="272"/>
                </a:cubicBezTo>
                <a:cubicBezTo>
                  <a:pt x="4763" y="272"/>
                  <a:pt x="4899" y="272"/>
                  <a:pt x="5035" y="272"/>
                </a:cubicBezTo>
                <a:cubicBezTo>
                  <a:pt x="5171" y="272"/>
                  <a:pt x="5360" y="287"/>
                  <a:pt x="5443" y="272"/>
                </a:cubicBezTo>
                <a:cubicBezTo>
                  <a:pt x="5526" y="257"/>
                  <a:pt x="5511" y="212"/>
                  <a:pt x="5534" y="182"/>
                </a:cubicBezTo>
                <a:cubicBezTo>
                  <a:pt x="5557" y="152"/>
                  <a:pt x="5564" y="121"/>
                  <a:pt x="5579" y="91"/>
                </a:cubicBezTo>
                <a:cubicBezTo>
                  <a:pt x="5594" y="61"/>
                  <a:pt x="5609" y="30"/>
                  <a:pt x="5625" y="0"/>
                </a:cubicBezTo>
              </a:path>
            </a:pathLst>
          </a:custGeom>
          <a:noFill/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  <p:sp>
        <p:nvSpPr>
          <p:cNvPr id="9231" name="Line 12"/>
          <p:cNvSpPr>
            <a:spLocks noChangeShapeType="1"/>
          </p:cNvSpPr>
          <p:nvPr/>
        </p:nvSpPr>
        <p:spPr bwMode="auto">
          <a:xfrm flipV="1">
            <a:off x="517525" y="5356225"/>
            <a:ext cx="863600" cy="665163"/>
          </a:xfrm>
          <a:prstGeom prst="line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  <p:sp>
        <p:nvSpPr>
          <p:cNvPr id="1480717" name="Freeform 13"/>
          <p:cNvSpPr>
            <a:spLocks/>
          </p:cNvSpPr>
          <p:nvPr/>
        </p:nvSpPr>
        <p:spPr bwMode="auto">
          <a:xfrm>
            <a:off x="0" y="609600"/>
            <a:ext cx="8639175" cy="5516563"/>
          </a:xfrm>
          <a:custGeom>
            <a:avLst/>
            <a:gdLst>
              <a:gd name="T0" fmla="*/ 0 w 5579"/>
              <a:gd name="T1" fmla="*/ 2147483647 h 3583"/>
              <a:gd name="T2" fmla="*/ 2147483647 w 5579"/>
              <a:gd name="T3" fmla="*/ 2147483647 h 3583"/>
              <a:gd name="T4" fmla="*/ 2147483647 w 5579"/>
              <a:gd name="T5" fmla="*/ 2147483647 h 3583"/>
              <a:gd name="T6" fmla="*/ 2147483647 w 5579"/>
              <a:gd name="T7" fmla="*/ 2147483647 h 3583"/>
              <a:gd name="T8" fmla="*/ 2147483647 w 5579"/>
              <a:gd name="T9" fmla="*/ 2147483647 h 3583"/>
              <a:gd name="T10" fmla="*/ 2147483647 w 5579"/>
              <a:gd name="T11" fmla="*/ 2147483647 h 3583"/>
              <a:gd name="T12" fmla="*/ 2147483647 w 5579"/>
              <a:gd name="T13" fmla="*/ 2147483647 h 3583"/>
              <a:gd name="T14" fmla="*/ 2147483647 w 5579"/>
              <a:gd name="T15" fmla="*/ 2147483647 h 3583"/>
              <a:gd name="T16" fmla="*/ 2147483647 w 5579"/>
              <a:gd name="T17" fmla="*/ 2147483647 h 3583"/>
              <a:gd name="T18" fmla="*/ 2147483647 w 5579"/>
              <a:gd name="T19" fmla="*/ 2147483647 h 3583"/>
              <a:gd name="T20" fmla="*/ 2147483647 w 5579"/>
              <a:gd name="T21" fmla="*/ 2147483647 h 3583"/>
              <a:gd name="T22" fmla="*/ 2147483647 w 5579"/>
              <a:gd name="T23" fmla="*/ 2147483647 h 3583"/>
              <a:gd name="T24" fmla="*/ 2147483647 w 5579"/>
              <a:gd name="T25" fmla="*/ 2147483647 h 3583"/>
              <a:gd name="T26" fmla="*/ 2147483647 w 5579"/>
              <a:gd name="T27" fmla="*/ 2147483647 h 3583"/>
              <a:gd name="T28" fmla="*/ 2147483647 w 5579"/>
              <a:gd name="T29" fmla="*/ 2147483647 h 3583"/>
              <a:gd name="T30" fmla="*/ 2147483647 w 5579"/>
              <a:gd name="T31" fmla="*/ 2147483647 h 3583"/>
              <a:gd name="T32" fmla="*/ 2147483647 w 5579"/>
              <a:gd name="T33" fmla="*/ 2147483647 h 3583"/>
              <a:gd name="T34" fmla="*/ 2147483647 w 5579"/>
              <a:gd name="T35" fmla="*/ 2147483647 h 3583"/>
              <a:gd name="T36" fmla="*/ 2147483647 w 5579"/>
              <a:gd name="T37" fmla="*/ 2147483647 h 3583"/>
              <a:gd name="T38" fmla="*/ 2147483647 w 5579"/>
              <a:gd name="T39" fmla="*/ 2147483647 h 3583"/>
              <a:gd name="T40" fmla="*/ 2147483647 w 5579"/>
              <a:gd name="T41" fmla="*/ 2147483647 h 3583"/>
              <a:gd name="T42" fmla="*/ 2147483647 w 5579"/>
              <a:gd name="T43" fmla="*/ 2147483647 h 3583"/>
              <a:gd name="T44" fmla="*/ 2147483647 w 5579"/>
              <a:gd name="T45" fmla="*/ 2147483647 h 3583"/>
              <a:gd name="T46" fmla="*/ 2147483647 w 5579"/>
              <a:gd name="T47" fmla="*/ 2147483647 h 3583"/>
              <a:gd name="T48" fmla="*/ 2147483647 w 5579"/>
              <a:gd name="T49" fmla="*/ 2147483647 h 3583"/>
              <a:gd name="T50" fmla="*/ 2147483647 w 5579"/>
              <a:gd name="T51" fmla="*/ 2147483647 h 3583"/>
              <a:gd name="T52" fmla="*/ 2147483647 w 5579"/>
              <a:gd name="T53" fmla="*/ 2147483647 h 3583"/>
              <a:gd name="T54" fmla="*/ 2147483647 w 5579"/>
              <a:gd name="T55" fmla="*/ 2147483647 h 3583"/>
              <a:gd name="T56" fmla="*/ 2147483647 w 5579"/>
              <a:gd name="T57" fmla="*/ 2147483647 h 3583"/>
              <a:gd name="T58" fmla="*/ 2147483647 w 5579"/>
              <a:gd name="T59" fmla="*/ 2147483647 h 3583"/>
              <a:gd name="T60" fmla="*/ 2147483647 w 5579"/>
              <a:gd name="T61" fmla="*/ 2147483647 h 3583"/>
              <a:gd name="T62" fmla="*/ 2147483647 w 5579"/>
              <a:gd name="T63" fmla="*/ 2147483647 h 3583"/>
              <a:gd name="T64" fmla="*/ 2147483647 w 5579"/>
              <a:gd name="T65" fmla="*/ 2147483647 h 3583"/>
              <a:gd name="T66" fmla="*/ 2147483647 w 5579"/>
              <a:gd name="T67" fmla="*/ 2147483647 h 3583"/>
              <a:gd name="T68" fmla="*/ 2147483647 w 5579"/>
              <a:gd name="T69" fmla="*/ 2147483647 h 3583"/>
              <a:gd name="T70" fmla="*/ 2147483647 w 5579"/>
              <a:gd name="T71" fmla="*/ 2147483647 h 3583"/>
              <a:gd name="T72" fmla="*/ 2147483647 w 5579"/>
              <a:gd name="T73" fmla="*/ 0 h 35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579" h="3583">
                <a:moveTo>
                  <a:pt x="0" y="3583"/>
                </a:moveTo>
                <a:cubicBezTo>
                  <a:pt x="3" y="3477"/>
                  <a:pt x="7" y="3371"/>
                  <a:pt x="45" y="3311"/>
                </a:cubicBezTo>
                <a:cubicBezTo>
                  <a:pt x="83" y="3251"/>
                  <a:pt x="174" y="3235"/>
                  <a:pt x="227" y="3220"/>
                </a:cubicBezTo>
                <a:cubicBezTo>
                  <a:pt x="280" y="3205"/>
                  <a:pt x="333" y="3235"/>
                  <a:pt x="363" y="3220"/>
                </a:cubicBezTo>
                <a:cubicBezTo>
                  <a:pt x="393" y="3205"/>
                  <a:pt x="393" y="3144"/>
                  <a:pt x="408" y="3129"/>
                </a:cubicBezTo>
                <a:cubicBezTo>
                  <a:pt x="423" y="3114"/>
                  <a:pt x="424" y="3129"/>
                  <a:pt x="454" y="3129"/>
                </a:cubicBezTo>
                <a:cubicBezTo>
                  <a:pt x="484" y="3129"/>
                  <a:pt x="537" y="3242"/>
                  <a:pt x="590" y="3129"/>
                </a:cubicBezTo>
                <a:cubicBezTo>
                  <a:pt x="643" y="3016"/>
                  <a:pt x="703" y="2570"/>
                  <a:pt x="771" y="2449"/>
                </a:cubicBezTo>
                <a:cubicBezTo>
                  <a:pt x="839" y="2328"/>
                  <a:pt x="953" y="2419"/>
                  <a:pt x="998" y="2404"/>
                </a:cubicBezTo>
                <a:cubicBezTo>
                  <a:pt x="1043" y="2389"/>
                  <a:pt x="1005" y="2373"/>
                  <a:pt x="1043" y="2358"/>
                </a:cubicBezTo>
                <a:cubicBezTo>
                  <a:pt x="1081" y="2343"/>
                  <a:pt x="1179" y="2328"/>
                  <a:pt x="1225" y="2313"/>
                </a:cubicBezTo>
                <a:cubicBezTo>
                  <a:pt x="1271" y="2298"/>
                  <a:pt x="1286" y="2275"/>
                  <a:pt x="1316" y="2268"/>
                </a:cubicBezTo>
                <a:cubicBezTo>
                  <a:pt x="1346" y="2261"/>
                  <a:pt x="1376" y="2268"/>
                  <a:pt x="1406" y="2268"/>
                </a:cubicBezTo>
                <a:cubicBezTo>
                  <a:pt x="1436" y="2268"/>
                  <a:pt x="1467" y="2283"/>
                  <a:pt x="1497" y="2268"/>
                </a:cubicBezTo>
                <a:cubicBezTo>
                  <a:pt x="1527" y="2253"/>
                  <a:pt x="1558" y="2200"/>
                  <a:pt x="1588" y="2177"/>
                </a:cubicBezTo>
                <a:cubicBezTo>
                  <a:pt x="1618" y="2154"/>
                  <a:pt x="1648" y="2139"/>
                  <a:pt x="1678" y="2132"/>
                </a:cubicBezTo>
                <a:cubicBezTo>
                  <a:pt x="1708" y="2125"/>
                  <a:pt x="1739" y="2132"/>
                  <a:pt x="1769" y="2132"/>
                </a:cubicBezTo>
                <a:cubicBezTo>
                  <a:pt x="1799" y="2132"/>
                  <a:pt x="1822" y="2147"/>
                  <a:pt x="1860" y="2132"/>
                </a:cubicBezTo>
                <a:cubicBezTo>
                  <a:pt x="1898" y="2117"/>
                  <a:pt x="1958" y="2192"/>
                  <a:pt x="1996" y="2041"/>
                </a:cubicBezTo>
                <a:cubicBezTo>
                  <a:pt x="2034" y="1890"/>
                  <a:pt x="2064" y="1375"/>
                  <a:pt x="2087" y="1224"/>
                </a:cubicBezTo>
                <a:cubicBezTo>
                  <a:pt x="2110" y="1073"/>
                  <a:pt x="2094" y="1179"/>
                  <a:pt x="2132" y="1134"/>
                </a:cubicBezTo>
                <a:cubicBezTo>
                  <a:pt x="2170" y="1089"/>
                  <a:pt x="2230" y="990"/>
                  <a:pt x="2313" y="952"/>
                </a:cubicBezTo>
                <a:cubicBezTo>
                  <a:pt x="2396" y="914"/>
                  <a:pt x="2540" y="914"/>
                  <a:pt x="2631" y="907"/>
                </a:cubicBezTo>
                <a:cubicBezTo>
                  <a:pt x="2722" y="900"/>
                  <a:pt x="2797" y="930"/>
                  <a:pt x="2858" y="907"/>
                </a:cubicBezTo>
                <a:cubicBezTo>
                  <a:pt x="2919" y="884"/>
                  <a:pt x="2964" y="816"/>
                  <a:pt x="2994" y="771"/>
                </a:cubicBezTo>
                <a:cubicBezTo>
                  <a:pt x="3024" y="726"/>
                  <a:pt x="3016" y="673"/>
                  <a:pt x="3039" y="635"/>
                </a:cubicBezTo>
                <a:cubicBezTo>
                  <a:pt x="3062" y="597"/>
                  <a:pt x="3085" y="589"/>
                  <a:pt x="3130" y="544"/>
                </a:cubicBezTo>
                <a:cubicBezTo>
                  <a:pt x="3175" y="499"/>
                  <a:pt x="3258" y="401"/>
                  <a:pt x="3311" y="363"/>
                </a:cubicBezTo>
                <a:cubicBezTo>
                  <a:pt x="3364" y="325"/>
                  <a:pt x="3387" y="302"/>
                  <a:pt x="3447" y="317"/>
                </a:cubicBezTo>
                <a:cubicBezTo>
                  <a:pt x="3507" y="332"/>
                  <a:pt x="3606" y="468"/>
                  <a:pt x="3674" y="453"/>
                </a:cubicBezTo>
                <a:cubicBezTo>
                  <a:pt x="3742" y="438"/>
                  <a:pt x="3788" y="264"/>
                  <a:pt x="3856" y="226"/>
                </a:cubicBezTo>
                <a:cubicBezTo>
                  <a:pt x="3924" y="188"/>
                  <a:pt x="4007" y="218"/>
                  <a:pt x="4082" y="226"/>
                </a:cubicBezTo>
                <a:cubicBezTo>
                  <a:pt x="4157" y="234"/>
                  <a:pt x="4143" y="279"/>
                  <a:pt x="4309" y="272"/>
                </a:cubicBezTo>
                <a:cubicBezTo>
                  <a:pt x="4475" y="265"/>
                  <a:pt x="4906" y="196"/>
                  <a:pt x="5080" y="181"/>
                </a:cubicBezTo>
                <a:cubicBezTo>
                  <a:pt x="5254" y="166"/>
                  <a:pt x="5276" y="204"/>
                  <a:pt x="5352" y="181"/>
                </a:cubicBezTo>
                <a:cubicBezTo>
                  <a:pt x="5428" y="158"/>
                  <a:pt x="5496" y="75"/>
                  <a:pt x="5534" y="45"/>
                </a:cubicBezTo>
                <a:cubicBezTo>
                  <a:pt x="5572" y="15"/>
                  <a:pt x="5575" y="7"/>
                  <a:pt x="5579" y="0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dashDot"/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  <p:sp>
        <p:nvSpPr>
          <p:cNvPr id="9233" name="Text Box 14"/>
          <p:cNvSpPr txBox="1">
            <a:spLocks noChangeArrowheads="1"/>
          </p:cNvSpPr>
          <p:nvPr/>
        </p:nvSpPr>
        <p:spPr bwMode="auto">
          <a:xfrm rot="18955620">
            <a:off x="-430213" y="2998788"/>
            <a:ext cx="3286126" cy="34766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6699FF"/>
              </a:buClr>
              <a:buSzPct val="65000"/>
              <a:buFont typeface="Marlett" pitchFamily="2" charset="2"/>
              <a:buBlip>
                <a:blip r:embed="rId4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en-US" sz="1662" dirty="0">
                <a:cs typeface="Arial" panose="020B0604020202020204" pitchFamily="34" charset="0"/>
              </a:rPr>
              <a:t>Transformation CHALLENGE</a:t>
            </a:r>
          </a:p>
        </p:txBody>
      </p:sp>
      <p:sp>
        <p:nvSpPr>
          <p:cNvPr id="125971" name="TextBox 18"/>
          <p:cNvSpPr txBox="1">
            <a:spLocks noChangeArrowheads="1"/>
          </p:cNvSpPr>
          <p:nvPr/>
        </p:nvSpPr>
        <p:spPr bwMode="auto">
          <a:xfrm>
            <a:off x="8035328" y="4534318"/>
            <a:ext cx="1003300" cy="73866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Typical with Big Donors</a:t>
            </a:r>
          </a:p>
        </p:txBody>
      </p:sp>
    </p:spTree>
    <p:extLst>
      <p:ext uri="{BB962C8B-B14F-4D97-AF65-F5344CB8AC3E}">
        <p14:creationId xmlns:p14="http://schemas.microsoft.com/office/powerpoint/2010/main" val="261836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0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0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80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80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80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480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807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807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807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807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807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807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80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80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8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8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8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8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8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480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480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0707" grpId="0" build="p" autoUpdateAnimBg="0" rev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5" name="Rectangle 2"/>
          <p:cNvSpPr>
            <a:spLocks noGrp="1" noChangeArrowheads="1"/>
          </p:cNvSpPr>
          <p:nvPr>
            <p:ph type="title"/>
          </p:nvPr>
        </p:nvSpPr>
        <p:spPr>
          <a:xfrm>
            <a:off x="358177" y="190500"/>
            <a:ext cx="8515350" cy="6477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Transform to Implementing NGO</a:t>
            </a:r>
          </a:p>
        </p:txBody>
      </p:sp>
      <p:sp>
        <p:nvSpPr>
          <p:cNvPr id="1482755" name="Rectangle 3"/>
          <p:cNvSpPr>
            <a:spLocks noGrp="1"/>
          </p:cNvSpPr>
          <p:nvPr>
            <p:ph idx="1"/>
          </p:nvPr>
        </p:nvSpPr>
        <p:spPr>
          <a:xfrm>
            <a:off x="401937" y="1324461"/>
            <a:ext cx="8661679" cy="5299075"/>
          </a:xfrm>
        </p:spPr>
        <p:txBody>
          <a:bodyPr>
            <a:normAutofit fontScale="92500" lnSpcReduction="20000"/>
          </a:bodyPr>
          <a:lstStyle/>
          <a:p>
            <a:pPr marL="350838" indent="-350838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chemeClr val="accent1"/>
                </a:solidFill>
              </a:rPr>
              <a:t>You do a good program following donor initiatives</a:t>
            </a:r>
            <a:r>
              <a:rPr lang="en-US" altLang="en-US" dirty="0"/>
              <a:t>.</a:t>
            </a:r>
          </a:p>
          <a:p>
            <a:pPr marL="350838" indent="-350838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dirty="0"/>
              <a:t> 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The donor has a vision and mission and issues RFPs.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Donor does the strategic thinking and sets the goals.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You write proposals and plans for the RFP.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You are a contractor depending on that donor.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Executive director does program management.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Board provides program and financial oversight.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Program and finance carry out their roles.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You do good work, finances, and reporting.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dirty="0"/>
              <a:t>You have become a strong program implementer.</a:t>
            </a:r>
          </a:p>
        </p:txBody>
      </p:sp>
    </p:spTree>
    <p:extLst>
      <p:ext uri="{BB962C8B-B14F-4D97-AF65-F5344CB8AC3E}">
        <p14:creationId xmlns:p14="http://schemas.microsoft.com/office/powerpoint/2010/main" val="377229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3" name="Rectangle 2"/>
          <p:cNvSpPr>
            <a:spLocks noGrp="1" noChangeArrowheads="1"/>
          </p:cNvSpPr>
          <p:nvPr>
            <p:ph type="title"/>
          </p:nvPr>
        </p:nvSpPr>
        <p:spPr>
          <a:xfrm>
            <a:off x="443806" y="142875"/>
            <a:ext cx="8305800" cy="7715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Transform to Developed NGO</a:t>
            </a:r>
          </a:p>
        </p:txBody>
      </p:sp>
      <p:sp>
        <p:nvSpPr>
          <p:cNvPr id="1484803" name="Rectangle 3"/>
          <p:cNvSpPr>
            <a:spLocks noGrp="1"/>
          </p:cNvSpPr>
          <p:nvPr>
            <p:ph idx="1"/>
          </p:nvPr>
        </p:nvSpPr>
        <p:spPr>
          <a:xfrm>
            <a:off x="290568" y="1333463"/>
            <a:ext cx="8863484" cy="5429078"/>
          </a:xfrm>
        </p:spPr>
        <p:txBody>
          <a:bodyPr>
            <a:normAutofit fontScale="62500" lnSpcReduction="20000"/>
          </a:bodyPr>
          <a:lstStyle/>
          <a:p>
            <a:pPr marL="350838" indent="-350838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5100" dirty="0">
                <a:solidFill>
                  <a:schemeClr val="accent1"/>
                </a:solidFill>
              </a:rPr>
              <a:t>You take control of destiny with your own initiative.</a:t>
            </a:r>
          </a:p>
          <a:p>
            <a:pPr marL="350838" indent="-350838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3000" dirty="0">
              <a:solidFill>
                <a:schemeClr val="accent1"/>
              </a:solidFill>
            </a:endParaRP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 think strategically and decide what you will do.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 determine your vision, mission, values, and goals.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 plan the budget and seek donations for it.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Your executive director is the organizational leader.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Your board is a strategic board with a fundraising role.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Your organization finds new markets of donors.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 play a strong cooperative role with other NGOs.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 are more independent with your own strategies.</a:t>
            </a:r>
          </a:p>
          <a:p>
            <a:pPr marL="350838" indent="-350838">
              <a:lnSpc>
                <a:spcPct val="100000"/>
              </a:lnSpc>
              <a:buFont typeface="Marlett" pitchFamily="2" charset="2"/>
              <a:buAutoNum type="arabicPeriod"/>
            </a:pPr>
            <a:r>
              <a:rPr lang="en-US" altLang="en-US" sz="4800" dirty="0"/>
              <a:t>You are true to organization’s vision and mission.</a:t>
            </a:r>
          </a:p>
        </p:txBody>
      </p:sp>
    </p:spTree>
    <p:extLst>
      <p:ext uri="{BB962C8B-B14F-4D97-AF65-F5344CB8AC3E}">
        <p14:creationId xmlns:p14="http://schemas.microsoft.com/office/powerpoint/2010/main" val="365427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17816" cy="6669157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184" y="0"/>
            <a:ext cx="4517816" cy="6669157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  <p:extLst>
      <p:ext uri="{BB962C8B-B14F-4D97-AF65-F5344CB8AC3E}">
        <p14:creationId xmlns:p14="http://schemas.microsoft.com/office/powerpoint/2010/main" val="82857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3" name="Rectangle 2"/>
          <p:cNvSpPr>
            <a:spLocks noGrp="1" noChangeArrowheads="1"/>
          </p:cNvSpPr>
          <p:nvPr>
            <p:ph type="title"/>
          </p:nvPr>
        </p:nvSpPr>
        <p:spPr>
          <a:xfrm>
            <a:off x="487347" y="142875"/>
            <a:ext cx="8305800" cy="7715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Transform to Scaling Up NGO</a:t>
            </a:r>
          </a:p>
        </p:txBody>
      </p:sp>
      <p:sp>
        <p:nvSpPr>
          <p:cNvPr id="1484803" name="Rectangle 3"/>
          <p:cNvSpPr>
            <a:spLocks noGrp="1"/>
          </p:cNvSpPr>
          <p:nvPr>
            <p:ph idx="1"/>
          </p:nvPr>
        </p:nvSpPr>
        <p:spPr>
          <a:xfrm>
            <a:off x="321547" y="1092311"/>
            <a:ext cx="8983227" cy="5619988"/>
          </a:xfrm>
        </p:spPr>
        <p:txBody>
          <a:bodyPr>
            <a:normAutofit/>
          </a:bodyPr>
          <a:lstStyle/>
          <a:p>
            <a:pPr marL="350838" indent="-350838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chemeClr val="accent1"/>
                </a:solidFill>
              </a:rPr>
              <a:t>You reach out in new ways to expand your impact.</a:t>
            </a:r>
          </a:p>
          <a:p>
            <a:pPr marL="350838" indent="-350838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1900" dirty="0">
              <a:solidFill>
                <a:schemeClr val="accent1"/>
              </a:solidFill>
            </a:endParaRP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expand geographically in region, country or world.</a:t>
            </a: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embrace a more complex structure and culture.</a:t>
            </a: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create field offices, subsidiaries or affiliates.</a:t>
            </a: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provide overall direction and set standards.</a:t>
            </a: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have integrated policy, branding, and advocacy. </a:t>
            </a: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support organization development in all offices.</a:t>
            </a: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have total organization talent development.</a:t>
            </a: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endorse board development and fundraising.</a:t>
            </a:r>
          </a:p>
          <a:p>
            <a:pPr marL="350838" indent="-350838">
              <a:lnSpc>
                <a:spcPct val="80000"/>
              </a:lnSpc>
              <a:buFont typeface="Marlett" pitchFamily="2" charset="2"/>
              <a:buAutoNum type="arabicPeriod"/>
            </a:pPr>
            <a:r>
              <a:rPr lang="en-US" altLang="en-US" sz="3000" dirty="0"/>
              <a:t>You encourage leadership and innovation everywhere.</a:t>
            </a:r>
          </a:p>
        </p:txBody>
      </p:sp>
    </p:spTree>
    <p:extLst>
      <p:ext uri="{BB962C8B-B14F-4D97-AF65-F5344CB8AC3E}">
        <p14:creationId xmlns:p14="http://schemas.microsoft.com/office/powerpoint/2010/main" val="132909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"/>
            <a:ext cx="7210425" cy="822325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Three Must Have Strategies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3497113"/>
              </p:ext>
            </p:extLst>
          </p:nvPr>
        </p:nvGraphicFramePr>
        <p:xfrm>
          <a:off x="0" y="1243013"/>
          <a:ext cx="9144000" cy="5614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683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>
            <a:extLst>
              <a:ext uri="{FF2B5EF4-FFF2-40B4-BE49-F238E27FC236}">
                <a16:creationId xmlns:a16="http://schemas.microsoft.com/office/drawing/2014/main" id="{5519985F-0D59-4BA1-A645-C49C5BE624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4763"/>
            <a:ext cx="8971500" cy="106203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Creating Value as Core Strategy (2)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71F8EFC1-DD32-490E-8DC5-0395054EE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909" y="1275185"/>
            <a:ext cx="8798767" cy="5358090"/>
          </a:xfrm>
        </p:spPr>
        <p:txBody>
          <a:bodyPr>
            <a:normAutofit fontScale="92500"/>
          </a:bodyPr>
          <a:lstStyle/>
          <a:p>
            <a:pPr marL="0" indent="0" eaLnBrk="1" hangingPunct="1">
              <a:buNone/>
            </a:pPr>
            <a:r>
              <a:rPr lang="en-US" altLang="en-US" sz="3500" dirty="0"/>
              <a:t>In nonprofits, what creates </a:t>
            </a:r>
            <a:r>
              <a:rPr lang="en-US" altLang="en-US" sz="3500" b="1" u="sng" dirty="0">
                <a:solidFill>
                  <a:schemeClr val="accent5">
                    <a:lumMod val="50000"/>
                  </a:schemeClr>
                </a:solidFill>
              </a:rPr>
              <a:t>value for society</a:t>
            </a:r>
            <a:r>
              <a:rPr lang="en-US" altLang="en-US" sz="3500" dirty="0"/>
              <a:t>?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Solving or ameliorating a significant social problem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Delivering benefits to participants and beneficiaries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Producing results valuable to society 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Using resources efficiently and effectively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Doing what business or government cannot or will not do</a:t>
            </a:r>
          </a:p>
          <a:p>
            <a:pPr marL="0" indent="0" eaLnBrk="1" hangingPunct="1">
              <a:buNone/>
            </a:pPr>
            <a:r>
              <a:rPr lang="en-US" altLang="en-US" sz="3500" dirty="0"/>
              <a:t>In nonprofits, what is the reward for creating value?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Solving a problem and delivering value to participants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Raising the funds needed to deliver the program 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Building an organization to help more 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Delivering value to donors, volunteers, and staff</a:t>
            </a:r>
          </a:p>
          <a:p>
            <a:pPr marL="914400" lvl="1" indent="-457200">
              <a:buFont typeface="Calibri Light" panose="020F0302020204030204" pitchFamily="34" charset="0"/>
              <a:buAutoNum type="alphaLcPeriod"/>
            </a:pPr>
            <a:r>
              <a:rPr lang="en-US" altLang="en-US" sz="2800" dirty="0"/>
              <a:t>Feeling good at the end of the day</a:t>
            </a:r>
          </a:p>
        </p:txBody>
      </p:sp>
    </p:spTree>
    <p:extLst>
      <p:ext uri="{BB962C8B-B14F-4D97-AF65-F5344CB8AC3E}">
        <p14:creationId xmlns:p14="http://schemas.microsoft.com/office/powerpoint/2010/main" val="378009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810214" y="102641"/>
            <a:ext cx="7559345" cy="769938"/>
          </a:xfrm>
        </p:spPr>
        <p:txBody>
          <a:bodyPr lIns="92075" tIns="46038" rIns="92075" bIns="46038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Essentials for Nonprofits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>
            <p:ph idx="1"/>
          </p:nvPr>
        </p:nvSpPr>
        <p:spPr>
          <a:xfrm>
            <a:off x="527188" y="1217648"/>
            <a:ext cx="8271584" cy="5444412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rtlCol="0">
            <a:normAutofit lnSpcReduction="10000"/>
          </a:bodyPr>
          <a:lstStyle/>
          <a:p>
            <a:pPr marL="533400" indent="-533400" eaLnBrk="1" fontAlgn="auto" hangingPunct="1">
              <a:spcAft>
                <a:spcPts val="0"/>
              </a:spcAft>
              <a:buSzPct val="90000"/>
              <a:buFont typeface="+mj-lt"/>
              <a:buAutoNum type="arabicPeriod"/>
              <a:defRPr/>
            </a:pPr>
            <a:r>
              <a:rPr lang="en-GB" altLang="en-US" sz="3600" b="1" dirty="0">
                <a:solidFill>
                  <a:srgbClr val="0070C0"/>
                </a:solidFill>
              </a:rPr>
              <a:t>Mission</a:t>
            </a:r>
            <a:r>
              <a:rPr lang="en-GB" altLang="en-US" sz="3600" b="1" dirty="0">
                <a:solidFill>
                  <a:srgbClr val="0033CC"/>
                </a:solidFill>
              </a:rPr>
              <a:t> 	</a:t>
            </a:r>
            <a:r>
              <a:rPr lang="en-GB" altLang="en-US" sz="3600" dirty="0"/>
              <a:t>		</a:t>
            </a:r>
            <a:r>
              <a:rPr lang="en-GB" altLang="en-US" sz="3600" b="1" dirty="0">
                <a:solidFill>
                  <a:srgbClr val="C00000"/>
                </a:solidFill>
                <a:sym typeface="Monotype Sorts" pitchFamily="2" charset="2"/>
              </a:rPr>
              <a:t>Value </a:t>
            </a:r>
            <a:endParaRPr lang="en-GB" altLang="en-US" sz="3600" b="1" dirty="0">
              <a:solidFill>
                <a:srgbClr val="C00000"/>
              </a:solidFill>
            </a:endParaRPr>
          </a:p>
          <a:p>
            <a:pPr lvl="1" eaLnBrk="1" fontAlgn="auto" hangingPunct="1">
              <a:spcAft>
                <a:spcPts val="0"/>
              </a:spcAft>
              <a:buClr>
                <a:srgbClr val="6699FF"/>
              </a:buClr>
              <a:buSzPct val="90000"/>
              <a:buFont typeface="Wingdings" panose="05000000000000000000" pitchFamily="2" charset="2"/>
              <a:buChar char="§"/>
              <a:defRPr/>
            </a:pPr>
            <a:r>
              <a:rPr lang="en-GB" altLang="en-US" sz="3200" dirty="0"/>
              <a:t> How important is it to society?</a:t>
            </a:r>
          </a:p>
          <a:p>
            <a:pPr marL="533400" indent="-533400" eaLnBrk="1" fontAlgn="auto" hangingPunct="1">
              <a:spcAft>
                <a:spcPts val="0"/>
              </a:spcAft>
              <a:buSzPct val="90000"/>
              <a:buFont typeface="+mj-lt"/>
              <a:buAutoNum type="arabicPeriod"/>
              <a:defRPr/>
            </a:pPr>
            <a:r>
              <a:rPr lang="en-GB" altLang="en-US" sz="3600" b="1" dirty="0">
                <a:solidFill>
                  <a:srgbClr val="0070C0"/>
                </a:solidFill>
              </a:rPr>
              <a:t>Effectiveness</a:t>
            </a:r>
            <a:r>
              <a:rPr lang="en-GB" altLang="en-US" sz="3600" b="1" dirty="0">
                <a:solidFill>
                  <a:srgbClr val="0033CC"/>
                </a:solidFill>
              </a:rPr>
              <a:t>	</a:t>
            </a:r>
            <a:r>
              <a:rPr lang="en-GB" altLang="en-US" sz="3600" dirty="0"/>
              <a:t>	</a:t>
            </a:r>
            <a:r>
              <a:rPr lang="en-GB" altLang="en-US" sz="3600" b="1" dirty="0">
                <a:solidFill>
                  <a:srgbClr val="C00000"/>
                </a:solidFill>
                <a:sym typeface="Monotype Sorts" pitchFamily="2" charset="2"/>
              </a:rPr>
              <a:t>Results</a:t>
            </a:r>
            <a:endParaRPr lang="en-GB" altLang="en-US" sz="3600" b="1" dirty="0">
              <a:solidFill>
                <a:srgbClr val="C00000"/>
              </a:solidFill>
            </a:endParaRPr>
          </a:p>
          <a:p>
            <a:pPr lvl="1">
              <a:lnSpc>
                <a:spcPct val="100000"/>
              </a:lnSpc>
              <a:buClr>
                <a:srgbClr val="6699FF"/>
              </a:buClr>
              <a:buSzPct val="90000"/>
              <a:buFont typeface="Wingdings" panose="05000000000000000000" pitchFamily="2" charset="2"/>
              <a:buChar char="§"/>
              <a:defRPr/>
            </a:pPr>
            <a:r>
              <a:rPr lang="en-GB" altLang="en-US" sz="3200" dirty="0"/>
              <a:t>How much impact is there?</a:t>
            </a:r>
          </a:p>
          <a:p>
            <a:pPr marL="533400" indent="-533400" eaLnBrk="1" fontAlgn="auto" hangingPunct="1">
              <a:spcAft>
                <a:spcPts val="0"/>
              </a:spcAft>
              <a:buSzPct val="90000"/>
              <a:buFont typeface="+mj-lt"/>
              <a:buAutoNum type="arabicPeriod"/>
              <a:defRPr/>
            </a:pPr>
            <a:r>
              <a:rPr lang="en-GB" altLang="en-US" sz="3600" b="1" dirty="0">
                <a:solidFill>
                  <a:srgbClr val="0070C0"/>
                </a:solidFill>
              </a:rPr>
              <a:t>Efficiency</a:t>
            </a:r>
            <a:r>
              <a:rPr lang="en-GB" altLang="en-US" sz="3600" b="1" dirty="0">
                <a:solidFill>
                  <a:srgbClr val="0033CC"/>
                </a:solidFill>
              </a:rPr>
              <a:t>	</a:t>
            </a:r>
            <a:r>
              <a:rPr lang="en-GB" altLang="en-US" sz="3600" dirty="0"/>
              <a:t>		</a:t>
            </a:r>
            <a:r>
              <a:rPr lang="en-GB" altLang="en-US" sz="3600" b="1" dirty="0">
                <a:solidFill>
                  <a:srgbClr val="C00000"/>
                </a:solidFill>
                <a:sym typeface="Monotype Sorts" pitchFamily="2" charset="2"/>
              </a:rPr>
              <a:t>Cost</a:t>
            </a:r>
            <a:r>
              <a:rPr lang="en-GB" altLang="en-US" sz="3600" dirty="0"/>
              <a:t> </a:t>
            </a:r>
          </a:p>
          <a:p>
            <a:pPr lvl="1">
              <a:buClr>
                <a:srgbClr val="6699FF"/>
              </a:buClr>
              <a:buSzPct val="90000"/>
              <a:buFont typeface="Wingdings" panose="05000000000000000000" pitchFamily="2" charset="2"/>
              <a:buChar char="§"/>
              <a:defRPr/>
            </a:pPr>
            <a:r>
              <a:rPr lang="en-GB" altLang="en-US" sz="3200" dirty="0"/>
              <a:t> What is the price for the results?</a:t>
            </a:r>
          </a:p>
          <a:p>
            <a:pPr marL="533400" indent="-533400" eaLnBrk="1" fontAlgn="auto" hangingPunct="1">
              <a:spcAft>
                <a:spcPts val="0"/>
              </a:spcAft>
              <a:buSzPct val="90000"/>
              <a:buFont typeface="+mj-lt"/>
              <a:buAutoNum type="arabicPeriod"/>
              <a:defRPr/>
            </a:pPr>
            <a:r>
              <a:rPr lang="en-GB" altLang="en-US" sz="3600" b="1" dirty="0">
                <a:solidFill>
                  <a:srgbClr val="0070C0"/>
                </a:solidFill>
              </a:rPr>
              <a:t>Ethics</a:t>
            </a:r>
            <a:r>
              <a:rPr lang="en-GB" altLang="en-US" sz="3600" dirty="0">
                <a:solidFill>
                  <a:srgbClr val="0070C0"/>
                </a:solidFill>
              </a:rPr>
              <a:t>	</a:t>
            </a:r>
            <a:r>
              <a:rPr lang="en-GB" altLang="en-US" sz="3600" dirty="0"/>
              <a:t>			</a:t>
            </a:r>
            <a:r>
              <a:rPr lang="en-GB" altLang="en-US" sz="3600" b="1" dirty="0">
                <a:solidFill>
                  <a:srgbClr val="C00000"/>
                </a:solidFill>
              </a:rPr>
              <a:t>Trust</a:t>
            </a:r>
          </a:p>
          <a:p>
            <a:pPr lvl="1">
              <a:lnSpc>
                <a:spcPct val="100000"/>
              </a:lnSpc>
              <a:buClr>
                <a:srgbClr val="6699FF"/>
              </a:buClr>
              <a:buSzPct val="90000"/>
              <a:buFont typeface="Wingdings" panose="05000000000000000000" pitchFamily="2" charset="2"/>
              <a:buChar char="§"/>
              <a:defRPr/>
            </a:pPr>
            <a:r>
              <a:rPr lang="en-GB" altLang="en-US" sz="3200" dirty="0"/>
              <a:t> How well does it behave?</a:t>
            </a:r>
          </a:p>
          <a:p>
            <a:pPr marL="533400" indent="-533400" eaLnBrk="1" fontAlgn="auto" hangingPunct="1">
              <a:spcAft>
                <a:spcPts val="0"/>
              </a:spcAft>
              <a:buSzPct val="90000"/>
              <a:buFont typeface="+mj-lt"/>
              <a:buAutoNum type="arabicPeriod"/>
              <a:defRPr/>
            </a:pPr>
            <a:r>
              <a:rPr lang="en-GB" altLang="en-US" sz="3600" b="1" dirty="0">
                <a:solidFill>
                  <a:srgbClr val="0070C0"/>
                </a:solidFill>
                <a:sym typeface="Monotype Sorts" pitchFamily="2" charset="2"/>
              </a:rPr>
              <a:t>Transparency</a:t>
            </a:r>
            <a:r>
              <a:rPr lang="en-GB" altLang="en-US" sz="3600" b="1" dirty="0">
                <a:solidFill>
                  <a:srgbClr val="0033CC"/>
                </a:solidFill>
              </a:rPr>
              <a:t> </a:t>
            </a:r>
            <a:r>
              <a:rPr lang="en-GB" altLang="en-US" sz="3600" dirty="0"/>
              <a:t>		</a:t>
            </a:r>
            <a:r>
              <a:rPr lang="en-GB" altLang="en-US" sz="3600" b="1" dirty="0">
                <a:solidFill>
                  <a:srgbClr val="C00000"/>
                </a:solidFill>
              </a:rPr>
              <a:t>Accountable</a:t>
            </a:r>
            <a:r>
              <a:rPr lang="en-GB" altLang="en-US" sz="3600" dirty="0"/>
              <a:t> </a:t>
            </a:r>
            <a:endParaRPr lang="en-GB" altLang="en-US" sz="3600" b="1" dirty="0">
              <a:solidFill>
                <a:schemeClr val="folHlink"/>
              </a:solidFill>
            </a:endParaRPr>
          </a:p>
          <a:p>
            <a:pPr lvl="1" eaLnBrk="1" fontAlgn="auto" hangingPunct="1">
              <a:spcAft>
                <a:spcPts val="0"/>
              </a:spcAft>
              <a:buClr>
                <a:srgbClr val="6699FF"/>
              </a:buClr>
              <a:buSzPct val="90000"/>
              <a:buFont typeface="Wingdings" panose="05000000000000000000" pitchFamily="2" charset="2"/>
              <a:buChar char="§"/>
              <a:defRPr/>
            </a:pPr>
            <a:r>
              <a:rPr lang="en-GB" altLang="en-US" sz="3200" dirty="0"/>
              <a:t>How informed are constituents?</a:t>
            </a:r>
          </a:p>
        </p:txBody>
      </p:sp>
      <p:sp>
        <p:nvSpPr>
          <p:cNvPr id="84997" name="AutoShape 4"/>
          <p:cNvSpPr>
            <a:spLocks noChangeArrowheads="1"/>
          </p:cNvSpPr>
          <p:nvPr/>
        </p:nvSpPr>
        <p:spPr bwMode="auto">
          <a:xfrm>
            <a:off x="3886200" y="1218618"/>
            <a:ext cx="685800" cy="4857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998" name="AutoShape 5"/>
          <p:cNvSpPr>
            <a:spLocks noChangeArrowheads="1"/>
          </p:cNvSpPr>
          <p:nvPr/>
        </p:nvSpPr>
        <p:spPr bwMode="auto">
          <a:xfrm>
            <a:off x="3886200" y="3338813"/>
            <a:ext cx="685800" cy="4857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999" name="AutoShape 6"/>
          <p:cNvSpPr>
            <a:spLocks noChangeArrowheads="1"/>
          </p:cNvSpPr>
          <p:nvPr/>
        </p:nvSpPr>
        <p:spPr bwMode="auto">
          <a:xfrm>
            <a:off x="3886200" y="4327855"/>
            <a:ext cx="685800" cy="4857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000" name="AutoShape 7"/>
          <p:cNvSpPr>
            <a:spLocks noChangeArrowheads="1"/>
          </p:cNvSpPr>
          <p:nvPr/>
        </p:nvSpPr>
        <p:spPr bwMode="auto">
          <a:xfrm>
            <a:off x="3886200" y="2254903"/>
            <a:ext cx="685800" cy="4857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001" name="AutoShape 8"/>
          <p:cNvSpPr>
            <a:spLocks noChangeArrowheads="1"/>
          </p:cNvSpPr>
          <p:nvPr/>
        </p:nvSpPr>
        <p:spPr bwMode="auto">
          <a:xfrm>
            <a:off x="3886200" y="5402426"/>
            <a:ext cx="685800" cy="4857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6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800873" y="121297"/>
            <a:ext cx="7391400" cy="769938"/>
          </a:xfrm>
        </p:spPr>
        <p:txBody>
          <a:bodyPr lIns="92075" tIns="46038" rIns="92075" bIns="46038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Key Attributes of Nonprofits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510797" y="1112004"/>
            <a:ext cx="8307739" cy="5335293"/>
          </a:xfrm>
        </p:spPr>
        <p:txBody>
          <a:bodyPr lIns="92075" tIns="46038" rIns="92075" bIns="46038"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1800"/>
              </a:spcBef>
              <a:buSzPct val="90000"/>
              <a:buFont typeface="Calibri Light" panose="020F0302020204030204" pitchFamily="34" charset="0"/>
              <a:buAutoNum type="arabicPeriod"/>
            </a:pPr>
            <a:r>
              <a:rPr lang="en-GB" altLang="en-US" sz="3600" b="1" dirty="0">
                <a:solidFill>
                  <a:srgbClr val="0033CC"/>
                </a:solidFill>
              </a:rPr>
              <a:t>Providing services </a:t>
            </a:r>
            <a:r>
              <a:rPr lang="en-GB" altLang="en-US" sz="3600" b="1" dirty="0"/>
              <a:t>important to society</a:t>
            </a:r>
          </a:p>
          <a:p>
            <a:pPr marL="514350" indent="-514350" eaLnBrk="1" hangingPunct="1">
              <a:lnSpc>
                <a:spcPct val="100000"/>
              </a:lnSpc>
              <a:spcBef>
                <a:spcPts val="1800"/>
              </a:spcBef>
              <a:buSzPct val="90000"/>
              <a:buFont typeface="Calibri Light" panose="020F0302020204030204" pitchFamily="34" charset="0"/>
              <a:buAutoNum type="arabicPeriod"/>
            </a:pPr>
            <a:r>
              <a:rPr lang="en-GB" altLang="en-US" sz="3600" b="1" dirty="0">
                <a:solidFill>
                  <a:srgbClr val="0033CC"/>
                </a:solidFill>
              </a:rPr>
              <a:t>Promoting</a:t>
            </a:r>
            <a:r>
              <a:rPr lang="en-GB" altLang="en-US" sz="3600" b="1" dirty="0">
                <a:solidFill>
                  <a:srgbClr val="FF0000"/>
                </a:solidFill>
              </a:rPr>
              <a:t> </a:t>
            </a:r>
            <a:r>
              <a:rPr lang="en-GB" altLang="en-US" sz="3600" b="1" dirty="0"/>
              <a:t>a socially worthwhile vision</a:t>
            </a:r>
          </a:p>
          <a:p>
            <a:pPr marL="514350" indent="-514350" eaLnBrk="1" hangingPunct="1">
              <a:lnSpc>
                <a:spcPct val="100000"/>
              </a:lnSpc>
              <a:spcBef>
                <a:spcPts val="1800"/>
              </a:spcBef>
              <a:buSzPct val="90000"/>
              <a:buFont typeface="Calibri Light" panose="020F0302020204030204" pitchFamily="34" charset="0"/>
              <a:buAutoNum type="arabicPeriod"/>
            </a:pPr>
            <a:r>
              <a:rPr lang="en-GB" altLang="en-US" sz="3600" b="1" dirty="0">
                <a:solidFill>
                  <a:srgbClr val="0033CC"/>
                </a:solidFill>
              </a:rPr>
              <a:t>Educating </a:t>
            </a:r>
            <a:r>
              <a:rPr lang="en-GB" altLang="en-US" sz="3600" b="1" dirty="0"/>
              <a:t>the public about this vision</a:t>
            </a:r>
          </a:p>
          <a:p>
            <a:pPr marL="514350" indent="-514350" eaLnBrk="1" hangingPunct="1">
              <a:lnSpc>
                <a:spcPct val="100000"/>
              </a:lnSpc>
              <a:spcBef>
                <a:spcPts val="1800"/>
              </a:spcBef>
              <a:buSzPct val="90000"/>
              <a:buFont typeface="Calibri Light" panose="020F0302020204030204" pitchFamily="34" charset="0"/>
              <a:buAutoNum type="arabicPeriod"/>
            </a:pPr>
            <a:r>
              <a:rPr lang="en-GB" altLang="en-US" sz="3600" b="1" dirty="0">
                <a:solidFill>
                  <a:srgbClr val="0033CC"/>
                </a:solidFill>
              </a:rPr>
              <a:t>Advocating </a:t>
            </a:r>
            <a:r>
              <a:rPr lang="en-GB" altLang="en-US" sz="3600" b="1" dirty="0"/>
              <a:t>to all sectors of society</a:t>
            </a:r>
          </a:p>
          <a:p>
            <a:pPr marL="514350" indent="-514350" eaLnBrk="1" hangingPunct="1">
              <a:lnSpc>
                <a:spcPct val="100000"/>
              </a:lnSpc>
              <a:spcBef>
                <a:spcPts val="1800"/>
              </a:spcBef>
              <a:buSzPct val="90000"/>
              <a:buFont typeface="Calibri Light" panose="020F0302020204030204" pitchFamily="34" charset="0"/>
              <a:buAutoNum type="arabicPeriod"/>
            </a:pPr>
            <a:r>
              <a:rPr lang="en-GB" altLang="en-US" sz="3600" b="1" dirty="0">
                <a:solidFill>
                  <a:srgbClr val="0033CC"/>
                </a:solidFill>
              </a:rPr>
              <a:t>Private voluntary </a:t>
            </a:r>
            <a:r>
              <a:rPr lang="en-GB" altLang="en-US" sz="3600" b="1" dirty="0"/>
              <a:t>not-for-profit</a:t>
            </a:r>
          </a:p>
          <a:p>
            <a:pPr marL="514350" indent="-514350" eaLnBrk="1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SzPct val="90000"/>
              <a:buFont typeface="Calibri Light" panose="020F0302020204030204" pitchFamily="34" charset="0"/>
              <a:buAutoNum type="arabicPeriod"/>
            </a:pPr>
            <a:r>
              <a:rPr lang="en-GB" altLang="en-US" sz="3600" b="1" dirty="0">
                <a:solidFill>
                  <a:srgbClr val="0033CC"/>
                </a:solidFill>
              </a:rPr>
              <a:t>Independent </a:t>
            </a:r>
            <a:r>
              <a:rPr lang="en-GB" altLang="en-US" sz="3600" b="1" dirty="0"/>
              <a:t>status and voice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SzPct val="90000"/>
              <a:buNone/>
            </a:pPr>
            <a:r>
              <a:rPr lang="en-GB" altLang="en-US" sz="3600" b="1" dirty="0"/>
              <a:t>All six attributes reinforce all the others.</a:t>
            </a:r>
          </a:p>
        </p:txBody>
      </p:sp>
    </p:spTree>
    <p:extLst>
      <p:ext uri="{BB962C8B-B14F-4D97-AF65-F5344CB8AC3E}">
        <p14:creationId xmlns:p14="http://schemas.microsoft.com/office/powerpoint/2010/main" val="112557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>
            <a:extLst>
              <a:ext uri="{FF2B5EF4-FFF2-40B4-BE49-F238E27FC236}">
                <a16:creationId xmlns:a16="http://schemas.microsoft.com/office/drawing/2014/main" id="{84C25E03-EBC8-4969-8962-0132217B02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3388" y="169510"/>
            <a:ext cx="8329612" cy="7032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Value to Donors as Strategy (3)</a:t>
            </a:r>
          </a:p>
        </p:txBody>
      </p:sp>
      <p:sp>
        <p:nvSpPr>
          <p:cNvPr id="177155" name="Rectangle 3">
            <a:extLst>
              <a:ext uri="{FF2B5EF4-FFF2-40B4-BE49-F238E27FC236}">
                <a16:creationId xmlns:a16="http://schemas.microsoft.com/office/drawing/2014/main" id="{4D7D4022-954F-415C-9A49-1ECA98E4CE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85192" y="1203653"/>
            <a:ext cx="8574831" cy="5445119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en-US" sz="3400" dirty="0">
                <a:cs typeface="Times New Roman" panose="02020603050405020304" pitchFamily="18" charset="0"/>
              </a:rPr>
              <a:t>Creating value to donors is essential strategy.</a:t>
            </a:r>
          </a:p>
          <a:p>
            <a:pPr eaLnBrk="1" hangingPunct="1">
              <a:defRPr/>
            </a:pPr>
            <a:r>
              <a:rPr lang="en-US" altLang="en-US" sz="3400" dirty="0">
                <a:cs typeface="Times New Roman" panose="02020603050405020304" pitchFamily="18" charset="0"/>
              </a:rPr>
              <a:t>Basic successful strategies to compete are</a:t>
            </a:r>
          </a:p>
          <a:p>
            <a:pPr marL="1107858" lvl="1" indent="-685817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b="1" dirty="0">
                <a:solidFill>
                  <a:schemeClr val="tx2"/>
                </a:solidFill>
                <a:cs typeface="Times New Roman" panose="02020603050405020304" pitchFamily="18" charset="0"/>
              </a:rPr>
              <a:t>Better quality</a:t>
            </a:r>
          </a:p>
          <a:p>
            <a:pPr marL="1107858" lvl="1" indent="-685817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b="1" dirty="0">
                <a:solidFill>
                  <a:schemeClr val="tx2"/>
                </a:solidFill>
                <a:cs typeface="Times New Roman" panose="02020603050405020304" pitchFamily="18" charset="0"/>
              </a:rPr>
              <a:t>Lower cost</a:t>
            </a:r>
          </a:p>
          <a:p>
            <a:pPr marL="1107858" lvl="1" indent="-685817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b="1" dirty="0">
                <a:solidFill>
                  <a:schemeClr val="tx2"/>
                </a:solidFill>
                <a:cs typeface="Times New Roman" panose="02020603050405020304" pitchFamily="18" charset="0"/>
              </a:rPr>
              <a:t>New and unique</a:t>
            </a:r>
          </a:p>
          <a:p>
            <a:pPr marL="1107858" lvl="1" indent="-685817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b="1" dirty="0">
                <a:solidFill>
                  <a:schemeClr val="tx2"/>
                </a:solidFill>
                <a:cs typeface="Times New Roman" panose="02020603050405020304" pitchFamily="18" charset="0"/>
              </a:rPr>
              <a:t>Good customer service</a:t>
            </a:r>
          </a:p>
          <a:p>
            <a:pPr eaLnBrk="1" hangingPunct="1">
              <a:defRPr/>
            </a:pPr>
            <a:r>
              <a:rPr lang="en-US" altLang="en-US" sz="3400" dirty="0">
                <a:cs typeface="Times New Roman" panose="02020603050405020304" pitchFamily="18" charset="0"/>
              </a:rPr>
              <a:t>Donors want to see ‘value added’ from </a:t>
            </a:r>
            <a:r>
              <a:rPr lang="en-US" altLang="en-US" sz="3400" u="sng" dirty="0">
                <a:cs typeface="Times New Roman" panose="02020603050405020304" pitchFamily="18" charset="0"/>
              </a:rPr>
              <a:t>your</a:t>
            </a:r>
            <a:r>
              <a:rPr lang="en-US" altLang="en-US" sz="3400" dirty="0">
                <a:cs typeface="Times New Roman" panose="02020603050405020304" pitchFamily="18" charset="0"/>
              </a:rPr>
              <a:t> use of </a:t>
            </a:r>
            <a:r>
              <a:rPr lang="en-US" altLang="en-US" sz="3400" u="sng" dirty="0">
                <a:cs typeface="Times New Roman" panose="02020603050405020304" pitchFamily="18" charset="0"/>
              </a:rPr>
              <a:t>their</a:t>
            </a:r>
            <a:r>
              <a:rPr lang="en-US" altLang="en-US" sz="3400" dirty="0">
                <a:cs typeface="Times New Roman" panose="02020603050405020304" pitchFamily="18" charset="0"/>
              </a:rPr>
              <a:t> funds.</a:t>
            </a:r>
          </a:p>
          <a:p>
            <a:pPr eaLnBrk="1" hangingPunct="1">
              <a:defRPr/>
            </a:pPr>
            <a:r>
              <a:rPr lang="en-US" altLang="en-US" sz="3400" dirty="0">
                <a:cs typeface="Times New Roman" panose="02020603050405020304" pitchFamily="18" charset="0"/>
              </a:rPr>
              <a:t>You need to meet their needs.</a:t>
            </a:r>
          </a:p>
          <a:p>
            <a:pPr eaLnBrk="1" hangingPunct="1">
              <a:defRPr/>
            </a:pPr>
            <a:r>
              <a:rPr lang="en-US" altLang="en-US" sz="3400" dirty="0">
                <a:cs typeface="Times New Roman" panose="02020603050405020304" pitchFamily="18" charset="0"/>
              </a:rPr>
              <a:t>And create value for them.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98D2EC3-C012-4E82-87AA-8F0BA9D2109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064D8FE-7099-4986-BF6C-84E9884C6C5B}" type="slidenum">
              <a:rPr lang="en-US" altLang="en-US" sz="1200">
                <a:solidFill>
                  <a:srgbClr val="898989"/>
                </a:solidFill>
              </a:rPr>
              <a:pPr/>
              <a:t>25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73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2"/>
          <p:cNvSpPr>
            <a:spLocks noGrp="1" noChangeArrowheads="1"/>
          </p:cNvSpPr>
          <p:nvPr>
            <p:ph type="title"/>
          </p:nvPr>
        </p:nvSpPr>
        <p:spPr>
          <a:xfrm>
            <a:off x="825843" y="117230"/>
            <a:ext cx="7502611" cy="1447800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Enable Donors to Make </a:t>
            </a:r>
            <a:b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Their Dreams Come True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917" y="4432636"/>
            <a:ext cx="2496365" cy="2406048"/>
          </a:xfrm>
          <a:prstGeom prst="rect">
            <a:avLst/>
          </a:prstGeom>
        </p:spPr>
      </p:pic>
      <p:sp>
        <p:nvSpPr>
          <p:cNvPr id="2271235" name="Rectangle 3"/>
          <p:cNvSpPr>
            <a:spLocks noGrp="1"/>
          </p:cNvSpPr>
          <p:nvPr>
            <p:ph idx="1"/>
          </p:nvPr>
        </p:nvSpPr>
        <p:spPr>
          <a:xfrm>
            <a:off x="457200" y="1669905"/>
            <a:ext cx="8382000" cy="4114800"/>
          </a:xfrm>
        </p:spPr>
        <p:txBody>
          <a:bodyPr lIns="92075" tIns="46038" rIns="92075" bIns="46038"/>
          <a:lstStyle/>
          <a:p>
            <a:pPr marL="609600" indent="-609600" eaLnBrk="1" hangingPunct="1">
              <a:lnSpc>
                <a:spcPct val="100000"/>
              </a:lnSpc>
              <a:buSzPct val="90000"/>
              <a:buFont typeface="Marlett" pitchFamily="2" charset="2"/>
              <a:buAutoNum type="arabicPeriod"/>
            </a:pPr>
            <a:r>
              <a:rPr lang="en-GB" altLang="en-US" sz="3200" dirty="0"/>
              <a:t>Find donors who share your dreams.</a:t>
            </a:r>
          </a:p>
          <a:p>
            <a:pPr marL="609600" indent="-609600" eaLnBrk="1" hangingPunct="1">
              <a:lnSpc>
                <a:spcPct val="100000"/>
              </a:lnSpc>
              <a:buSzPct val="90000"/>
              <a:buFont typeface="Marlett" pitchFamily="2" charset="2"/>
              <a:buAutoNum type="arabicPeriod"/>
            </a:pPr>
            <a:r>
              <a:rPr lang="en-GB" altLang="en-US" sz="3200" dirty="0"/>
              <a:t>Get to know them better.</a:t>
            </a:r>
          </a:p>
          <a:p>
            <a:pPr marL="609600" indent="-609600" eaLnBrk="1" hangingPunct="1">
              <a:lnSpc>
                <a:spcPct val="100000"/>
              </a:lnSpc>
              <a:buSzPct val="90000"/>
              <a:buFont typeface="Marlett" pitchFamily="2" charset="2"/>
              <a:buAutoNum type="arabicPeriod"/>
            </a:pPr>
            <a:r>
              <a:rPr lang="en-GB" altLang="en-US" sz="3200" dirty="0"/>
              <a:t>Know more about what they dream of doing.</a:t>
            </a:r>
          </a:p>
          <a:p>
            <a:pPr marL="609600" indent="-609600" eaLnBrk="1" hangingPunct="1">
              <a:lnSpc>
                <a:spcPct val="100000"/>
              </a:lnSpc>
              <a:buSzPct val="90000"/>
              <a:buFont typeface="Marlett" pitchFamily="2" charset="2"/>
              <a:buAutoNum type="arabicPeriod"/>
            </a:pPr>
            <a:r>
              <a:rPr lang="en-GB" altLang="en-US" sz="3200" dirty="0"/>
              <a:t>Enable them to achieve their dreams.</a:t>
            </a:r>
          </a:p>
          <a:p>
            <a:pPr marL="609600" indent="-609600" eaLnBrk="1" hangingPunct="1">
              <a:lnSpc>
                <a:spcPct val="100000"/>
              </a:lnSpc>
              <a:buSzPct val="90000"/>
              <a:buFont typeface="Marlett" pitchFamily="2" charset="2"/>
              <a:buAutoNum type="arabicPeriod"/>
            </a:pPr>
            <a:r>
              <a:rPr lang="en-GB" altLang="en-US" sz="3200" dirty="0"/>
              <a:t>Exceed their expectations.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598" y="5031036"/>
            <a:ext cx="1352161" cy="16061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012" y="5037951"/>
            <a:ext cx="1145285" cy="1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40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1235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914" name="Rectangle 2">
            <a:extLst>
              <a:ext uri="{FF2B5EF4-FFF2-40B4-BE49-F238E27FC236}">
                <a16:creationId xmlns:a16="http://schemas.microsoft.com/office/drawing/2014/main" id="{8F71FB08-D4DA-4A77-AB80-467E6F178F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4672" y="194062"/>
            <a:ext cx="8343900" cy="7016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Capacity Building as Strategy (4)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5422DE11-008E-43A4-B532-808C5B529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32822"/>
            <a:ext cx="8839200" cy="5589525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buFont typeface="Marlett" pitchFamily="2" charset="2"/>
              <a:buNone/>
            </a:pPr>
            <a:r>
              <a:rPr lang="en-GB" altLang="en-US" sz="3900" dirty="0"/>
              <a:t>Capacity building improves your capabilities to</a:t>
            </a:r>
          </a:p>
          <a:p>
            <a:pPr marL="514350" indent="-514350">
              <a:lnSpc>
                <a:spcPct val="100000"/>
              </a:lnSpc>
              <a:buSzPct val="90000"/>
              <a:buFont typeface="+mj-lt"/>
              <a:buAutoNum type="arabicPeriod"/>
            </a:pPr>
            <a:r>
              <a:rPr lang="en-GB" altLang="en-US" sz="3900" dirty="0"/>
              <a:t>Assure a well-run and respected institution</a:t>
            </a:r>
          </a:p>
          <a:p>
            <a:pPr marL="514350" indent="-514350">
              <a:lnSpc>
                <a:spcPct val="100000"/>
              </a:lnSpc>
              <a:buSzPct val="90000"/>
              <a:buFont typeface="+mj-lt"/>
              <a:buAutoNum type="arabicPeriod"/>
            </a:pPr>
            <a:r>
              <a:rPr lang="en-GB" altLang="en-US" sz="3900" dirty="0"/>
              <a:t>Plan, manage, and improve programs </a:t>
            </a:r>
          </a:p>
          <a:p>
            <a:pPr marL="514350" indent="-514350">
              <a:lnSpc>
                <a:spcPct val="100000"/>
              </a:lnSpc>
              <a:buSzPct val="90000"/>
              <a:buFont typeface="+mj-lt"/>
              <a:buAutoNum type="arabicPeriod"/>
            </a:pPr>
            <a:r>
              <a:rPr lang="en-GB" altLang="en-US" sz="3900" dirty="0"/>
              <a:t>Recruit, manage, and reward people</a:t>
            </a:r>
          </a:p>
          <a:p>
            <a:pPr marL="514350" indent="-514350">
              <a:lnSpc>
                <a:spcPct val="100000"/>
              </a:lnSpc>
              <a:buSzPct val="90000"/>
              <a:buFont typeface="+mj-lt"/>
              <a:buAutoNum type="arabicPeriod"/>
            </a:pPr>
            <a:r>
              <a:rPr lang="en-GB" altLang="en-US" sz="3900" dirty="0"/>
              <a:t>Understand, reach, and motivate others</a:t>
            </a:r>
          </a:p>
          <a:p>
            <a:pPr marL="514350" indent="-514350">
              <a:lnSpc>
                <a:spcPct val="100000"/>
              </a:lnSpc>
              <a:buSzPct val="90000"/>
              <a:buFont typeface="+mj-lt"/>
              <a:buAutoNum type="arabicPeriod"/>
            </a:pPr>
            <a:r>
              <a:rPr lang="en-GB" altLang="en-US" sz="3900" dirty="0"/>
              <a:t>Secure financial, volunteer, other resources</a:t>
            </a:r>
            <a:endParaRPr lang="en-GB" altLang="en-US" sz="2200" dirty="0"/>
          </a:p>
          <a:p>
            <a:pPr marL="0" indent="0" algn="ctr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SzPct val="90000"/>
              <a:buNone/>
            </a:pPr>
            <a:r>
              <a:rPr lang="en-GB" altLang="en-US" sz="3500" dirty="0"/>
              <a:t>Each of the five capacities reinforces all the others [institution, programs, people, outreach, resources]</a:t>
            </a:r>
          </a:p>
        </p:txBody>
      </p:sp>
    </p:spTree>
    <p:extLst>
      <p:ext uri="{BB962C8B-B14F-4D97-AF65-F5344CB8AC3E}">
        <p14:creationId xmlns:p14="http://schemas.microsoft.com/office/powerpoint/2010/main" val="93725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0" t="13084" r="29485" b="5129"/>
          <a:stretch/>
        </p:blipFill>
        <p:spPr>
          <a:xfrm rot="330102">
            <a:off x="5419997" y="1791382"/>
            <a:ext cx="3392295" cy="4313859"/>
          </a:xfrm>
          <a:prstGeom prst="rect">
            <a:avLst/>
          </a:prstGeom>
        </p:spPr>
      </p:pic>
      <p:sp>
        <p:nvSpPr>
          <p:cNvPr id="44038" name="Rectangle 3"/>
          <p:cNvSpPr>
            <a:spLocks noGrp="1" noChangeArrowheads="1"/>
          </p:cNvSpPr>
          <p:nvPr>
            <p:ph type="title"/>
          </p:nvPr>
        </p:nvSpPr>
        <p:spPr>
          <a:xfrm>
            <a:off x="577333" y="83979"/>
            <a:ext cx="8104803" cy="1447800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Chief Fundraiser Steps Up to Lead for Donor Attractiveness</a:t>
            </a:r>
          </a:p>
        </p:txBody>
      </p:sp>
      <p:sp>
        <p:nvSpPr>
          <p:cNvPr id="14339" name="Rectangle 4"/>
          <p:cNvSpPr>
            <a:spLocks noGrp="1" noChangeArrowheads="1"/>
          </p:cNvSpPr>
          <p:nvPr>
            <p:ph idx="1"/>
          </p:nvPr>
        </p:nvSpPr>
        <p:spPr>
          <a:xfrm>
            <a:off x="491908" y="1973425"/>
            <a:ext cx="4948335" cy="4520365"/>
          </a:xfrm>
        </p:spPr>
        <p:txBody>
          <a:bodyPr lIns="92075" tIns="46038" rIns="92075" bIns="46038">
            <a:normAutofit/>
          </a:bodyPr>
          <a:lstStyle/>
          <a:p>
            <a:pPr marL="609600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3200" dirty="0"/>
              <a:t>Excellent results </a:t>
            </a:r>
          </a:p>
          <a:p>
            <a:pPr marL="609600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3200" dirty="0"/>
              <a:t>Total accountability</a:t>
            </a:r>
          </a:p>
          <a:p>
            <a:pPr marL="609600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3200" dirty="0"/>
              <a:t>Quality performance</a:t>
            </a:r>
          </a:p>
          <a:p>
            <a:pPr marL="609600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3200" dirty="0"/>
              <a:t>Superior presentations </a:t>
            </a:r>
          </a:p>
          <a:p>
            <a:pPr marL="609600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3200" dirty="0"/>
              <a:t>Professional fundraising</a:t>
            </a:r>
          </a:p>
          <a:p>
            <a:pPr marL="609600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3200" dirty="0"/>
              <a:t>Strategy and foresight</a:t>
            </a:r>
          </a:p>
          <a:p>
            <a:pPr marL="609600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3200" dirty="0"/>
              <a:t>Working all together</a:t>
            </a:r>
          </a:p>
          <a:p>
            <a:pPr marL="609600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dirty="0"/>
              <a:t>F</a:t>
            </a:r>
            <a:r>
              <a:rPr lang="en-GB" altLang="en-US" sz="3200" dirty="0"/>
              <a:t>undraising success</a:t>
            </a:r>
          </a:p>
        </p:txBody>
      </p:sp>
    </p:spTree>
    <p:extLst>
      <p:ext uri="{BB962C8B-B14F-4D97-AF65-F5344CB8AC3E}">
        <p14:creationId xmlns:p14="http://schemas.microsoft.com/office/powerpoint/2010/main" val="229721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5"/>
          <a:stretch/>
        </p:blipFill>
        <p:spPr>
          <a:xfrm>
            <a:off x="6467475" y="3238500"/>
            <a:ext cx="2601378" cy="3305175"/>
          </a:xfrm>
          <a:prstGeom prst="rect">
            <a:avLst/>
          </a:prstGeom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76108" y="105858"/>
            <a:ext cx="8299450" cy="768350"/>
          </a:xfrm>
        </p:spPr>
        <p:txBody>
          <a:bodyPr lIns="84992" tIns="42497" rIns="84992" bIns="42497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Executive Director as Fundraiser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159453"/>
            <a:ext cx="8248650" cy="5435021"/>
          </a:xfrm>
        </p:spPr>
        <p:txBody>
          <a:bodyPr lIns="84992" tIns="42497" rIns="84992" bIns="42497">
            <a:noAutofit/>
          </a:bodyPr>
          <a:lstStyle/>
          <a:p>
            <a:pPr eaLnBrk="1" hangingPunct="1">
              <a:defRPr/>
            </a:pPr>
            <a:r>
              <a:rPr lang="en-GB" altLang="en-US" sz="3600" dirty="0"/>
              <a:t>Allocates significant time to fundraising (maybe 30%-40%)</a:t>
            </a:r>
          </a:p>
          <a:p>
            <a:pPr>
              <a:defRPr/>
            </a:pPr>
            <a:r>
              <a:rPr lang="en-GB" altLang="en-US" sz="3600" dirty="0"/>
              <a:t>Provides adequate fundraising budget </a:t>
            </a:r>
          </a:p>
          <a:p>
            <a:pPr eaLnBrk="1" hangingPunct="1">
              <a:defRPr/>
            </a:pPr>
            <a:r>
              <a:rPr lang="en-GB" altLang="en-US" sz="3600" dirty="0"/>
              <a:t>Personally interacts with top donors</a:t>
            </a:r>
          </a:p>
          <a:p>
            <a:pPr>
              <a:defRPr/>
            </a:pPr>
            <a:r>
              <a:rPr lang="en-GB" altLang="en-US" sz="3600" dirty="0"/>
              <a:t>Has fundraising on all agendas </a:t>
            </a:r>
          </a:p>
          <a:p>
            <a:pPr>
              <a:defRPr/>
            </a:pPr>
            <a:r>
              <a:rPr lang="en-GB" altLang="en-US" sz="3600" dirty="0"/>
              <a:t>Assures fundraising success</a:t>
            </a:r>
          </a:p>
          <a:p>
            <a:pPr>
              <a:defRPr/>
            </a:pPr>
            <a:r>
              <a:rPr lang="en-GB" altLang="en-US" sz="3600" dirty="0"/>
              <a:t>Backs up fundraiser leadership</a:t>
            </a:r>
          </a:p>
          <a:p>
            <a:pPr>
              <a:defRPr/>
            </a:pPr>
            <a:r>
              <a:rPr lang="en-GB" altLang="en-US" sz="3600" dirty="0"/>
              <a:t>Supports a fundraising culture</a:t>
            </a:r>
          </a:p>
          <a:p>
            <a:pPr eaLnBrk="1" hangingPunct="1">
              <a:defRPr/>
            </a:pPr>
            <a:r>
              <a:rPr lang="en-GB" altLang="en-US" sz="3600" dirty="0"/>
              <a:t>Gets board members involved</a:t>
            </a:r>
            <a:endParaRPr lang="en-GB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23496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110" y="232347"/>
            <a:ext cx="7886700" cy="92154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>
                <a:solidFill>
                  <a:srgbClr val="003399"/>
                </a:solidFill>
                <a:cs typeface="Times New Roman" panose="02020603050405020304" pitchFamily="18" charset="0"/>
              </a:rPr>
              <a:t>My topics for this session</a:t>
            </a:r>
            <a:br>
              <a:rPr lang="en-US" sz="4800" dirty="0">
                <a:solidFill>
                  <a:srgbClr val="003399"/>
                </a:solidFill>
                <a:cs typeface="Times New Roman" panose="02020603050405020304" pitchFamily="18" charset="0"/>
              </a:rPr>
            </a:br>
            <a:r>
              <a:rPr lang="en-US" sz="2700" b="0" u="sng" dirty="0">
                <a:solidFill>
                  <a:schemeClr val="tx1"/>
                </a:solidFill>
              </a:rPr>
              <a:t>As I talk, please make your own list of priorities for your NGO</a:t>
            </a:r>
            <a:r>
              <a:rPr lang="en-US" sz="2700" b="0" dirty="0">
                <a:solidFill>
                  <a:schemeClr val="tx1"/>
                </a:solidFill>
              </a:rPr>
              <a:t>.</a:t>
            </a:r>
            <a:endParaRPr lang="en-US" sz="2700" dirty="0">
              <a:solidFill>
                <a:srgbClr val="003399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087" y="1578428"/>
            <a:ext cx="8994913" cy="4703102"/>
          </a:xfrm>
        </p:spPr>
        <p:txBody>
          <a:bodyPr>
            <a:noAutofit/>
          </a:bodyPr>
          <a:lstStyle/>
          <a:p>
            <a:r>
              <a:rPr lang="en-US" sz="2400" dirty="0"/>
              <a:t>What is strategy (HOW)? Then goals, objectives, and tactics (WHAT)</a:t>
            </a:r>
          </a:p>
          <a:p>
            <a:r>
              <a:rPr lang="en-US" sz="2400" dirty="0"/>
              <a:t>Key strategies in American fundraising</a:t>
            </a:r>
          </a:p>
          <a:p>
            <a:r>
              <a:rPr lang="en-US" sz="2400" dirty="0"/>
              <a:t>Basic strategy of organizational transformation or development</a:t>
            </a:r>
          </a:p>
          <a:p>
            <a:r>
              <a:rPr lang="en-US" sz="2400" dirty="0"/>
              <a:t>Strategies about the value of what you do</a:t>
            </a:r>
          </a:p>
          <a:p>
            <a:r>
              <a:rPr lang="en-US" sz="2400" dirty="0"/>
              <a:t>Strategies about who you are</a:t>
            </a:r>
          </a:p>
          <a:p>
            <a:r>
              <a:rPr lang="en-US" sz="2400" dirty="0"/>
              <a:t>Strategies to develop the organization</a:t>
            </a:r>
          </a:p>
          <a:p>
            <a:r>
              <a:rPr lang="en-US" sz="2400" dirty="0"/>
              <a:t>Strategies for different donor groups</a:t>
            </a:r>
          </a:p>
          <a:p>
            <a:r>
              <a:rPr lang="en-US" sz="2400" dirty="0"/>
              <a:t>Strategies for efficiency</a:t>
            </a:r>
          </a:p>
          <a:p>
            <a:r>
              <a:rPr lang="en-US" sz="2400" dirty="0"/>
              <a:t>Strategies to leap forward</a:t>
            </a:r>
          </a:p>
          <a:p>
            <a:r>
              <a:rPr lang="en-US" sz="2400" dirty="0"/>
              <a:t>Worksheets to develop your fundraising strategies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864A7B-A501-42A6-9238-406FB1F478B1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298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Rectangle 2"/>
          <p:cNvSpPr>
            <a:spLocks noGrp="1" noChangeArrowheads="1"/>
          </p:cNvSpPr>
          <p:nvPr>
            <p:ph type="title"/>
          </p:nvPr>
        </p:nvSpPr>
        <p:spPr>
          <a:xfrm>
            <a:off x="623327" y="144661"/>
            <a:ext cx="8021397" cy="746125"/>
          </a:xfrm>
        </p:spPr>
        <p:txBody>
          <a:bodyPr lIns="84992" tIns="42497" rIns="84992" bIns="42497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Board Members in Fundraising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4" t="29474" r="31577" b="21579"/>
          <a:stretch/>
        </p:blipFill>
        <p:spPr>
          <a:xfrm>
            <a:off x="6462584" y="3429000"/>
            <a:ext cx="2683722" cy="2650524"/>
          </a:xfrm>
          <a:prstGeom prst="rect">
            <a:avLst/>
          </a:prstGeom>
        </p:spPr>
      </p:pic>
      <p:sp>
        <p:nvSpPr>
          <p:cNvPr id="56323" name="Rectangle 3"/>
          <p:cNvSpPr>
            <a:spLocks noGrp="1"/>
          </p:cNvSpPr>
          <p:nvPr>
            <p:ph idx="1"/>
          </p:nvPr>
        </p:nvSpPr>
        <p:spPr>
          <a:xfrm>
            <a:off x="476510" y="1200150"/>
            <a:ext cx="8543925" cy="5381520"/>
          </a:xfrm>
        </p:spPr>
        <p:txBody>
          <a:bodyPr lIns="84992" tIns="42497" rIns="84992" bIns="42497">
            <a:noAutofit/>
          </a:bodyPr>
          <a:lstStyle/>
          <a:p>
            <a:r>
              <a:rPr lang="en-GB" altLang="en-US" sz="3600" dirty="0"/>
              <a:t>Have credibility as volunteers on the board</a:t>
            </a:r>
          </a:p>
          <a:p>
            <a:r>
              <a:rPr lang="en-GB" altLang="en-US" sz="3600" dirty="0"/>
              <a:t>Support sound investment in fundraising</a:t>
            </a:r>
          </a:p>
          <a:p>
            <a:pPr eaLnBrk="1" hangingPunct="1"/>
            <a:r>
              <a:rPr lang="en-GB" altLang="en-US" sz="3600" dirty="0"/>
              <a:t>Give advice for marketing and fundraising</a:t>
            </a:r>
          </a:p>
          <a:p>
            <a:r>
              <a:rPr lang="en-GB" altLang="en-US" sz="3600" dirty="0"/>
              <a:t>Donate and participate in events</a:t>
            </a:r>
          </a:p>
          <a:p>
            <a:r>
              <a:rPr lang="en-GB" altLang="en-US" sz="3600" dirty="0"/>
              <a:t>Involve contacts for fundraising</a:t>
            </a:r>
          </a:p>
          <a:p>
            <a:pPr lvl="1" eaLnBrk="1" hangingPunct="1"/>
            <a:r>
              <a:rPr lang="en-GB" altLang="en-US" sz="3600" dirty="0"/>
              <a:t>Professional contacts</a:t>
            </a:r>
          </a:p>
          <a:p>
            <a:pPr lvl="1"/>
            <a:r>
              <a:rPr lang="en-GB" altLang="en-US" sz="3600" dirty="0"/>
              <a:t>Personal contacts</a:t>
            </a:r>
          </a:p>
          <a:p>
            <a:r>
              <a:rPr lang="en-GB" altLang="en-US" sz="3600" dirty="0"/>
              <a:t>Ask people to donate</a:t>
            </a:r>
          </a:p>
          <a:p>
            <a:pPr marL="0" indent="0">
              <a:buNone/>
            </a:pPr>
            <a:r>
              <a:rPr lang="en-GB" altLang="en-US" dirty="0"/>
              <a:t>“Wealth, Wisdom, and Willingness to Work”</a:t>
            </a:r>
          </a:p>
        </p:txBody>
      </p:sp>
    </p:spTree>
    <p:extLst>
      <p:ext uri="{BB962C8B-B14F-4D97-AF65-F5344CB8AC3E}">
        <p14:creationId xmlns:p14="http://schemas.microsoft.com/office/powerpoint/2010/main" val="1326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1" name="Rectangle 2">
            <a:extLst>
              <a:ext uri="{FF2B5EF4-FFF2-40B4-BE49-F238E27FC236}">
                <a16:creationId xmlns:a16="http://schemas.microsoft.com/office/drawing/2014/main" id="{D0E97859-7E67-4B84-83C7-D5F584C3C7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4605" y="90431"/>
            <a:ext cx="8410469" cy="799681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Volunteers for Fundraising Work</a:t>
            </a:r>
          </a:p>
        </p:txBody>
      </p:sp>
      <p:sp>
        <p:nvSpPr>
          <p:cNvPr id="152579" name="Rectangle 3">
            <a:extLst>
              <a:ext uri="{FF2B5EF4-FFF2-40B4-BE49-F238E27FC236}">
                <a16:creationId xmlns:a16="http://schemas.microsoft.com/office/drawing/2014/main" id="{432318DD-CC21-483D-808B-B855654965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1383" y="1219200"/>
            <a:ext cx="8421359" cy="5638800"/>
          </a:xfrm>
        </p:spPr>
        <p:txBody>
          <a:bodyPr>
            <a:noAutofit/>
          </a:bodyPr>
          <a:lstStyle/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altLang="en-US" dirty="0">
                <a:cs typeface="Times New Roman" panose="02020603050405020304" pitchFamily="18" charset="0"/>
              </a:rPr>
              <a:t>Recruit them from all possible ranks: youth, parents, neighbors, retired, and unemployed.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altLang="en-US" dirty="0">
                <a:cs typeface="Times New Roman" panose="02020603050405020304" pitchFamily="18" charset="0"/>
              </a:rPr>
              <a:t>Give them training, materials, and motivation.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They can help you </a:t>
            </a:r>
          </a:p>
          <a:p>
            <a:pPr marL="0" indent="0">
              <a:buNone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with letters and calls </a:t>
            </a:r>
          </a:p>
          <a:p>
            <a:pPr marL="0" indent="0">
              <a:buNone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to current or lapsed </a:t>
            </a:r>
          </a:p>
          <a:p>
            <a:pPr marL="0" indent="0">
              <a:buNone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donors, events for </a:t>
            </a:r>
          </a:p>
          <a:p>
            <a:pPr marL="0" indent="0">
              <a:buNone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fundraising, and office</a:t>
            </a:r>
          </a:p>
          <a:p>
            <a:pPr marL="0" indent="0">
              <a:buNone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work as well as for</a:t>
            </a:r>
          </a:p>
          <a:p>
            <a:pPr marL="0" indent="0">
              <a:buNone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program support.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2" t="20569" r="22155" b="25602"/>
          <a:stretch/>
        </p:blipFill>
        <p:spPr>
          <a:xfrm>
            <a:off x="3915472" y="2790825"/>
            <a:ext cx="5228528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5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78926" y="100659"/>
            <a:ext cx="6444049" cy="6572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Everyone Is Responsible! 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79293" y="609600"/>
          <a:ext cx="89916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rapezoid 3"/>
          <p:cNvSpPr/>
          <p:nvPr/>
        </p:nvSpPr>
        <p:spPr>
          <a:xfrm>
            <a:off x="3225119" y="1890583"/>
            <a:ext cx="2780265" cy="3521676"/>
          </a:xfrm>
          <a:prstGeom prst="trapezoi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en-US"/>
          </a:p>
          <a:p>
            <a:pPr lvl="0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25119" y="1977077"/>
            <a:ext cx="278026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latin typeface="+mj-lt"/>
              </a:rPr>
              <a:t>Board</a:t>
            </a:r>
          </a:p>
          <a:p>
            <a:pPr algn="ctr"/>
            <a:r>
              <a:rPr lang="en-US" sz="3000" b="1" dirty="0">
                <a:latin typeface="+mj-lt"/>
              </a:rPr>
              <a:t>Executives      Managers</a:t>
            </a:r>
          </a:p>
          <a:p>
            <a:pPr algn="ctr"/>
            <a:r>
              <a:rPr lang="en-US" sz="3000" b="1" dirty="0">
                <a:latin typeface="+mj-lt"/>
              </a:rPr>
              <a:t>Program Fundraising </a:t>
            </a:r>
          </a:p>
          <a:p>
            <a:pPr algn="ctr"/>
            <a:r>
              <a:rPr lang="en-US" sz="3000" b="1" dirty="0">
                <a:latin typeface="+mj-lt"/>
              </a:rPr>
              <a:t>PR, Finance, HR Staff, Volunteers </a:t>
            </a:r>
          </a:p>
        </p:txBody>
      </p:sp>
    </p:spTree>
    <p:extLst>
      <p:ext uri="{BB962C8B-B14F-4D97-AF65-F5344CB8AC3E}">
        <p14:creationId xmlns:p14="http://schemas.microsoft.com/office/powerpoint/2010/main" val="242027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Rectangle 2"/>
          <p:cNvSpPr>
            <a:spLocks noGrp="1" noChangeArrowheads="1"/>
          </p:cNvSpPr>
          <p:nvPr>
            <p:ph type="title"/>
          </p:nvPr>
        </p:nvSpPr>
        <p:spPr>
          <a:xfrm>
            <a:off x="357575" y="76200"/>
            <a:ext cx="8502221" cy="822325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Four Strategies for Who You Are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4061197"/>
              </p:ext>
            </p:extLst>
          </p:nvPr>
        </p:nvGraphicFramePr>
        <p:xfrm>
          <a:off x="0" y="1243013"/>
          <a:ext cx="9144000" cy="5614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166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>
            <a:extLst>
              <a:ext uri="{FF2B5EF4-FFF2-40B4-BE49-F238E27FC236}">
                <a16:creationId xmlns:a16="http://schemas.microsoft.com/office/drawing/2014/main" id="{218404BD-1EEF-4C5F-ABE7-3C82A0A4B2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66675"/>
            <a:ext cx="9115425" cy="793750"/>
          </a:xfrm>
        </p:spPr>
        <p:txBody>
          <a:bodyPr lIns="84992" tIns="42497" rIns="84992" bIns="42497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Image and Reputation Strategy</a:t>
            </a: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(5)</a:t>
            </a:r>
            <a:endParaRPr lang="en-GB" altLang="en-US" sz="4800" dirty="0">
              <a:solidFill>
                <a:srgbClr val="003399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FDCD1714-46B2-4986-83E3-E757E1FE84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9146" y="1219200"/>
            <a:ext cx="7752722" cy="4991100"/>
          </a:xfrm>
        </p:spPr>
        <p:txBody>
          <a:bodyPr lIns="84992" tIns="42497" rIns="84992" bIns="42497">
            <a:normAutofit fontScale="92500" lnSpcReduction="10000"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900" b="1" dirty="0">
                <a:solidFill>
                  <a:srgbClr val="0070C0"/>
                </a:solidFill>
                <a:ea typeface="+mj-ea"/>
                <a:cs typeface="+mj-cs"/>
              </a:rPr>
              <a:t>The right image will help you grow</a:t>
            </a:r>
          </a:p>
          <a:p>
            <a:pPr marL="514350" indent="-514350" eaLnBrk="1" hangingPunct="1">
              <a:buSzPct val="75000"/>
              <a:buFont typeface="+mj-lt"/>
              <a:buAutoNum type="arabicPeriod"/>
              <a:defRPr/>
            </a:pPr>
            <a:r>
              <a:rPr lang="en-GB" altLang="en-US" sz="3500" dirty="0"/>
              <a:t>Name that communicates </a:t>
            </a:r>
            <a:r>
              <a:rPr lang="en-GB" altLang="en-US" sz="3000" dirty="0"/>
              <a:t>(no initials please)</a:t>
            </a:r>
          </a:p>
          <a:p>
            <a:pPr marL="514350" indent="-514350">
              <a:buSzPct val="75000"/>
              <a:buFont typeface="+mj-lt"/>
              <a:buAutoNum type="arabicPeriod"/>
              <a:defRPr/>
            </a:pPr>
            <a:r>
              <a:rPr lang="en-GB" altLang="en-US" sz="3500" dirty="0"/>
              <a:t>Positioning that is strategic</a:t>
            </a:r>
          </a:p>
          <a:p>
            <a:pPr marL="514350" indent="-514350" eaLnBrk="1" hangingPunct="1">
              <a:buSzPct val="75000"/>
              <a:buFont typeface="+mj-lt"/>
              <a:buAutoNum type="arabicPeriod"/>
              <a:defRPr/>
            </a:pPr>
            <a:r>
              <a:rPr lang="en-GB" altLang="en-US" sz="3500" dirty="0"/>
              <a:t>Vision that inspires</a:t>
            </a:r>
          </a:p>
          <a:p>
            <a:pPr marL="514350" indent="-514350" eaLnBrk="1" hangingPunct="1">
              <a:buSzPct val="75000"/>
              <a:buFont typeface="+mj-lt"/>
              <a:buAutoNum type="arabicPeriod"/>
              <a:defRPr/>
            </a:pPr>
            <a:r>
              <a:rPr lang="en-GB" altLang="en-US" sz="3500" dirty="0"/>
              <a:t>Mission that motivates</a:t>
            </a:r>
          </a:p>
          <a:p>
            <a:pPr marL="514350" indent="-514350" eaLnBrk="1" hangingPunct="1">
              <a:buSzPct val="75000"/>
              <a:buFont typeface="+mj-lt"/>
              <a:buAutoNum type="arabicPeriod"/>
              <a:defRPr/>
            </a:pPr>
            <a:r>
              <a:rPr lang="en-GB" altLang="en-US" sz="3500" dirty="0"/>
              <a:t>Reputation that supports</a:t>
            </a:r>
          </a:p>
          <a:p>
            <a:pPr marL="514350" indent="-514350" eaLnBrk="1" hangingPunct="1">
              <a:buSzPct val="75000"/>
              <a:buFont typeface="+mj-lt"/>
              <a:buAutoNum type="arabicPeriod"/>
              <a:defRPr/>
            </a:pPr>
            <a:r>
              <a:rPr lang="en-GB" altLang="en-US" sz="3500" dirty="0"/>
              <a:t>Identity that stands out</a:t>
            </a:r>
          </a:p>
          <a:p>
            <a:pPr marL="514350" indent="-514350">
              <a:buSzPct val="75000"/>
              <a:buFont typeface="+mj-lt"/>
              <a:buAutoNum type="arabicPeriod"/>
              <a:defRPr/>
            </a:pPr>
            <a:r>
              <a:rPr lang="en-GB" altLang="en-US" sz="3500" dirty="0"/>
              <a:t>Slogan that says it all</a:t>
            </a:r>
          </a:p>
          <a:p>
            <a:pPr marL="514350" indent="-514350" eaLnBrk="1" hangingPunct="1">
              <a:buSzPct val="75000"/>
              <a:buFont typeface="+mj-lt"/>
              <a:buAutoNum type="arabicPeriod"/>
              <a:defRPr/>
            </a:pPr>
            <a:r>
              <a:rPr lang="en-GB" altLang="en-US" sz="3500" dirty="0"/>
              <a:t>Benefits to donors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492" y="3264070"/>
            <a:ext cx="2835177" cy="3370398"/>
          </a:xfrm>
          <a:prstGeom prst="rect">
            <a:avLst/>
          </a:prstGeom>
        </p:spPr>
      </p:pic>
      <p:sp>
        <p:nvSpPr>
          <p:cNvPr id="64520" name="TextBox 1">
            <a:extLst>
              <a:ext uri="{FF2B5EF4-FFF2-40B4-BE49-F238E27FC236}">
                <a16:creationId xmlns:a16="http://schemas.microsoft.com/office/drawing/2014/main" id="{4B34ACAE-BD9D-475E-8A5B-CB3F1376F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9022" y="4249436"/>
            <a:ext cx="19498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Your NGO</a:t>
            </a:r>
          </a:p>
        </p:txBody>
      </p:sp>
    </p:spTree>
    <p:extLst>
      <p:ext uri="{BB962C8B-B14F-4D97-AF65-F5344CB8AC3E}">
        <p14:creationId xmlns:p14="http://schemas.microsoft.com/office/powerpoint/2010/main" val="83002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298" y="3311607"/>
            <a:ext cx="2754542" cy="3274541"/>
          </a:xfrm>
          <a:prstGeom prst="rect">
            <a:avLst/>
          </a:prstGeom>
        </p:spPr>
      </p:pic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894299" y="76200"/>
            <a:ext cx="7335301" cy="793750"/>
          </a:xfrm>
        </p:spPr>
        <p:txBody>
          <a:bodyPr lIns="84992" tIns="42497" rIns="84992" bIns="42497" anchor="b">
            <a:noAutofit/>
          </a:bodyPr>
          <a:lstStyle/>
          <a:p>
            <a:pPr algn="ctr" eaLnBrk="1" hangingPunct="1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Image for the Public Benefit</a:t>
            </a:r>
            <a:endParaRPr lang="en-GB" altLang="en-US" sz="4800" dirty="0">
              <a:solidFill>
                <a:srgbClr val="003399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8253046" cy="4892675"/>
          </a:xfrm>
        </p:spPr>
        <p:txBody>
          <a:bodyPr lIns="84992" tIns="42497" rIns="84992" bIns="42497"/>
          <a:lstStyle/>
          <a:p>
            <a:pPr eaLnBrk="1" hangingPunct="1">
              <a:defRPr/>
            </a:pPr>
            <a:r>
              <a:rPr lang="en-GB" altLang="en-US" sz="3200" dirty="0">
                <a:ea typeface="+mj-ea"/>
                <a:cs typeface="+mj-cs"/>
              </a:rPr>
              <a:t>When potential donors know your name, they are more likely to pay attention.</a:t>
            </a:r>
          </a:p>
          <a:p>
            <a:pPr eaLnBrk="1" hangingPunct="1">
              <a:defRPr/>
            </a:pPr>
            <a:r>
              <a:rPr lang="en-GB" altLang="en-US" sz="3200" dirty="0">
                <a:ea typeface="+mj-ea"/>
                <a:cs typeface="+mj-cs"/>
              </a:rPr>
              <a:t>When they know your name and have positive feelings about you, they are far more likely to respond to your appeals.</a:t>
            </a:r>
          </a:p>
          <a:p>
            <a:pPr eaLnBrk="1" hangingPunct="1">
              <a:defRPr/>
            </a:pPr>
            <a:r>
              <a:rPr lang="en-GB" altLang="en-US" sz="3200" dirty="0">
                <a:ea typeface="+mj-ea"/>
                <a:cs typeface="+mj-cs"/>
              </a:rPr>
              <a:t>It all depends on your </a:t>
            </a:r>
            <a:r>
              <a:rPr lang="en-GB" altLang="en-US" sz="3200" u="sng" dirty="0">
                <a:ea typeface="+mj-ea"/>
                <a:cs typeface="+mj-cs"/>
              </a:rPr>
              <a:t>branding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dirty="0">
                <a:ea typeface="+mj-ea"/>
                <a:cs typeface="+mj-cs"/>
              </a:rPr>
              <a:t>  based on the 8 points on </a:t>
            </a:r>
            <a:r>
              <a:rPr lang="en-GB" altLang="en-US" sz="3200" u="sng" dirty="0">
                <a:ea typeface="+mj-ea"/>
                <a:cs typeface="+mj-cs"/>
              </a:rPr>
              <a:t>image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dirty="0">
                <a:ea typeface="+mj-ea"/>
                <a:cs typeface="+mj-cs"/>
              </a:rPr>
              <a:t>  and your </a:t>
            </a:r>
            <a:r>
              <a:rPr lang="en-GB" altLang="en-US" sz="3200" u="sng" dirty="0">
                <a:ea typeface="+mj-ea"/>
                <a:cs typeface="+mj-cs"/>
              </a:rPr>
              <a:t>effort</a:t>
            </a:r>
            <a:r>
              <a:rPr lang="en-GB" altLang="en-US" sz="3200" dirty="0">
                <a:ea typeface="+mj-ea"/>
                <a:cs typeface="+mj-cs"/>
              </a:rPr>
              <a:t> in marketing.</a:t>
            </a:r>
          </a:p>
          <a:p>
            <a:pPr eaLnBrk="1" hangingPunct="1">
              <a:defRPr/>
            </a:pPr>
            <a:r>
              <a:rPr lang="en-GB" altLang="en-US" sz="3200" dirty="0"/>
              <a:t>All activities support marketing.</a:t>
            </a:r>
          </a:p>
        </p:txBody>
      </p:sp>
      <p:sp>
        <p:nvSpPr>
          <p:cNvPr id="66568" name="TextBox 1"/>
          <p:cNvSpPr txBox="1">
            <a:spLocks noChangeArrowheads="1"/>
          </p:cNvSpPr>
          <p:nvPr/>
        </p:nvSpPr>
        <p:spPr bwMode="auto">
          <a:xfrm>
            <a:off x="6792099" y="3931719"/>
            <a:ext cx="1906588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Your very </a:t>
            </a:r>
            <a:r>
              <a:rPr lang="en-US" altLang="en-US" sz="27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well-known </a:t>
            </a:r>
            <a:r>
              <a:rPr lang="en-US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and highly </a:t>
            </a:r>
            <a:r>
              <a:rPr lang="en-US" altLang="en-US" sz="27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respected</a:t>
            </a:r>
            <a:r>
              <a:rPr lang="en-US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NGO</a:t>
            </a:r>
            <a:endParaRPr lang="en-US" altLang="en-US" sz="27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99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940539" y="150812"/>
            <a:ext cx="7406473" cy="7032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Strategic Positioning</a:t>
            </a:r>
          </a:p>
        </p:txBody>
      </p:sp>
      <p:sp>
        <p:nvSpPr>
          <p:cNvPr id="69635" name="Rectangle 3"/>
          <p:cNvSpPr>
            <a:spLocks noGrp="1"/>
          </p:cNvSpPr>
          <p:nvPr>
            <p:ph idx="1"/>
          </p:nvPr>
        </p:nvSpPr>
        <p:spPr>
          <a:xfrm>
            <a:off x="609600" y="1219200"/>
            <a:ext cx="8177213" cy="513715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dirty="0"/>
              <a:t>Builds on the vision and mission statements</a:t>
            </a:r>
          </a:p>
          <a:p>
            <a:pPr lvl="1" eaLnBrk="1" hangingPunct="1"/>
            <a:r>
              <a:rPr lang="en-US" altLang="en-US" sz="2800" dirty="0"/>
              <a:t>What do we do in the program?</a:t>
            </a:r>
          </a:p>
          <a:p>
            <a:pPr eaLnBrk="1" hangingPunct="1"/>
            <a:r>
              <a:rPr lang="en-US" altLang="en-US" sz="3200" dirty="0"/>
              <a:t>Includes the essential appeal to donors</a:t>
            </a:r>
          </a:p>
          <a:p>
            <a:pPr lvl="1" eaLnBrk="1" hangingPunct="1"/>
            <a:r>
              <a:rPr lang="en-US" altLang="en-US" sz="2800" dirty="0"/>
              <a:t>What do they value in what we do?</a:t>
            </a:r>
          </a:p>
          <a:p>
            <a:pPr eaLnBrk="1" hangingPunct="1"/>
            <a:r>
              <a:rPr lang="en-US" altLang="en-US" sz="3200" dirty="0"/>
              <a:t>Is clear and memorable</a:t>
            </a:r>
          </a:p>
          <a:p>
            <a:pPr lvl="1" eaLnBrk="1" hangingPunct="1"/>
            <a:r>
              <a:rPr lang="en-US" altLang="en-US" sz="2800" dirty="0"/>
              <a:t>Do our name and slogan communicate clearly?</a:t>
            </a:r>
          </a:p>
          <a:p>
            <a:pPr eaLnBrk="1" hangingPunct="1"/>
            <a:r>
              <a:rPr lang="en-US" altLang="en-US" sz="3200" dirty="0"/>
              <a:t>Unifies all our communications in one position</a:t>
            </a:r>
          </a:p>
          <a:p>
            <a:pPr lvl="1" eaLnBrk="1" hangingPunct="1"/>
            <a:r>
              <a:rPr lang="en-US" altLang="en-US" dirty="0"/>
              <a:t>Do we clearly claim and reinforce our place in the market?</a:t>
            </a:r>
          </a:p>
          <a:p>
            <a:r>
              <a:rPr lang="en-US" altLang="en-US" dirty="0"/>
              <a:t>Appeals to our selected publics</a:t>
            </a:r>
          </a:p>
          <a:p>
            <a:pPr lvl="1"/>
            <a:r>
              <a:rPr lang="en-US" altLang="en-US" dirty="0"/>
              <a:t>Does it present us as a “donor attractive organization”?</a:t>
            </a:r>
          </a:p>
        </p:txBody>
      </p:sp>
      <p:sp>
        <p:nvSpPr>
          <p:cNvPr id="69638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22D2953-E942-44E4-A2FF-650E1F17CFAD}" type="slidenum"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38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3" name="Rectangle 2">
            <a:extLst>
              <a:ext uri="{FF2B5EF4-FFF2-40B4-BE49-F238E27FC236}">
                <a16:creationId xmlns:a16="http://schemas.microsoft.com/office/drawing/2014/main" id="{FE14162F-C0FD-46F2-AEB7-007F43882B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66748" y="132304"/>
            <a:ext cx="7886700" cy="701675"/>
          </a:xfrm>
        </p:spPr>
        <p:txBody>
          <a:bodyPr lIns="84992" tIns="42497" rIns="84992" bIns="42497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Gaining the Public Trust (6)</a:t>
            </a:r>
          </a:p>
        </p:txBody>
      </p:sp>
      <p:sp>
        <p:nvSpPr>
          <p:cNvPr id="65542" name="Rectangle 3">
            <a:extLst>
              <a:ext uri="{FF2B5EF4-FFF2-40B4-BE49-F238E27FC236}">
                <a16:creationId xmlns:a16="http://schemas.microsoft.com/office/drawing/2014/main" id="{85FDFC75-CEDD-45E4-83F3-73F3E0353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60077" y="1309632"/>
            <a:ext cx="8782050" cy="5548368"/>
          </a:xfrm>
        </p:spPr>
        <p:txBody>
          <a:bodyPr lIns="84992" tIns="42497" rIns="84992" bIns="42497">
            <a:normAutofit fontScale="77500" lnSpcReduction="20000"/>
          </a:bodyPr>
          <a:lstStyle/>
          <a:p>
            <a:pPr marL="492125" indent="-492125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dirty="0"/>
              <a:t>	</a:t>
            </a:r>
            <a:r>
              <a:rPr lang="en-GB" altLang="en-US" sz="4100" dirty="0"/>
              <a:t>All stakeholders are especially interested when you demonstrate you meet these expectations:</a:t>
            </a:r>
          </a:p>
          <a:p>
            <a:pPr marL="492125" indent="-492125" eaLnBrk="1" hangingPunct="1">
              <a:buFont typeface="Arial" panose="020B0604020202020204" pitchFamily="34" charset="0"/>
              <a:buNone/>
              <a:defRPr/>
            </a:pPr>
            <a:endParaRPr lang="en-GB" altLang="en-US" sz="3100" dirty="0"/>
          </a:p>
          <a:p>
            <a:pPr marL="914400" lvl="1" indent="-492125" eaLnBrk="1" hangingPunct="1">
              <a:lnSpc>
                <a:spcPct val="120000"/>
              </a:lnSpc>
              <a:buClr>
                <a:srgbClr val="6699FF"/>
              </a:buClr>
              <a:buFont typeface="Wingdings" panose="05000000000000000000" pitchFamily="2" charset="2"/>
              <a:buAutoNum type="arabicParenR"/>
              <a:defRPr/>
            </a:pPr>
            <a:r>
              <a:rPr lang="en-GB" altLang="en-US" sz="4100" b="1" dirty="0">
                <a:solidFill>
                  <a:schemeClr val="hlink"/>
                </a:solidFill>
              </a:rPr>
              <a:t>An important need</a:t>
            </a:r>
          </a:p>
          <a:p>
            <a:pPr marL="914400" lvl="1" indent="-492125" eaLnBrk="1" hangingPunct="1">
              <a:lnSpc>
                <a:spcPct val="120000"/>
              </a:lnSpc>
              <a:buClr>
                <a:srgbClr val="6699FF"/>
              </a:buClr>
              <a:buFont typeface="Wingdings" panose="05000000000000000000" pitchFamily="2" charset="2"/>
              <a:buAutoNum type="arabicParenR"/>
              <a:defRPr/>
            </a:pPr>
            <a:r>
              <a:rPr lang="en-GB" altLang="en-US" sz="4100" b="1" dirty="0">
                <a:solidFill>
                  <a:schemeClr val="hlink"/>
                </a:solidFill>
              </a:rPr>
              <a:t>Program effectiveness and significant impact</a:t>
            </a:r>
          </a:p>
          <a:p>
            <a:pPr marL="914400" lvl="1" indent="-492125" eaLnBrk="1" hangingPunct="1">
              <a:lnSpc>
                <a:spcPct val="120000"/>
              </a:lnSpc>
              <a:buClr>
                <a:srgbClr val="6699FF"/>
              </a:buClr>
              <a:buFont typeface="Wingdings" panose="05000000000000000000" pitchFamily="2" charset="2"/>
              <a:buAutoNum type="arabicParenR"/>
              <a:defRPr/>
            </a:pPr>
            <a:r>
              <a:rPr lang="en-GB" altLang="en-US" sz="4100" b="1" dirty="0">
                <a:solidFill>
                  <a:schemeClr val="hlink"/>
                </a:solidFill>
              </a:rPr>
              <a:t>Operational efficiency and good use of funds</a:t>
            </a:r>
          </a:p>
          <a:p>
            <a:pPr marL="914400" lvl="1" indent="-492125" eaLnBrk="1" hangingPunct="1">
              <a:lnSpc>
                <a:spcPct val="120000"/>
              </a:lnSpc>
              <a:buClr>
                <a:srgbClr val="6699FF"/>
              </a:buClr>
              <a:buFont typeface="Wingdings" panose="05000000000000000000" pitchFamily="2" charset="2"/>
              <a:buAutoNum type="arabicParenR"/>
              <a:defRPr/>
            </a:pPr>
            <a:r>
              <a:rPr lang="en-GB" altLang="en-US" sz="4100" b="1" dirty="0">
                <a:solidFill>
                  <a:schemeClr val="hlink"/>
                </a:solidFill>
              </a:rPr>
              <a:t>Integrity and good behavior</a:t>
            </a:r>
          </a:p>
          <a:p>
            <a:pPr marL="914400" lvl="1" indent="-492125" eaLnBrk="1" hangingPunct="1">
              <a:lnSpc>
                <a:spcPct val="120000"/>
              </a:lnSpc>
              <a:buClr>
                <a:srgbClr val="6699FF"/>
              </a:buClr>
              <a:buFont typeface="Wingdings" panose="05000000000000000000" pitchFamily="2" charset="2"/>
              <a:buAutoNum type="arabicParenR"/>
              <a:defRPr/>
            </a:pPr>
            <a:r>
              <a:rPr lang="en-GB" altLang="en-US" sz="4100" b="1" dirty="0">
                <a:solidFill>
                  <a:schemeClr val="hlink"/>
                </a:solidFill>
              </a:rPr>
              <a:t>Responsibility and accountability </a:t>
            </a:r>
          </a:p>
          <a:p>
            <a:pPr marL="422275" lvl="1" indent="0" eaLnBrk="1" hangingPunct="1">
              <a:buClr>
                <a:srgbClr val="6699FF"/>
              </a:buClr>
              <a:buFont typeface="Arial" panose="020B0604020202020204" pitchFamily="34" charset="0"/>
              <a:buNone/>
              <a:defRPr/>
            </a:pPr>
            <a:endParaRPr lang="en-GB" altLang="en-US" sz="3100" dirty="0"/>
          </a:p>
          <a:p>
            <a:pPr marL="422275" lvl="1" indent="0" eaLnBrk="1" hangingPunct="1">
              <a:buClr>
                <a:srgbClr val="6699FF"/>
              </a:buClr>
              <a:buFont typeface="Arial" panose="020B0604020202020204" pitchFamily="34" charset="0"/>
              <a:buNone/>
              <a:defRPr/>
            </a:pPr>
            <a:r>
              <a:rPr lang="en-GB" altLang="en-US" sz="4100" dirty="0"/>
              <a:t>Donors, participants, staff, volunteers, partners, authorities, journalists, and all other stakeholders must trust you before they will support you.</a:t>
            </a:r>
          </a:p>
        </p:txBody>
      </p:sp>
    </p:spTree>
    <p:extLst>
      <p:ext uri="{BB962C8B-B14F-4D97-AF65-F5344CB8AC3E}">
        <p14:creationId xmlns:p14="http://schemas.microsoft.com/office/powerpoint/2010/main" val="138388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>
          <a:xfrm>
            <a:off x="634518" y="152400"/>
            <a:ext cx="7984450" cy="762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Trustworthy and Accountable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7" t="17083" b="19723"/>
          <a:stretch/>
        </p:blipFill>
        <p:spPr>
          <a:xfrm>
            <a:off x="6184552" y="3857625"/>
            <a:ext cx="2941026" cy="3000375"/>
          </a:xfrm>
          <a:prstGeom prst="rect">
            <a:avLst/>
          </a:prstGeom>
        </p:spPr>
      </p:pic>
      <p:sp>
        <p:nvSpPr>
          <p:cNvPr id="103430" name="Rectangle 3"/>
          <p:cNvSpPr>
            <a:spLocks noGrp="1" noChangeArrowheads="1"/>
          </p:cNvSpPr>
          <p:nvPr>
            <p:ph idx="1"/>
          </p:nvPr>
        </p:nvSpPr>
        <p:spPr>
          <a:xfrm>
            <a:off x="803868" y="1195753"/>
            <a:ext cx="8169310" cy="5526593"/>
          </a:xfrm>
        </p:spPr>
        <p:txBody>
          <a:bodyPr>
            <a:normAutofit fontScale="92500"/>
          </a:bodyPr>
          <a:lstStyle/>
          <a:p>
            <a:pPr marL="0" indent="0" eaLnBrk="1" hangingPunct="1">
              <a:buFont typeface="Marlett" pitchFamily="2" charset="2"/>
              <a:buNone/>
              <a:defRPr/>
            </a:pPr>
            <a:r>
              <a:rPr lang="en-GB" altLang="en-US" sz="3900" dirty="0"/>
              <a:t>Establish </a:t>
            </a:r>
            <a:r>
              <a:rPr lang="en-GB" altLang="en-US" sz="3900" i="1" dirty="0">
                <a:solidFill>
                  <a:srgbClr val="0070C0"/>
                </a:solidFill>
              </a:rPr>
              <a:t>Trustworthy and Accountable</a:t>
            </a:r>
            <a:r>
              <a:rPr lang="en-GB" altLang="en-US" sz="3900" dirty="0"/>
              <a:t> as core strategy to gain respect and support</a:t>
            </a:r>
            <a:r>
              <a:rPr lang="en-GB" altLang="en-US" sz="3600" dirty="0"/>
              <a:t>.</a:t>
            </a:r>
          </a:p>
          <a:p>
            <a:pPr marL="0" indent="0" eaLnBrk="1" hangingPunct="1">
              <a:lnSpc>
                <a:spcPct val="80000"/>
              </a:lnSpc>
              <a:buSzPct val="90000"/>
              <a:buNone/>
              <a:defRPr/>
            </a:pPr>
            <a:r>
              <a:rPr lang="en-GB" altLang="en-US" sz="3600" dirty="0">
                <a:cs typeface="Times New Roman" panose="02020603050405020304" pitchFamily="18" charset="0"/>
              </a:rPr>
              <a:t>1. Clear code of behavior / code of ethics</a:t>
            </a:r>
          </a:p>
          <a:p>
            <a:pPr marL="0" indent="0" eaLnBrk="1" hangingPunct="1">
              <a:lnSpc>
                <a:spcPct val="80000"/>
              </a:lnSpc>
              <a:buSzPct val="90000"/>
              <a:buNone/>
              <a:defRPr/>
            </a:pPr>
            <a:r>
              <a:rPr lang="en-GB" altLang="en-US" sz="3600" dirty="0">
                <a:cs typeface="Times New Roman" panose="02020603050405020304" pitchFamily="18" charset="0"/>
              </a:rPr>
              <a:t>2. Regular monitoring to confirm you comply</a:t>
            </a:r>
          </a:p>
          <a:p>
            <a:pPr marL="0" indent="0" eaLnBrk="1" hangingPunct="1">
              <a:lnSpc>
                <a:spcPct val="80000"/>
              </a:lnSpc>
              <a:buSzPct val="90000"/>
              <a:buNone/>
              <a:defRPr/>
            </a:pPr>
            <a:r>
              <a:rPr lang="en-GB" altLang="en-US" sz="3600" dirty="0">
                <a:cs typeface="Times New Roman" panose="02020603050405020304" pitchFamily="18" charset="0"/>
              </a:rPr>
              <a:t>3. Standards of accountability</a:t>
            </a:r>
          </a:p>
          <a:p>
            <a:pPr marL="1074738" lvl="1" indent="-742950">
              <a:lnSpc>
                <a:spcPct val="80000"/>
              </a:lnSpc>
              <a:buFont typeface="+mj-lt"/>
              <a:buAutoNum type="alphaLcPeriod"/>
              <a:defRPr/>
            </a:pPr>
            <a:r>
              <a:rPr lang="en-GB" altLang="en-US" sz="3600" dirty="0">
                <a:cs typeface="Times New Roman" panose="02020603050405020304" pitchFamily="18" charset="0"/>
              </a:rPr>
              <a:t>Accurate communications</a:t>
            </a:r>
          </a:p>
          <a:p>
            <a:pPr marL="1074738" lvl="1" indent="-742950" eaLnBrk="1" hangingPunct="1">
              <a:lnSpc>
                <a:spcPct val="80000"/>
              </a:lnSpc>
              <a:buFont typeface="+mj-lt"/>
              <a:buAutoNum type="alphaLcPeriod"/>
              <a:defRPr/>
            </a:pPr>
            <a:r>
              <a:rPr lang="en-GB" altLang="en-US" sz="3600" dirty="0">
                <a:cs typeface="Times New Roman" panose="02020603050405020304" pitchFamily="18" charset="0"/>
              </a:rPr>
              <a:t>Honest marketing</a:t>
            </a:r>
          </a:p>
          <a:p>
            <a:pPr marL="1074738" lvl="1" indent="-742950" eaLnBrk="1" hangingPunct="1">
              <a:lnSpc>
                <a:spcPct val="80000"/>
              </a:lnSpc>
              <a:buFont typeface="+mj-lt"/>
              <a:buAutoNum type="alphaLcPeriod"/>
              <a:defRPr/>
            </a:pPr>
            <a:r>
              <a:rPr lang="en-GB" altLang="en-US" sz="3600" dirty="0">
                <a:cs typeface="Times New Roman" panose="02020603050405020304" pitchFamily="18" charset="0"/>
              </a:rPr>
              <a:t>Zero tolerance for abuse</a:t>
            </a:r>
          </a:p>
          <a:p>
            <a:pPr marL="1074738" lvl="1" indent="-742950" eaLnBrk="1" hangingPunct="1">
              <a:lnSpc>
                <a:spcPct val="80000"/>
              </a:lnSpc>
              <a:buFont typeface="+mj-lt"/>
              <a:buAutoNum type="alphaLcPeriod"/>
              <a:defRPr/>
            </a:pPr>
            <a:r>
              <a:rPr lang="en-GB" altLang="en-US" sz="3600" dirty="0">
                <a:cs typeface="Times New Roman" panose="02020603050405020304" pitchFamily="18" charset="0"/>
              </a:rPr>
              <a:t>Accountable for results</a:t>
            </a:r>
          </a:p>
          <a:p>
            <a:pPr marL="1074738" lvl="1" indent="-742950" eaLnBrk="1" hangingPunct="1">
              <a:lnSpc>
                <a:spcPct val="80000"/>
              </a:lnSpc>
              <a:buFont typeface="+mj-lt"/>
              <a:buAutoNum type="alphaLcPeriod"/>
              <a:defRPr/>
            </a:pPr>
            <a:r>
              <a:rPr lang="en-GB" altLang="en-US" sz="3600" dirty="0">
                <a:cs typeface="Times New Roman" panose="02020603050405020304" pitchFamily="18" charset="0"/>
              </a:rPr>
              <a:t>Trust officer</a:t>
            </a:r>
          </a:p>
        </p:txBody>
      </p:sp>
    </p:spTree>
    <p:extLst>
      <p:ext uri="{BB962C8B-B14F-4D97-AF65-F5344CB8AC3E}">
        <p14:creationId xmlns:p14="http://schemas.microsoft.com/office/powerpoint/2010/main" val="99900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>
            <a:extLst>
              <a:ext uri="{FF2B5EF4-FFF2-40B4-BE49-F238E27FC236}">
                <a16:creationId xmlns:a16="http://schemas.microsoft.com/office/drawing/2014/main" id="{ABBEA7E7-9EFD-4AE6-ACF6-8FA394AE41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45995" y="144986"/>
            <a:ext cx="6742443" cy="70326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Comparative Strategy (7)</a:t>
            </a:r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9EA5F875-8CF6-4A97-8FD0-80D9B831B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188" y="1219200"/>
            <a:ext cx="8405812" cy="542276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sz="3600" dirty="0"/>
              <a:t>Comparative advantage is “the ability of an individual or group to carry out a particular economic activity … more efficiently than another activity.” Oxford Dictionaries </a:t>
            </a:r>
          </a:p>
          <a:p>
            <a:pPr marL="0" indent="0" eaLnBrk="1" hangingPunct="1">
              <a:buNone/>
            </a:pPr>
            <a:endParaRPr lang="en-US" altLang="en-US" sz="1000" dirty="0"/>
          </a:p>
          <a:p>
            <a:pPr eaLnBrk="1" hangingPunct="1"/>
            <a:r>
              <a:rPr lang="en-US" altLang="en-US" sz="3200" dirty="0"/>
              <a:t>Builds on your vision, mission, and values</a:t>
            </a:r>
          </a:p>
          <a:p>
            <a:pPr lvl="1" eaLnBrk="1" hangingPunct="1"/>
            <a:r>
              <a:rPr lang="en-US" altLang="en-US" dirty="0"/>
              <a:t>What do we do in society? How are we better? </a:t>
            </a:r>
          </a:p>
          <a:p>
            <a:pPr eaLnBrk="1" hangingPunct="1"/>
            <a:r>
              <a:rPr lang="en-US" altLang="en-US" sz="3200" u="sng" dirty="0"/>
              <a:t>Compares donations with purchases and taxes </a:t>
            </a:r>
          </a:p>
          <a:p>
            <a:pPr lvl="1" eaLnBrk="1" hangingPunct="1"/>
            <a:r>
              <a:rPr lang="en-US" altLang="en-US" dirty="0"/>
              <a:t>How are NGOs more efficient in making society better?</a:t>
            </a:r>
          </a:p>
          <a:p>
            <a:pPr eaLnBrk="1" hangingPunct="1"/>
            <a:r>
              <a:rPr lang="en-US" altLang="en-US" sz="3200" u="sng" dirty="0"/>
              <a:t>Compares value of helping with other spending</a:t>
            </a:r>
          </a:p>
          <a:p>
            <a:pPr lvl="1" eaLnBrk="1" hangingPunct="1"/>
            <a:r>
              <a:rPr lang="en-US" altLang="en-US" dirty="0"/>
              <a:t>How are donations better than more consumption or taxes?</a:t>
            </a:r>
          </a:p>
        </p:txBody>
      </p:sp>
    </p:spTree>
    <p:extLst>
      <p:ext uri="{BB962C8B-B14F-4D97-AF65-F5344CB8AC3E}">
        <p14:creationId xmlns:p14="http://schemas.microsoft.com/office/powerpoint/2010/main" val="234556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86EDAC-D1BD-4425-9D29-999B579F96F4}" type="slidenum">
              <a:rPr lang="en-US" altLang="en-US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172037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-152400"/>
            <a:ext cx="7886700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Michael Porter on Strategy</a:t>
            </a:r>
          </a:p>
        </p:txBody>
      </p:sp>
      <p:sp>
        <p:nvSpPr>
          <p:cNvPr id="1563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0" y="1295400"/>
            <a:ext cx="7886700" cy="4351338"/>
          </a:xfrm>
        </p:spPr>
        <p:txBody>
          <a:bodyPr/>
          <a:lstStyle/>
          <a:p>
            <a:pPr eaLnBrk="1" hangingPunct="1"/>
            <a:r>
              <a:rPr lang="en-GB" altLang="en-US" sz="3200" dirty="0"/>
              <a:t>Competitive strategy is about being different.</a:t>
            </a:r>
          </a:p>
          <a:p>
            <a:pPr eaLnBrk="1" hangingPunct="1"/>
            <a:r>
              <a:rPr lang="en-GB" altLang="en-US" sz="3200" dirty="0"/>
              <a:t>It means deliberately choosing a different set of activities to deliver a unique mix of value.</a:t>
            </a:r>
          </a:p>
          <a:p>
            <a:pPr eaLnBrk="1" hangingPunct="1"/>
            <a:r>
              <a:rPr lang="en-GB" altLang="en-US" sz="3200" dirty="0"/>
              <a:t>A focussed competitor targets the special needs of a subset of customers and designs its activities accordingly.</a:t>
            </a:r>
          </a:p>
        </p:txBody>
      </p:sp>
    </p:spTree>
    <p:extLst>
      <p:ext uri="{BB962C8B-B14F-4D97-AF65-F5344CB8AC3E}">
        <p14:creationId xmlns:p14="http://schemas.microsoft.com/office/powerpoint/2010/main" val="66370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3651" grpId="0" uiExpand="1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942866" y="134938"/>
            <a:ext cx="7187921" cy="7032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Comparative Positioning</a:t>
            </a:r>
          </a:p>
        </p:txBody>
      </p:sp>
      <p:sp>
        <p:nvSpPr>
          <p:cNvPr id="93187" name="Rectangle 3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523244"/>
          </a:xfrm>
        </p:spPr>
        <p:txBody>
          <a:bodyPr>
            <a:normAutofit fontScale="92500"/>
          </a:bodyPr>
          <a:lstStyle/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500" dirty="0"/>
              <a:t>Compare your work with more consumption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500" dirty="0"/>
              <a:t>Compare your work with more government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500" dirty="0"/>
              <a:t>Demonstrate a lower cost for the value provided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500" dirty="0"/>
              <a:t>Show your greater value to society and people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500" dirty="0"/>
              <a:t>Focus on beneficiaries of interest to donors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500" dirty="0"/>
              <a:t>Highlight the good feeling from helping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500" dirty="0"/>
              <a:t>Happiness is not a function of more money</a:t>
            </a:r>
          </a:p>
          <a:p>
            <a:pPr lvl="1" eaLnBrk="1" hangingPunct="1"/>
            <a:endParaRPr lang="en-US" altLang="en-US" sz="2800" dirty="0"/>
          </a:p>
          <a:p>
            <a:r>
              <a:rPr lang="en-US" altLang="en-US" sz="3000" dirty="0"/>
              <a:t>My mother always said, “Money can’t buy happiness.”</a:t>
            </a:r>
          </a:p>
          <a:p>
            <a:r>
              <a:rPr lang="en-US" altLang="en-US" sz="3000" dirty="0"/>
              <a:t>Donating and volunteering can provide real happiness.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endParaRPr lang="en-US" altLang="en-US" sz="3200" dirty="0"/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endParaRPr lang="en-US" altLang="en-US" sz="3200" dirty="0"/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0745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EACED346-03FF-436C-A105-57160C089F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1612" y="127788"/>
            <a:ext cx="7059804" cy="7032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Differentiation Strategy (8)</a:t>
            </a:r>
            <a:endParaRPr lang="en-US" altLang="en-US" sz="4800" dirty="0">
              <a:solidFill>
                <a:srgbClr val="003399"/>
              </a:solidFill>
              <a:latin typeface="+mn-lt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03427" name="Rectangle 3">
            <a:extLst>
              <a:ext uri="{FF2B5EF4-FFF2-40B4-BE49-F238E27FC236}">
                <a16:creationId xmlns:a16="http://schemas.microsoft.com/office/drawing/2014/main" id="{76B7B37A-EFA2-4766-8813-7F5CAB2F9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19200"/>
            <a:ext cx="8829675" cy="5473002"/>
          </a:xfrm>
        </p:spPr>
        <p:txBody>
          <a:bodyPr>
            <a:normAutofit/>
          </a:bodyPr>
          <a:lstStyle/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100" dirty="0">
                <a:cs typeface="Times New Roman" panose="02020603050405020304" pitchFamily="18" charset="0"/>
              </a:rPr>
              <a:t>The basic successful strategies to compete are: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en-US" altLang="en-US" sz="3100" b="1" u="sng" dirty="0">
                <a:solidFill>
                  <a:srgbClr val="0070C0"/>
                </a:solidFill>
                <a:cs typeface="Times New Roman" panose="02020603050405020304" pitchFamily="18" charset="0"/>
              </a:rPr>
              <a:t>Better results, lower cost, or a unique and innovative approach – and customer service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100" dirty="0">
                <a:cs typeface="Times New Roman" panose="02020603050405020304" pitchFamily="18" charset="0"/>
              </a:rPr>
              <a:t>Nonprofits like businesses are in competition.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en-US" altLang="en-US" sz="3100" b="1" dirty="0">
                <a:solidFill>
                  <a:srgbClr val="0070C0"/>
                </a:solidFill>
                <a:cs typeface="Times New Roman" panose="02020603050405020304" pitchFamily="18" charset="0"/>
              </a:rPr>
              <a:t>Find and exploit your competitive advantages.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100" dirty="0">
                <a:cs typeface="Times New Roman" panose="02020603050405020304" pitchFamily="18" charset="0"/>
              </a:rPr>
              <a:t>Stakeholders want to see the most possible ‘value added’ from </a:t>
            </a:r>
            <a:r>
              <a:rPr lang="en-US" altLang="en-US" sz="3100" u="sng" dirty="0">
                <a:cs typeface="Times New Roman" panose="02020603050405020304" pitchFamily="18" charset="0"/>
              </a:rPr>
              <a:t>your</a:t>
            </a:r>
            <a:r>
              <a:rPr lang="en-US" altLang="en-US" sz="3100" dirty="0">
                <a:cs typeface="Times New Roman" panose="02020603050405020304" pitchFamily="18" charset="0"/>
              </a:rPr>
              <a:t> use of </a:t>
            </a:r>
            <a:r>
              <a:rPr lang="en-US" altLang="en-US" sz="3100" u="sng" dirty="0">
                <a:cs typeface="Times New Roman" panose="02020603050405020304" pitchFamily="18" charset="0"/>
              </a:rPr>
              <a:t>their</a:t>
            </a:r>
            <a:r>
              <a:rPr lang="en-US" altLang="en-US" sz="3100" dirty="0">
                <a:cs typeface="Times New Roman" panose="02020603050405020304" pitchFamily="18" charset="0"/>
              </a:rPr>
              <a:t> funds.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3100" dirty="0">
                <a:cs typeface="Times New Roman" panose="02020603050405020304" pitchFamily="18" charset="0"/>
              </a:rPr>
              <a:t>You can compete by successfully differentiating.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3100" b="1" dirty="0">
                <a:solidFill>
                  <a:srgbClr val="0070C0"/>
                </a:solidFill>
                <a:cs typeface="Times New Roman" panose="02020603050405020304" pitchFamily="18" charset="0"/>
              </a:rPr>
              <a:t>As an NGO caring about society, you do this.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3100" b="1" dirty="0">
                <a:solidFill>
                  <a:srgbClr val="0070C0"/>
                </a:solidFill>
                <a:cs typeface="Times New Roman" panose="02020603050405020304" pitchFamily="18" charset="0"/>
              </a:rPr>
              <a:t>Use the Competitor Assessment Tool!</a:t>
            </a:r>
          </a:p>
        </p:txBody>
      </p:sp>
    </p:spTree>
    <p:extLst>
      <p:ext uri="{BB962C8B-B14F-4D97-AF65-F5344CB8AC3E}">
        <p14:creationId xmlns:p14="http://schemas.microsoft.com/office/powerpoint/2010/main" val="147095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649" t="26487" r="7717" b="33694"/>
          <a:stretch/>
        </p:blipFill>
        <p:spPr>
          <a:xfrm>
            <a:off x="4842818" y="3400423"/>
            <a:ext cx="4301696" cy="2730843"/>
          </a:xfrm>
          <a:prstGeom prst="rect">
            <a:avLst/>
          </a:prstGeom>
        </p:spPr>
      </p:pic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542610" y="55581"/>
            <a:ext cx="8153400" cy="828675"/>
          </a:xfrm>
        </p:spPr>
        <p:txBody>
          <a:bodyPr lIns="84992" tIns="42497" rIns="84992" bIns="42497" anchor="b">
            <a:no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Uniqueness as Positioning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idx="1"/>
          </p:nvPr>
        </p:nvSpPr>
        <p:spPr>
          <a:xfrm>
            <a:off x="592138" y="1252538"/>
            <a:ext cx="8399462" cy="4852987"/>
          </a:xfrm>
        </p:spPr>
        <p:txBody>
          <a:bodyPr lIns="84992" tIns="42497" rIns="84992" bIns="42497">
            <a:normAutofit lnSpcReduction="10000"/>
          </a:bodyPr>
          <a:lstStyle/>
          <a:p>
            <a:pPr eaLnBrk="1" hangingPunct="1">
              <a:defRPr/>
            </a:pPr>
            <a:r>
              <a:rPr lang="en-GB" altLang="en-US" sz="3200" dirty="0"/>
              <a:t>Uniqueness reinforces image and positioning.</a:t>
            </a:r>
          </a:p>
          <a:p>
            <a:pPr eaLnBrk="1" hangingPunct="1">
              <a:defRPr/>
            </a:pPr>
            <a:r>
              <a:rPr lang="en-GB" altLang="en-US" sz="3200" dirty="0"/>
              <a:t>Why is unique important?</a:t>
            </a:r>
          </a:p>
          <a:p>
            <a:pPr lvl="1" eaLnBrk="1" hangingPunct="1">
              <a:defRPr/>
            </a:pPr>
            <a:r>
              <a:rPr lang="en-GB" altLang="en-US" sz="3200" dirty="0"/>
              <a:t>It makes your offer special. Better!</a:t>
            </a:r>
          </a:p>
          <a:p>
            <a:pPr lvl="1" eaLnBrk="1" hangingPunct="1">
              <a:defRPr/>
            </a:pPr>
            <a:r>
              <a:rPr lang="en-GB" altLang="en-US" sz="3200" dirty="0"/>
              <a:t>Why should I give to you rather than buy __?</a:t>
            </a:r>
          </a:p>
          <a:p>
            <a:pPr eaLnBrk="1" hangingPunct="1">
              <a:defRPr/>
            </a:pPr>
            <a:r>
              <a:rPr lang="en-GB" altLang="en-US" sz="3200" dirty="0"/>
              <a:t>What value do you add?</a:t>
            </a:r>
          </a:p>
          <a:p>
            <a:pPr lvl="1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954" dirty="0">
                <a:solidFill>
                  <a:schemeClr val="tx2"/>
                </a:solidFill>
                <a:sym typeface="Monotype Sorts" pitchFamily="2" charset="2"/>
              </a:rPr>
              <a:t> Uniqueness of Results</a:t>
            </a:r>
          </a:p>
          <a:p>
            <a:pPr lvl="1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954" dirty="0">
                <a:solidFill>
                  <a:schemeClr val="tx2"/>
                </a:solidFill>
                <a:sym typeface="Monotype Sorts" pitchFamily="2" charset="2"/>
              </a:rPr>
              <a:t> Uniqueness of Image</a:t>
            </a:r>
          </a:p>
          <a:p>
            <a:pPr lvl="1" eaLnBrk="1" hangingPunct="1">
              <a:buFont typeface="Monotype Sorts" pitchFamily="2" charset="2"/>
              <a:buNone/>
              <a:defRPr/>
            </a:pPr>
            <a:r>
              <a:rPr lang="en-GB" altLang="en-US" sz="2954" dirty="0">
                <a:solidFill>
                  <a:schemeClr val="tx2"/>
                </a:solidFill>
                <a:sym typeface="Monotype Sorts" pitchFamily="2" charset="2"/>
              </a:rPr>
              <a:t> Uniqueness of Position</a:t>
            </a:r>
          </a:p>
          <a:p>
            <a:pPr lvl="1" eaLnBrk="1" hangingPunct="1">
              <a:buFont typeface="Monotype Sorts" pitchFamily="2" charset="2"/>
              <a:buChar char="4"/>
              <a:defRPr/>
            </a:pPr>
            <a:r>
              <a:rPr lang="en-GB" altLang="en-US" sz="2954" dirty="0">
                <a:solidFill>
                  <a:schemeClr val="tx2"/>
                </a:solidFill>
                <a:sym typeface="Monotype Sorts" pitchFamily="2" charset="2"/>
              </a:rPr>
              <a:t>Uniqueness of Participants</a:t>
            </a:r>
          </a:p>
          <a:p>
            <a:pPr lvl="1" eaLnBrk="1" hangingPunct="1">
              <a:buFont typeface="Monotype Sorts" pitchFamily="2" charset="2"/>
              <a:buChar char="4"/>
              <a:defRPr/>
            </a:pPr>
            <a:r>
              <a:rPr lang="en-GB" altLang="en-US" sz="2954" dirty="0">
                <a:solidFill>
                  <a:schemeClr val="tx2"/>
                </a:solidFill>
                <a:sym typeface="Monotype Sorts" pitchFamily="2" charset="2"/>
              </a:rPr>
              <a:t>Uniqueness of Strategy</a:t>
            </a:r>
          </a:p>
        </p:txBody>
      </p:sp>
      <p:sp>
        <p:nvSpPr>
          <p:cNvPr id="100360" name="TextBox 1"/>
          <p:cNvSpPr txBox="1">
            <a:spLocks noChangeArrowheads="1"/>
          </p:cNvSpPr>
          <p:nvPr/>
        </p:nvSpPr>
        <p:spPr bwMode="auto">
          <a:xfrm>
            <a:off x="5204258" y="5899418"/>
            <a:ext cx="3902945" cy="83099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High jumping backwards was unique and it won.</a:t>
            </a:r>
          </a:p>
        </p:txBody>
      </p:sp>
    </p:spTree>
    <p:extLst>
      <p:ext uri="{BB962C8B-B14F-4D97-AF65-F5344CB8AC3E}">
        <p14:creationId xmlns:p14="http://schemas.microsoft.com/office/powerpoint/2010/main" val="342059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89856" y="82827"/>
            <a:ext cx="8291758" cy="14906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altLang="en-US" sz="53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Differentiation Growth Strategy</a:t>
            </a:r>
            <a:br>
              <a:rPr lang="en-US" altLang="en-US" sz="53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2585" dirty="0">
                <a:solidFill>
                  <a:schemeClr val="tx1"/>
                </a:solidFill>
              </a:rPr>
              <a:t>1. Determine competitive differences and </a:t>
            </a:r>
            <a:br>
              <a:rPr lang="en-US" altLang="en-US" sz="2585" dirty="0">
                <a:solidFill>
                  <a:schemeClr val="tx1"/>
                </a:solidFill>
              </a:rPr>
            </a:br>
            <a:r>
              <a:rPr lang="en-US" altLang="en-US" sz="2585" dirty="0">
                <a:solidFill>
                  <a:schemeClr val="tx1"/>
                </a:solidFill>
              </a:rPr>
              <a:t>       2. Choose what to emphasize (either </a:t>
            </a:r>
            <a:r>
              <a:rPr lang="en-US" altLang="en-US" sz="2585" dirty="0"/>
              <a:t>Develop</a:t>
            </a:r>
            <a:r>
              <a:rPr lang="en-US" altLang="en-US" sz="2585" dirty="0">
                <a:solidFill>
                  <a:schemeClr val="tx1"/>
                </a:solidFill>
              </a:rPr>
              <a:t> or </a:t>
            </a:r>
            <a:r>
              <a:rPr lang="en-US" altLang="en-US" sz="2585" dirty="0">
                <a:solidFill>
                  <a:srgbClr val="FF0000"/>
                </a:solidFill>
              </a:rPr>
              <a:t>Exploit</a:t>
            </a:r>
            <a:r>
              <a:rPr lang="en-US" altLang="en-US" sz="2585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400" y="3505200"/>
            <a:ext cx="609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latin typeface="+mn-lt"/>
              </a:rPr>
              <a:t>o r</a:t>
            </a:r>
          </a:p>
        </p:txBody>
      </p:sp>
      <p:sp>
        <p:nvSpPr>
          <p:cNvPr id="2" name="Right Arrow Callout 1"/>
          <p:cNvSpPr/>
          <p:nvPr/>
        </p:nvSpPr>
        <p:spPr>
          <a:xfrm>
            <a:off x="228600" y="1905000"/>
            <a:ext cx="2438400" cy="1570038"/>
          </a:xfrm>
          <a:prstGeom prst="rightArrowCallout">
            <a:avLst/>
          </a:prstGeom>
          <a:noFill/>
          <a:ln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Develop what we do</a:t>
            </a:r>
          </a:p>
        </p:txBody>
      </p:sp>
      <p:sp>
        <p:nvSpPr>
          <p:cNvPr id="13" name="Right Arrow Callout 12"/>
          <p:cNvSpPr/>
          <p:nvPr/>
        </p:nvSpPr>
        <p:spPr>
          <a:xfrm>
            <a:off x="228600" y="4130675"/>
            <a:ext cx="2384425" cy="1570038"/>
          </a:xfrm>
          <a:prstGeom prst="rightArrowCallout">
            <a:avLst/>
          </a:prstGeom>
          <a:noFill/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Exploit  by what we say</a:t>
            </a:r>
          </a:p>
        </p:txBody>
      </p:sp>
      <p:sp>
        <p:nvSpPr>
          <p:cNvPr id="5" name="Rectangle 4"/>
          <p:cNvSpPr/>
          <p:nvPr/>
        </p:nvSpPr>
        <p:spPr>
          <a:xfrm>
            <a:off x="2833442" y="1676400"/>
            <a:ext cx="2957758" cy="2123658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6699FF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Innovate and Lead</a:t>
            </a:r>
          </a:p>
          <a:p>
            <a:pPr algn="ctr">
              <a:defRPr/>
            </a:pPr>
            <a:r>
              <a:rPr lang="en-US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6699FF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= Apple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943600" y="1676400"/>
            <a:ext cx="3110158" cy="2123658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6699FF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Copy and Follow</a:t>
            </a:r>
          </a:p>
          <a:p>
            <a:pPr algn="ctr">
              <a:defRPr/>
            </a:pPr>
            <a:r>
              <a:rPr lang="en-US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6699FF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= Samsung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3966" y="6073666"/>
            <a:ext cx="1951037" cy="58420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en-US" sz="1600" dirty="0"/>
              <a:t>David Clare</a:t>
            </a:r>
          </a:p>
          <a:p>
            <a:pPr>
              <a:defRPr/>
            </a:pPr>
            <a:r>
              <a:rPr lang="en-US" altLang="en-US" sz="1600" dirty="0"/>
              <a:t>Foster Parents Plan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819400" y="3962400"/>
            <a:ext cx="2957758" cy="2446824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3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Emphasize our own Strengths</a:t>
            </a:r>
          </a:p>
          <a:p>
            <a:pPr algn="ctr">
              <a:defRPr/>
            </a:pPr>
            <a:r>
              <a:rPr lang="en-US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= ‘our best coverage’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943600" y="3962400"/>
            <a:ext cx="3110158" cy="2446824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3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Emphasize their Weaknesses</a:t>
            </a:r>
          </a:p>
          <a:p>
            <a:pPr algn="ctr">
              <a:defRPr/>
            </a:pPr>
            <a:r>
              <a:rPr lang="en-US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= ‘their high price’</a:t>
            </a:r>
          </a:p>
        </p:txBody>
      </p:sp>
      <p:sp>
        <p:nvSpPr>
          <p:cNvPr id="3" name="Multiply 2"/>
          <p:cNvSpPr/>
          <p:nvPr/>
        </p:nvSpPr>
        <p:spPr>
          <a:xfrm>
            <a:off x="6733208" y="4029075"/>
            <a:ext cx="1530942" cy="1869414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09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2"/>
          <p:cNvSpPr>
            <a:spLocks noGrp="1" noChangeArrowheads="1"/>
          </p:cNvSpPr>
          <p:nvPr>
            <p:ph type="title"/>
          </p:nvPr>
        </p:nvSpPr>
        <p:spPr>
          <a:xfrm>
            <a:off x="100484" y="24287"/>
            <a:ext cx="8910166" cy="1463816"/>
          </a:xfrm>
        </p:spPr>
        <p:txBody>
          <a:bodyPr lIns="92075" tIns="46038" rIns="92075" bIns="46038" rtlCol="0"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Get to Know and Meet Exceed</a:t>
            </a:r>
            <a:b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the Expectations of Your Donors</a:t>
            </a: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5124868" y="114719"/>
            <a:ext cx="1314450" cy="609600"/>
          </a:xfrm>
          <a:custGeom>
            <a:avLst/>
            <a:gdLst>
              <a:gd name="T0" fmla="*/ 0 w 938463"/>
              <a:gd name="T1" fmla="*/ 62078 h 386778"/>
              <a:gd name="T2" fmla="*/ 818148 w 938463"/>
              <a:gd name="T3" fmla="*/ 124156 h 386778"/>
              <a:gd name="T4" fmla="*/ 938463 w 938463"/>
              <a:gd name="T5" fmla="*/ 93117 h 386778"/>
              <a:gd name="T6" fmla="*/ 866274 w 938463"/>
              <a:gd name="T7" fmla="*/ 139676 h 386778"/>
              <a:gd name="T8" fmla="*/ 830179 w 938463"/>
              <a:gd name="T9" fmla="*/ 170715 h 386778"/>
              <a:gd name="T10" fmla="*/ 757990 w 938463"/>
              <a:gd name="T11" fmla="*/ 201754 h 386778"/>
              <a:gd name="T12" fmla="*/ 721895 w 938463"/>
              <a:gd name="T13" fmla="*/ 217274 h 386778"/>
              <a:gd name="T14" fmla="*/ 649705 w 938463"/>
              <a:gd name="T15" fmla="*/ 248313 h 386778"/>
              <a:gd name="T16" fmla="*/ 613611 w 938463"/>
              <a:gd name="T17" fmla="*/ 263832 h 386778"/>
              <a:gd name="T18" fmla="*/ 505326 w 938463"/>
              <a:gd name="T19" fmla="*/ 279352 h 386778"/>
              <a:gd name="T20" fmla="*/ 312821 w 938463"/>
              <a:gd name="T21" fmla="*/ 294872 h 386778"/>
              <a:gd name="T22" fmla="*/ 192505 w 938463"/>
              <a:gd name="T23" fmla="*/ 310391 h 386778"/>
              <a:gd name="T24" fmla="*/ 445169 w 938463"/>
              <a:gd name="T25" fmla="*/ 325911 h 386778"/>
              <a:gd name="T26" fmla="*/ 613611 w 938463"/>
              <a:gd name="T27" fmla="*/ 356950 h 386778"/>
              <a:gd name="T28" fmla="*/ 697832 w 938463"/>
              <a:gd name="T29" fmla="*/ 387989 h 386778"/>
              <a:gd name="T30" fmla="*/ 806116 w 938463"/>
              <a:gd name="T31" fmla="*/ 434548 h 386778"/>
              <a:gd name="T32" fmla="*/ 842211 w 938463"/>
              <a:gd name="T33" fmla="*/ 450066 h 386778"/>
              <a:gd name="T34" fmla="*/ 890337 w 938463"/>
              <a:gd name="T35" fmla="*/ 465587 h 386778"/>
              <a:gd name="T36" fmla="*/ 60158 w 938463"/>
              <a:gd name="T37" fmla="*/ 496625 h 386778"/>
              <a:gd name="T38" fmla="*/ 108284 w 938463"/>
              <a:gd name="T39" fmla="*/ 434548 h 386778"/>
              <a:gd name="T40" fmla="*/ 156411 w 938463"/>
              <a:gd name="T41" fmla="*/ 403509 h 386778"/>
              <a:gd name="T42" fmla="*/ 192505 w 938463"/>
              <a:gd name="T43" fmla="*/ 356950 h 386778"/>
              <a:gd name="T44" fmla="*/ 312821 w 938463"/>
              <a:gd name="T45" fmla="*/ 279352 h 386778"/>
              <a:gd name="T46" fmla="*/ 397042 w 938463"/>
              <a:gd name="T47" fmla="*/ 232793 h 386778"/>
              <a:gd name="T48" fmla="*/ 457200 w 938463"/>
              <a:gd name="T49" fmla="*/ 170715 h 386778"/>
              <a:gd name="T50" fmla="*/ 613611 w 938463"/>
              <a:gd name="T51" fmla="*/ 93117 h 386778"/>
              <a:gd name="T52" fmla="*/ 721895 w 938463"/>
              <a:gd name="T53" fmla="*/ 31039 h 386778"/>
              <a:gd name="T54" fmla="*/ 721895 w 938463"/>
              <a:gd name="T55" fmla="*/ 0 h 38677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938463" h="386778">
                <a:moveTo>
                  <a:pt x="0" y="48126"/>
                </a:moveTo>
                <a:cubicBezTo>
                  <a:pt x="516685" y="91913"/>
                  <a:pt x="508924" y="137482"/>
                  <a:pt x="818148" y="96252"/>
                </a:cubicBezTo>
                <a:cubicBezTo>
                  <a:pt x="881369" y="87823"/>
                  <a:pt x="883805" y="85854"/>
                  <a:pt x="938463" y="72189"/>
                </a:cubicBezTo>
                <a:cubicBezTo>
                  <a:pt x="835029" y="141146"/>
                  <a:pt x="965894" y="58474"/>
                  <a:pt x="866274" y="108284"/>
                </a:cubicBezTo>
                <a:cubicBezTo>
                  <a:pt x="853340" y="114751"/>
                  <a:pt x="843393" y="126474"/>
                  <a:pt x="830179" y="132347"/>
                </a:cubicBezTo>
                <a:cubicBezTo>
                  <a:pt x="807000" y="142649"/>
                  <a:pt x="782053" y="148389"/>
                  <a:pt x="757990" y="156410"/>
                </a:cubicBezTo>
                <a:lnTo>
                  <a:pt x="721895" y="168442"/>
                </a:lnTo>
                <a:lnTo>
                  <a:pt x="649705" y="192505"/>
                </a:lnTo>
                <a:cubicBezTo>
                  <a:pt x="637674" y="196515"/>
                  <a:pt x="626216" y="203135"/>
                  <a:pt x="613611" y="204536"/>
                </a:cubicBezTo>
                <a:cubicBezTo>
                  <a:pt x="577516" y="208547"/>
                  <a:pt x="541527" y="213672"/>
                  <a:pt x="505326" y="216568"/>
                </a:cubicBezTo>
                <a:cubicBezTo>
                  <a:pt x="441237" y="221695"/>
                  <a:pt x="376925" y="223669"/>
                  <a:pt x="312821" y="228600"/>
                </a:cubicBezTo>
                <a:cubicBezTo>
                  <a:pt x="272634" y="231691"/>
                  <a:pt x="232610" y="236621"/>
                  <a:pt x="192505" y="240631"/>
                </a:cubicBezTo>
                <a:cubicBezTo>
                  <a:pt x="276726" y="244642"/>
                  <a:pt x="361160" y="245462"/>
                  <a:pt x="445169" y="252663"/>
                </a:cubicBezTo>
                <a:cubicBezTo>
                  <a:pt x="501679" y="257507"/>
                  <a:pt x="613611" y="276726"/>
                  <a:pt x="613611" y="276726"/>
                </a:cubicBezTo>
                <a:cubicBezTo>
                  <a:pt x="734873" y="317149"/>
                  <a:pt x="546808" y="255483"/>
                  <a:pt x="697832" y="300789"/>
                </a:cubicBezTo>
                <a:cubicBezTo>
                  <a:pt x="697870" y="300800"/>
                  <a:pt x="788050" y="330862"/>
                  <a:pt x="806116" y="336884"/>
                </a:cubicBezTo>
                <a:cubicBezTo>
                  <a:pt x="818148" y="340894"/>
                  <a:pt x="829907" y="345839"/>
                  <a:pt x="842211" y="348915"/>
                </a:cubicBezTo>
                <a:lnTo>
                  <a:pt x="890337" y="360947"/>
                </a:lnTo>
                <a:cubicBezTo>
                  <a:pt x="613611" y="368968"/>
                  <a:pt x="336870" y="393524"/>
                  <a:pt x="60158" y="385010"/>
                </a:cubicBezTo>
                <a:cubicBezTo>
                  <a:pt x="37482" y="384312"/>
                  <a:pt x="90134" y="350496"/>
                  <a:pt x="108284" y="336884"/>
                </a:cubicBezTo>
                <a:cubicBezTo>
                  <a:pt x="122633" y="326123"/>
                  <a:pt x="140369" y="320842"/>
                  <a:pt x="156411" y="312821"/>
                </a:cubicBezTo>
                <a:cubicBezTo>
                  <a:pt x="168442" y="300789"/>
                  <a:pt x="178014" y="285644"/>
                  <a:pt x="192505" y="276726"/>
                </a:cubicBezTo>
                <a:cubicBezTo>
                  <a:pt x="230693" y="253226"/>
                  <a:pt x="271607" y="234231"/>
                  <a:pt x="312821" y="216568"/>
                </a:cubicBezTo>
                <a:cubicBezTo>
                  <a:pt x="340895" y="204536"/>
                  <a:pt x="370659" y="195863"/>
                  <a:pt x="397042" y="180473"/>
                </a:cubicBezTo>
                <a:cubicBezTo>
                  <a:pt x="419224" y="167534"/>
                  <a:pt x="434231" y="143831"/>
                  <a:pt x="457200" y="132347"/>
                </a:cubicBezTo>
                <a:cubicBezTo>
                  <a:pt x="507163" y="107366"/>
                  <a:pt x="561549" y="92435"/>
                  <a:pt x="613611" y="72189"/>
                </a:cubicBezTo>
                <a:cubicBezTo>
                  <a:pt x="622579" y="68702"/>
                  <a:pt x="710792" y="35166"/>
                  <a:pt x="721895" y="24063"/>
                </a:cubicBezTo>
                <a:lnTo>
                  <a:pt x="721895" y="0"/>
                </a:lnTo>
              </a:path>
            </a:pathLst>
          </a:custGeom>
          <a:ln w="57150">
            <a:solidFill>
              <a:srgbClr val="C00000"/>
            </a:solidFill>
            <a:headEnd type="none" w="sm" len="sm"/>
            <a:tailEnd type="none" w="sm" len="sm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/>
          <a:lstStyle/>
          <a:p>
            <a:pPr>
              <a:defRPr/>
            </a:pPr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912" y="1483078"/>
            <a:ext cx="8692662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chemeClr val="accent1"/>
                </a:solidFill>
              </a:rPr>
              <a:t>Remember the logic of appreciation </a:t>
            </a:r>
          </a:p>
          <a:p>
            <a:pPr marL="1028700" lvl="1" indent="-571500">
              <a:buFont typeface="Wingdings" panose="05000000000000000000" pitchFamily="2" charset="2"/>
              <a:buChar char="Ø"/>
              <a:defRPr/>
            </a:pPr>
            <a:r>
              <a:rPr lang="en-US" sz="3200" dirty="0"/>
              <a:t>Without appreciation there are no donors.</a:t>
            </a:r>
          </a:p>
          <a:p>
            <a:pPr marL="1028700" lvl="1" indent="-571500">
              <a:buFont typeface="Wingdings" panose="05000000000000000000" pitchFamily="2" charset="2"/>
              <a:buChar char="Ø"/>
              <a:defRPr/>
            </a:pPr>
            <a:r>
              <a:rPr lang="en-US" sz="3200" dirty="0"/>
              <a:t>Without donors there is no money.</a:t>
            </a:r>
          </a:p>
          <a:p>
            <a:pPr marL="1028700" lvl="1" indent="-571500">
              <a:buFont typeface="Wingdings" panose="05000000000000000000" pitchFamily="2" charset="2"/>
              <a:buChar char="Ø"/>
              <a:defRPr/>
            </a:pPr>
            <a:r>
              <a:rPr lang="en-US" sz="3200" dirty="0"/>
              <a:t>Without money there is no program.</a:t>
            </a:r>
          </a:p>
          <a:p>
            <a:pPr>
              <a:defRPr/>
            </a:pPr>
            <a:r>
              <a:rPr lang="en-US" altLang="en-US" sz="3600" dirty="0">
                <a:solidFill>
                  <a:schemeClr val="accent1"/>
                </a:solidFill>
              </a:rPr>
              <a:t>Enable your donors’ dreams to come true.</a:t>
            </a:r>
          </a:p>
          <a:p>
            <a:pPr marL="1028700" lvl="1" indent="-571500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en-US" sz="3200" dirty="0"/>
              <a:t>Become a donor-attractive NGO.</a:t>
            </a:r>
          </a:p>
          <a:p>
            <a:pPr marL="1028700" lvl="1" indent="-571500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3200" dirty="0"/>
              <a:t>Assure fundraising attractiveness of program.</a:t>
            </a:r>
          </a:p>
          <a:p>
            <a:pPr>
              <a:spcBef>
                <a:spcPct val="0"/>
              </a:spcBef>
              <a:defRPr/>
            </a:pPr>
            <a:r>
              <a:rPr lang="en-GB" altLang="en-US" sz="3600" dirty="0">
                <a:solidFill>
                  <a:schemeClr val="accent1"/>
                </a:solidFill>
              </a:rPr>
              <a:t>Exceed donor expectations in all you do</a:t>
            </a:r>
          </a:p>
          <a:p>
            <a:pPr marL="1028700" lvl="1" indent="-571500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en-US" sz="3200" dirty="0"/>
              <a:t>Step up to leadership for change.</a:t>
            </a:r>
          </a:p>
          <a:p>
            <a:pPr marL="1028700" lvl="1" indent="-571500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3200" dirty="0"/>
              <a:t>Everyone helping fundraising.</a:t>
            </a:r>
          </a:p>
        </p:txBody>
      </p:sp>
    </p:spTree>
    <p:extLst>
      <p:ext uri="{BB962C8B-B14F-4D97-AF65-F5344CB8AC3E}">
        <p14:creationId xmlns:p14="http://schemas.microsoft.com/office/powerpoint/2010/main" val="125631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" y="76200"/>
            <a:ext cx="8972551" cy="822325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Four Strategies for Development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800401"/>
              </p:ext>
            </p:extLst>
          </p:nvPr>
        </p:nvGraphicFramePr>
        <p:xfrm>
          <a:off x="0" y="1156517"/>
          <a:ext cx="9144000" cy="5614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626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3A7596CD-8B37-453C-A8ED-3C4A89047D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10458" y="114529"/>
            <a:ext cx="7650250" cy="760413"/>
          </a:xfrm>
        </p:spPr>
        <p:txBody>
          <a:bodyPr lIns="84992" tIns="42497" rIns="84992" bIns="42497" anchor="b">
            <a:normAutofit/>
          </a:bodyPr>
          <a:lstStyle/>
          <a:p>
            <a:pPr algn="ctr" eaLnBrk="1" hangingPunct="1">
              <a:defRPr/>
            </a:pPr>
            <a:r>
              <a:rPr lang="en-GB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Relying on One Donor (9)</a:t>
            </a:r>
          </a:p>
        </p:txBody>
      </p:sp>
      <p:sp>
        <p:nvSpPr>
          <p:cNvPr id="1353731" name="Rectangle 3">
            <a:extLst>
              <a:ext uri="{FF2B5EF4-FFF2-40B4-BE49-F238E27FC236}">
                <a16:creationId xmlns:a16="http://schemas.microsoft.com/office/drawing/2014/main" id="{58AF28C8-5027-4010-B650-D2DE8A54C50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69900" y="1197776"/>
            <a:ext cx="8674100" cy="5565954"/>
          </a:xfrm>
        </p:spPr>
        <p:txBody>
          <a:bodyPr lIns="84992" tIns="42497" rIns="84992" bIns="42497" rtlCol="0">
            <a:normAutofit fontScale="77500" lnSpcReduction="20000"/>
          </a:bodyPr>
          <a:lstStyle/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3000" dirty="0"/>
              <a:t>        </a:t>
            </a:r>
            <a:r>
              <a:rPr lang="en-GB" altLang="en-US" sz="4600" b="1" dirty="0">
                <a:solidFill>
                  <a:srgbClr val="0070C0"/>
                </a:solidFill>
              </a:rPr>
              <a:t>Benefits (for awhile)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altLang="en-US" sz="1300" b="1" dirty="0">
              <a:solidFill>
                <a:srgbClr val="0070C0"/>
              </a:solidFill>
            </a:endParaRP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It is easy to get synchronized with one donor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can develop a good relationship over time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have a low cost of getting the funds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may have a chance to influence the donor (slim) 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can focus on program not worrying about strategy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endParaRPr lang="en-GB" altLang="en-US" sz="831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en-GB" altLang="en-US" dirty="0"/>
              <a:t>         </a:t>
            </a:r>
            <a:r>
              <a:rPr lang="en-GB" altLang="en-US" sz="4600" b="1" dirty="0">
                <a:solidFill>
                  <a:srgbClr val="0070C0"/>
                </a:solidFill>
              </a:rPr>
              <a:t>Drawbacks (eventually)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en-US" sz="1300" b="1" dirty="0">
              <a:solidFill>
                <a:srgbClr val="0070C0"/>
              </a:solidFill>
            </a:endParaRP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may have to follow the donor’s political approach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have to change the mission if the donor says to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can suddenly lose the funding if the donor decides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operate in response to what the donor dictates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r>
              <a:rPr lang="en-GB" altLang="en-US" sz="3600" dirty="0"/>
              <a:t>You cannot easily engage in advocacy</a:t>
            </a:r>
          </a:p>
          <a:p>
            <a:pPr marL="562722" indent="-562722" eaLnBrk="1" fontAlgn="auto" hangingPunct="1">
              <a:lnSpc>
                <a:spcPct val="80000"/>
              </a:lnSpc>
              <a:spcAft>
                <a:spcPts val="0"/>
              </a:spcAft>
              <a:buFont typeface="Marlett" pitchFamily="2" charset="2"/>
              <a:buAutoNum type="arabicPeriod"/>
              <a:defRPr/>
            </a:pPr>
            <a:endParaRPr lang="en-GB" altLang="en-US" sz="2215" dirty="0"/>
          </a:p>
        </p:txBody>
      </p:sp>
    </p:spTree>
    <p:extLst>
      <p:ext uri="{BB962C8B-B14F-4D97-AF65-F5344CB8AC3E}">
        <p14:creationId xmlns:p14="http://schemas.microsoft.com/office/powerpoint/2010/main" val="231678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3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8989" y="167083"/>
            <a:ext cx="8458200" cy="7032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One Major Donor</a:t>
            </a:r>
            <a:endParaRPr lang="en-US" altLang="en-US" sz="4800" dirty="0">
              <a:solidFill>
                <a:srgbClr val="003399"/>
              </a:solidFill>
              <a:latin typeface="+mn-lt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3" name="TextBox 2"/>
          <p:cNvSpPr txBox="1"/>
          <p:nvPr/>
        </p:nvSpPr>
        <p:spPr>
          <a:xfrm rot="18906113">
            <a:off x="6722206" y="1503457"/>
            <a:ext cx="68851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31" y="870347"/>
            <a:ext cx="7442190" cy="5987654"/>
          </a:xfrm>
          <a:prstGeom prst="rect">
            <a:avLst/>
          </a:prstGeo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955956" y="4594265"/>
            <a:ext cx="2987890" cy="20621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This risks crashing down!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You’ll fall off the chair!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6"/>
          <a:stretch/>
        </p:blipFill>
        <p:spPr>
          <a:xfrm>
            <a:off x="6794970" y="1699327"/>
            <a:ext cx="1778810" cy="242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5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B8F6C383-FDC0-463B-ABAD-E192AD5D43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9230" y="161925"/>
            <a:ext cx="8382000" cy="752475"/>
          </a:xfrm>
        </p:spPr>
        <p:txBody>
          <a:bodyPr lIns="84992" tIns="42497" rIns="84992" bIns="42497" anchor="b">
            <a:normAutofit/>
          </a:bodyPr>
          <a:lstStyle/>
          <a:p>
            <a:pPr algn="ctr" eaLnBrk="1" hangingPunct="1">
              <a:defRPr/>
            </a:pPr>
            <a:r>
              <a:rPr lang="en-GB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Diversification Strategy (10)</a:t>
            </a:r>
          </a:p>
        </p:txBody>
      </p:sp>
      <p:sp>
        <p:nvSpPr>
          <p:cNvPr id="193542" name="Rectangle 3">
            <a:extLst>
              <a:ext uri="{FF2B5EF4-FFF2-40B4-BE49-F238E27FC236}">
                <a16:creationId xmlns:a16="http://schemas.microsoft.com/office/drawing/2014/main" id="{B97C4FFA-D370-44CE-A078-BCBA4F9458F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43000"/>
            <a:ext cx="8458200" cy="5418574"/>
          </a:xfrm>
        </p:spPr>
        <p:txBody>
          <a:bodyPr lIns="84992" tIns="42497" rIns="84992" bIns="42497"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4100" b="1" dirty="0">
                <a:solidFill>
                  <a:srgbClr val="0070C0"/>
                </a:solidFill>
              </a:rPr>
              <a:t>Diversification of funding can be very successful.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Fees for services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Individual donations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Grants from partners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Trusts and Foundations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Government contracts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Profit making activities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Schools, Churches, Groups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Special: Bequests, 2% Plans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Corporate sponsorship and grants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Events, Walks, and Public Activities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And many other methods and sources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GB" altLang="en-US" dirty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4100" b="1" dirty="0">
                <a:solidFill>
                  <a:srgbClr val="0070C0"/>
                </a:solidFill>
              </a:rPr>
              <a:t>Develop, test, evaluate, and expand the best.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758635" y="3736085"/>
            <a:ext cx="2039374" cy="181588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 takes four legs to make a chair stable.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17"/>
          <a:stretch/>
        </p:blipFill>
        <p:spPr>
          <a:xfrm>
            <a:off x="4804890" y="1741315"/>
            <a:ext cx="1508898" cy="255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4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3" t="12526" r="48578" b="6154"/>
          <a:stretch/>
        </p:blipFill>
        <p:spPr>
          <a:xfrm>
            <a:off x="3914078" y="1418630"/>
            <a:ext cx="1383410" cy="5439370"/>
          </a:xfrm>
          <a:prstGeom prst="rect">
            <a:avLst/>
          </a:prstGeom>
        </p:spPr>
      </p:pic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522514" y="0"/>
            <a:ext cx="8229600" cy="828675"/>
          </a:xfrm>
        </p:spPr>
        <p:txBody>
          <a:bodyPr lIns="84992" tIns="42497" rIns="84992" bIns="42497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Who Are Your Potential Donors</a:t>
            </a:r>
          </a:p>
        </p:txBody>
      </p:sp>
      <p:sp>
        <p:nvSpPr>
          <p:cNvPr id="140291" name="Rectangle 3"/>
          <p:cNvSpPr>
            <a:spLocks noGrp="1"/>
          </p:cNvSpPr>
          <p:nvPr>
            <p:ph idx="1"/>
          </p:nvPr>
        </p:nvSpPr>
        <p:spPr>
          <a:xfrm>
            <a:off x="814388" y="1088576"/>
            <a:ext cx="8329612" cy="4495800"/>
          </a:xfrm>
        </p:spPr>
        <p:txBody>
          <a:bodyPr lIns="84992" tIns="42497" rIns="84992" bIns="42497"/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GB" altLang="en-US" sz="3200" dirty="0"/>
              <a:t>Based on your strategic thinking, experience and the marketplace, who are the most likely donors?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97213" y="6335713"/>
            <a:ext cx="30861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40294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97488" y="2370568"/>
            <a:ext cx="3770312" cy="4031873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b="1" dirty="0">
                <a:solidFill>
                  <a:srgbClr val="0070C0"/>
                </a:solidFill>
              </a:rPr>
              <a:t>      </a:t>
            </a:r>
            <a:r>
              <a:rPr lang="en-US" sz="2400" b="1" dirty="0">
                <a:solidFill>
                  <a:srgbClr val="0070C0"/>
                </a:solidFill>
              </a:rPr>
              <a:t>HOW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800" b="1" dirty="0">
              <a:solidFill>
                <a:srgbClr val="0070C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Analyze the marketplace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Learn from competitors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Adapt global strategies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Research potentials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Secure expert advice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Plan your approaches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Identify success factors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Test the market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See what works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Test refinements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Expand the effort</a:t>
            </a:r>
          </a:p>
          <a:p>
            <a:pPr marL="342900" indent="-342900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latin typeface="Times New Roman" panose="02020603050405020304" pitchFamily="18" charset="0"/>
              </a:rPr>
              <a:t>Add other dimensions</a:t>
            </a:r>
          </a:p>
        </p:txBody>
      </p:sp>
      <p:sp>
        <p:nvSpPr>
          <p:cNvPr id="135177" name="TextBox 2"/>
          <p:cNvSpPr txBox="1">
            <a:spLocks noChangeArrowheads="1"/>
          </p:cNvSpPr>
          <p:nvPr/>
        </p:nvSpPr>
        <p:spPr bwMode="auto">
          <a:xfrm>
            <a:off x="609600" y="2370568"/>
            <a:ext cx="3321050" cy="40322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GB" alt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    WHO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en-GB" altLang="en-US" sz="8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Individuals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Governments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Corporations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Foundations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Volunteers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Events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Community Outreach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Partners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Celebrities and Media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Business subsidiaries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Fees for service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Times New Roman" panose="02020603050405020304" pitchFamily="18" charset="0"/>
              </a:rPr>
              <a:t>Investment returns</a:t>
            </a:r>
          </a:p>
        </p:txBody>
      </p:sp>
    </p:spTree>
    <p:extLst>
      <p:ext uri="{BB962C8B-B14F-4D97-AF65-F5344CB8AC3E}">
        <p14:creationId xmlns:p14="http://schemas.microsoft.com/office/powerpoint/2010/main" val="345321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5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5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5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5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5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5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5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51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51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1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51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51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51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E31BC4-2821-4559-AEE6-E7BAE7DD4CFF}" type="slidenum">
              <a:rPr lang="en-US" altLang="en-US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5734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43192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Build Strategic and Competitive Advantage</a:t>
            </a:r>
          </a:p>
        </p:txBody>
      </p:sp>
      <p:sp>
        <p:nvSpPr>
          <p:cNvPr id="152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9902" y="1683023"/>
            <a:ext cx="8246166" cy="5038453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en-US" altLang="en-US" sz="3900" dirty="0"/>
              <a:t>Flows from identifying key resources &amp; competences</a:t>
            </a:r>
          </a:p>
          <a:p>
            <a:pPr eaLnBrk="1" hangingPunct="1"/>
            <a:r>
              <a:rPr lang="en-US" altLang="en-US" sz="3900" dirty="0"/>
              <a:t>Identifies obstacles &amp; options to overcome</a:t>
            </a:r>
          </a:p>
          <a:p>
            <a:pPr eaLnBrk="1" hangingPunct="1"/>
            <a:r>
              <a:rPr lang="en-US" altLang="en-US" sz="3900" dirty="0"/>
              <a:t>Identifies and exploits rivals’ weaknesses</a:t>
            </a:r>
          </a:p>
          <a:p>
            <a:pPr eaLnBrk="1" hangingPunct="1"/>
            <a:r>
              <a:rPr lang="en-US" altLang="en-US" sz="3900" dirty="0"/>
              <a:t>Leads to a unique ‘value added’</a:t>
            </a:r>
          </a:p>
          <a:p>
            <a:pPr eaLnBrk="1" hangingPunct="1"/>
            <a:r>
              <a:rPr lang="en-US" altLang="en-US" sz="3900" dirty="0"/>
              <a:t>Develops key resources &amp; competences</a:t>
            </a:r>
          </a:p>
          <a:p>
            <a:pPr eaLnBrk="1" hangingPunct="1"/>
            <a:r>
              <a:rPr lang="en-US" altLang="en-US" sz="3900" dirty="0"/>
              <a:t>Initiates changes in your sector to your advantage</a:t>
            </a:r>
          </a:p>
          <a:p>
            <a:pPr eaLnBrk="1" hangingPunct="1"/>
            <a:r>
              <a:rPr lang="en-US" altLang="en-US" sz="3900" dirty="0"/>
              <a:t>Captures scarce resources (ideas, people…)</a:t>
            </a:r>
          </a:p>
          <a:p>
            <a:pPr eaLnBrk="1" hangingPunct="1"/>
            <a:r>
              <a:rPr lang="en-US" altLang="en-US" sz="3900" dirty="0"/>
              <a:t>Anticipates and responds to changes</a:t>
            </a:r>
          </a:p>
          <a:p>
            <a:pPr lvl="1" eaLnBrk="1" hangingPunct="1"/>
            <a:r>
              <a:rPr lang="en-US" altLang="en-US" dirty="0"/>
              <a:t>Why is our performance going as it is? </a:t>
            </a:r>
          </a:p>
          <a:p>
            <a:pPr lvl="1" eaLnBrk="1" hangingPunct="1"/>
            <a:r>
              <a:rPr lang="en-US" altLang="en-US" dirty="0"/>
              <a:t>Where will it lead if it continues? </a:t>
            </a:r>
          </a:p>
          <a:p>
            <a:pPr lvl="1" eaLnBrk="1" hangingPunct="1"/>
            <a:r>
              <a:rPr lang="en-US" altLang="en-US" dirty="0"/>
              <a:t>How can we design a new strategy?</a:t>
            </a:r>
          </a:p>
          <a:p>
            <a:pPr lvl="3" eaLnBrk="1" hangingPunct="1"/>
            <a:r>
              <a:rPr lang="en-US" altLang="en-US" sz="2100" dirty="0"/>
              <a:t>London Business School</a:t>
            </a:r>
          </a:p>
        </p:txBody>
      </p:sp>
    </p:spTree>
    <p:extLst>
      <p:ext uri="{BB962C8B-B14F-4D97-AF65-F5344CB8AC3E}">
        <p14:creationId xmlns:p14="http://schemas.microsoft.com/office/powerpoint/2010/main" val="261668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6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/>
          <p:cNvSpPr>
            <a:spLocks noGrp="1" noChangeArrowheads="1"/>
          </p:cNvSpPr>
          <p:nvPr>
            <p:ph type="title"/>
          </p:nvPr>
        </p:nvSpPr>
        <p:spPr>
          <a:xfrm>
            <a:off x="330757" y="147792"/>
            <a:ext cx="8611435" cy="7032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Revenue from Different Methods</a:t>
            </a:r>
          </a:p>
        </p:txBody>
      </p:sp>
      <p:sp>
        <p:nvSpPr>
          <p:cNvPr id="32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43365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717287" name="Group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727971"/>
              </p:ext>
            </p:extLst>
          </p:nvPr>
        </p:nvGraphicFramePr>
        <p:xfrm>
          <a:off x="311498" y="1913719"/>
          <a:ext cx="8490856" cy="4501960"/>
        </p:xfrm>
        <a:graphic>
          <a:graphicData uri="http://schemas.openxmlformats.org/drawingml/2006/table">
            <a:tbl>
              <a:tblPr/>
              <a:tblGrid>
                <a:gridCol w="42454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5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25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Contributions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</a:t>
                      </a: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Designated Contributions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Monthly Contributions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 Partnerships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25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Memberships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 </a:t>
                      </a: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Special Events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Pledges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 Sponsorships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25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Major Gifts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 Co-marketing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25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Capital Campaign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 Door to Door Collections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 Contracts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 Street Collections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25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 </a:t>
                      </a: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Proposals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 Payroll Deduction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 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Anniversary Fund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 Wills and Bequests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925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 Annual Fund 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 </a:t>
                      </a: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Tours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81837" y="1230313"/>
            <a:ext cx="860976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en-GB" altLang="en-US" sz="3200" dirty="0">
                <a:latin typeface="+mn-lt"/>
              </a:rPr>
              <a:t>Develop revenue streams from different methods</a:t>
            </a:r>
          </a:p>
        </p:txBody>
      </p:sp>
    </p:spTree>
    <p:extLst>
      <p:ext uri="{BB962C8B-B14F-4D97-AF65-F5344CB8AC3E}">
        <p14:creationId xmlns:p14="http://schemas.microsoft.com/office/powerpoint/2010/main" val="55072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/>
          <p:cNvSpPr>
            <a:spLocks noGrp="1" noChangeArrowheads="1"/>
          </p:cNvSpPr>
          <p:nvPr>
            <p:ph type="title"/>
          </p:nvPr>
        </p:nvSpPr>
        <p:spPr>
          <a:xfrm>
            <a:off x="489631" y="119747"/>
            <a:ext cx="8210550" cy="7794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Revenue from Different Media</a:t>
            </a:r>
          </a:p>
        </p:txBody>
      </p:sp>
      <p:sp>
        <p:nvSpPr>
          <p:cNvPr id="32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45413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717287" name="Group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447540"/>
              </p:ext>
            </p:extLst>
          </p:nvPr>
        </p:nvGraphicFramePr>
        <p:xfrm>
          <a:off x="462224" y="1958104"/>
          <a:ext cx="8299938" cy="4501960"/>
        </p:xfrm>
        <a:graphic>
          <a:graphicData uri="http://schemas.openxmlformats.org/drawingml/2006/table">
            <a:tbl>
              <a:tblPr/>
              <a:tblGrid>
                <a:gridCol w="4149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9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44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Personal contacts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</a:t>
                      </a: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Print ads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Personal calls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 TV ads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4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Personal letters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 </a:t>
                      </a: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Direct mail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495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Friend</a:t>
                      </a: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Friend contacts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 Social media ads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4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Individualized emails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 Co-marketing ads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44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Social media contacts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 Posters and Fliers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 Questionnaires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 Recruitment at Events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44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 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Reports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 Donor get a Donor</a:t>
                      </a: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44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 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Holiday greetings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 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completely new idea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44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 News articles</a:t>
                      </a:r>
                    </a:p>
                  </a:txBody>
                  <a:tcPr marL="84406" marR="84406" marT="42218" marB="422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 A</a:t>
                      </a: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completely new idea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 marT="42218" marB="422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38200" y="1200169"/>
            <a:ext cx="792396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en-GB" altLang="en-US" sz="3200" dirty="0">
                <a:latin typeface="+mn-lt"/>
              </a:rPr>
              <a:t>Develop revenue streams from different media</a:t>
            </a:r>
          </a:p>
        </p:txBody>
      </p:sp>
    </p:spTree>
    <p:extLst>
      <p:ext uri="{BB962C8B-B14F-4D97-AF65-F5344CB8AC3E}">
        <p14:creationId xmlns:p14="http://schemas.microsoft.com/office/powerpoint/2010/main" val="382262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13B67801-E3F2-44AE-96CD-6AB758DD9F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2771" y="152400"/>
            <a:ext cx="8229600" cy="7032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New Markets Strategy (11)</a:t>
            </a:r>
          </a:p>
        </p:txBody>
      </p:sp>
      <p:sp>
        <p:nvSpPr>
          <p:cNvPr id="1351683" name="Rectangle 3">
            <a:extLst>
              <a:ext uri="{FF2B5EF4-FFF2-40B4-BE49-F238E27FC236}">
                <a16:creationId xmlns:a16="http://schemas.microsoft.com/office/drawing/2014/main" id="{73AE7D95-E78D-473E-85ED-7394074CD0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912" y="1266086"/>
            <a:ext cx="8312150" cy="5257364"/>
          </a:xfrm>
        </p:spPr>
        <p:txBody>
          <a:bodyPr rtlCol="0">
            <a:normAutofit fontScale="85000" lnSpcReduction="20000"/>
          </a:bodyPr>
          <a:lstStyle/>
          <a:p>
            <a:pPr marL="492382" indent="-492382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altLang="en-US" sz="4200" b="1" dirty="0">
                <a:solidFill>
                  <a:srgbClr val="FF0000"/>
                </a:solidFill>
              </a:rPr>
              <a:t>Market Penetration </a:t>
            </a:r>
            <a:r>
              <a:rPr lang="en-US" altLang="en-US" sz="4200" dirty="0"/>
              <a:t>(Current Sources)</a:t>
            </a:r>
          </a:p>
          <a:p>
            <a:pPr marL="879242" lvl="1" indent="-457200" eaLnBrk="1" fontAlgn="auto" hangingPunct="1">
              <a:spcAft>
                <a:spcPts val="0"/>
              </a:spcAft>
              <a:buClr>
                <a:srgbClr val="6699FF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en-US" altLang="en-US" sz="3500" dirty="0"/>
              <a:t>Satisfy donor demands (RFPs)</a:t>
            </a:r>
          </a:p>
          <a:p>
            <a:pPr marL="879242" lvl="1" indent="-457200" eaLnBrk="1" fontAlgn="auto" hangingPunct="1">
              <a:spcAft>
                <a:spcPts val="0"/>
              </a:spcAft>
              <a:buClr>
                <a:srgbClr val="6699FF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en-US" altLang="en-US" sz="3500" dirty="0"/>
              <a:t>Share the pie (0 sum game)</a:t>
            </a:r>
          </a:p>
          <a:p>
            <a:pPr marL="879242" lvl="1" indent="-457200" eaLnBrk="1" fontAlgn="auto" hangingPunct="1">
              <a:spcAft>
                <a:spcPts val="0"/>
              </a:spcAft>
              <a:buClr>
                <a:srgbClr val="6699FF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en-US" altLang="en-US" sz="3500" dirty="0"/>
              <a:t>Competitors: Other NGOs</a:t>
            </a:r>
          </a:p>
          <a:p>
            <a:pPr marL="879242" lvl="1" indent="-457200" eaLnBrk="1" fontAlgn="auto" hangingPunct="1">
              <a:spcAft>
                <a:spcPts val="0"/>
              </a:spcAft>
              <a:buClr>
                <a:srgbClr val="6699FF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en-US" altLang="en-US" sz="3500" dirty="0"/>
              <a:t>Benefit: Get the money instead of other NGOs</a:t>
            </a:r>
          </a:p>
          <a:p>
            <a:pPr marL="422042" lvl="1" indent="0" eaLnBrk="1" fontAlgn="auto" hangingPunct="1">
              <a:spcAft>
                <a:spcPts val="0"/>
              </a:spcAft>
              <a:buClr>
                <a:srgbClr val="6699FF"/>
              </a:buClr>
              <a:buSzPct val="80000"/>
              <a:buNone/>
              <a:defRPr/>
            </a:pPr>
            <a:endParaRPr lang="en-US" altLang="en-US" sz="3500" dirty="0"/>
          </a:p>
          <a:p>
            <a:pPr marL="492382" indent="-492382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altLang="en-US" sz="4200" b="1" dirty="0">
                <a:solidFill>
                  <a:srgbClr val="33CC33"/>
                </a:solidFill>
              </a:rPr>
              <a:t>Market Development </a:t>
            </a:r>
            <a:r>
              <a:rPr lang="en-US" altLang="en-US" sz="4200" dirty="0"/>
              <a:t>(New Sources)</a:t>
            </a:r>
          </a:p>
          <a:p>
            <a:pPr marL="879242" lvl="1" indent="-457200" eaLnBrk="1" fontAlgn="auto" hangingPunct="1">
              <a:spcAft>
                <a:spcPts val="0"/>
              </a:spcAft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en-US" altLang="en-US" sz="3500" dirty="0"/>
              <a:t>Create donor demand with new products</a:t>
            </a:r>
          </a:p>
          <a:p>
            <a:pPr marL="879242" lvl="1" indent="-457200" eaLnBrk="1" fontAlgn="auto" hangingPunct="1">
              <a:spcAft>
                <a:spcPts val="0"/>
              </a:spcAft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en-US" altLang="en-US" sz="3500" dirty="0"/>
              <a:t>Increase the pie (++ sum game)</a:t>
            </a:r>
          </a:p>
          <a:p>
            <a:pPr marL="879242" lvl="1" indent="-457200" eaLnBrk="1" fontAlgn="auto" hangingPunct="1">
              <a:spcAft>
                <a:spcPts val="0"/>
              </a:spcAft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en-US" altLang="en-US" sz="3500" dirty="0"/>
              <a:t>Competitors: Other uses of disposable income</a:t>
            </a:r>
          </a:p>
          <a:p>
            <a:pPr marL="879242" lvl="1" indent="-457200" eaLnBrk="1" fontAlgn="auto" hangingPunct="1">
              <a:spcAft>
                <a:spcPts val="0"/>
              </a:spcAft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defRPr/>
            </a:pPr>
            <a:r>
              <a:rPr lang="en-US" altLang="en-US" sz="3500" dirty="0"/>
              <a:t>Benefit: Get the money instead of other uses</a:t>
            </a:r>
          </a:p>
          <a:p>
            <a:pPr marL="844083" lvl="1" indent="-422041" eaLnBrk="1" fontAlgn="auto" hangingPunct="1">
              <a:spcAft>
                <a:spcPts val="0"/>
              </a:spcAft>
              <a:buFontTx/>
              <a:buChar char="•"/>
              <a:defRPr/>
            </a:pPr>
            <a:endParaRPr lang="en-US" altLang="en-US" dirty="0"/>
          </a:p>
          <a:p>
            <a:pPr marL="386883" indent="-422041">
              <a:buFont typeface="Arial" panose="020B0604020202020204" pitchFamily="34" charset="0"/>
              <a:buNone/>
              <a:defRPr/>
            </a:pPr>
            <a:r>
              <a:rPr lang="en-GB" altLang="en-US" sz="3100" dirty="0">
                <a:solidFill>
                  <a:schemeClr val="tx2"/>
                </a:solidFill>
                <a:sym typeface="Monotype Sorts" pitchFamily="2" charset="2"/>
              </a:rPr>
              <a:t> </a:t>
            </a:r>
            <a:r>
              <a:rPr lang="en-GB" altLang="en-US" sz="3100" dirty="0">
                <a:sym typeface="Monotype Sorts" pitchFamily="2" charset="2"/>
              </a:rPr>
              <a:t>Customer profile</a:t>
            </a:r>
            <a:r>
              <a:rPr lang="en-GB" altLang="en-US" sz="3100" dirty="0">
                <a:solidFill>
                  <a:schemeClr val="tx2"/>
                </a:solidFill>
                <a:sym typeface="Monotype Sorts" pitchFamily="2" charset="2"/>
              </a:rPr>
              <a:t>    </a:t>
            </a:r>
            <a:r>
              <a:rPr lang="en-GB" altLang="en-US" sz="3100" dirty="0">
                <a:sym typeface="Monotype Sorts" pitchFamily="2" charset="2"/>
              </a:rPr>
              <a:t>Market research  </a:t>
            </a:r>
            <a:r>
              <a:rPr lang="en-GB" altLang="en-US" sz="3100" dirty="0">
                <a:solidFill>
                  <a:schemeClr val="tx2"/>
                </a:solidFill>
                <a:sym typeface="Monotype Sorts" pitchFamily="2" charset="2"/>
              </a:rPr>
              <a:t> </a:t>
            </a:r>
            <a:r>
              <a:rPr lang="en-GB" altLang="en-US" sz="3100" dirty="0">
                <a:sym typeface="Monotype Sorts" pitchFamily="2" charset="2"/>
              </a:rPr>
              <a:t>Value strategies</a:t>
            </a:r>
            <a:endParaRPr lang="en-US" altLang="en-US" sz="3100" dirty="0">
              <a:sym typeface="Monotype Sorts" pitchFamily="2" charset="2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C5F35-36B6-41EC-BE0A-A08BB189E5B7}"/>
              </a:ext>
            </a:extLst>
          </p:cNvPr>
          <p:cNvSpPr>
            <a:spLocks noGrp="1"/>
          </p:cNvSpPr>
          <p:nvPr>
            <p:ph type="dt" sz="quarter" idx="4294967295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29FEB-9898-4827-80DC-F2D00CCEFAB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59095" y="6332538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9EFB1-2FE6-4FB6-A4B8-8B86029630A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13238" y="31246"/>
            <a:ext cx="8420100" cy="842962"/>
          </a:xfrm>
        </p:spPr>
        <p:txBody>
          <a:bodyPr lIns="84992" tIns="42497" rIns="84992" bIns="42497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Identifying New Program Needs</a:t>
            </a:r>
          </a:p>
        </p:txBody>
      </p:sp>
      <p:sp>
        <p:nvSpPr>
          <p:cNvPr id="30726" name="Rectangle 3"/>
          <p:cNvSpPr>
            <a:spLocks noGrp="1"/>
          </p:cNvSpPr>
          <p:nvPr>
            <p:ph idx="1"/>
          </p:nvPr>
        </p:nvSpPr>
        <p:spPr>
          <a:xfrm>
            <a:off x="228600" y="1219200"/>
            <a:ext cx="8724481" cy="5502276"/>
          </a:xfrm>
        </p:spPr>
        <p:txBody>
          <a:bodyPr lIns="84992" tIns="42497" rIns="84992" bIns="42497">
            <a:normAutofit/>
          </a:bodyPr>
          <a:lstStyle/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Organizations that do not pay attention to potential donor needs fail to see opportunity!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You can identify needs within current programs.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You can identify donor </a:t>
            </a:r>
            <a:r>
              <a:rPr lang="en-GB" altLang="en-US" dirty="0"/>
              <a:t>interest in </a:t>
            </a:r>
            <a:r>
              <a:rPr lang="en-GB" altLang="en-US" sz="3200" dirty="0"/>
              <a:t>new programs.</a:t>
            </a:r>
          </a:p>
          <a:p>
            <a:pPr lvl="1" eaLnBrk="1" hangingPunct="1"/>
            <a:r>
              <a:rPr lang="en-GB" altLang="en-US" sz="3200" b="1" dirty="0"/>
              <a:t>Who are our current and potential donors?</a:t>
            </a:r>
          </a:p>
          <a:p>
            <a:pPr lvl="1" eaLnBrk="1" hangingPunct="1"/>
            <a:r>
              <a:rPr lang="en-GB" altLang="en-US" sz="3200" b="1" dirty="0"/>
              <a:t>What programs and services do they want?</a:t>
            </a:r>
          </a:p>
          <a:p>
            <a:pPr lvl="1" eaLnBrk="1" hangingPunct="1"/>
            <a:r>
              <a:rPr lang="en-GB" altLang="en-US" sz="3200" b="1" dirty="0">
                <a:solidFill>
                  <a:srgbClr val="0070C0"/>
                </a:solidFill>
              </a:rPr>
              <a:t>What new services should we offer?</a:t>
            </a:r>
          </a:p>
          <a:p>
            <a:pPr lvl="1" eaLnBrk="1" hangingPunct="1"/>
            <a:r>
              <a:rPr lang="en-GB" altLang="en-US" sz="3200" b="1" dirty="0">
                <a:solidFill>
                  <a:srgbClr val="0070C0"/>
                </a:solidFill>
              </a:rPr>
              <a:t>What new programs should we offer?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What can we develop (cross-selling, upselling)?</a:t>
            </a:r>
          </a:p>
          <a:p>
            <a:pPr lvl="1"/>
            <a:r>
              <a:rPr lang="en-GB" altLang="en-US" sz="3200" b="1" dirty="0">
                <a:solidFill>
                  <a:srgbClr val="FF0000"/>
                </a:solidFill>
              </a:rPr>
              <a:t>Program and fundraising staff work together!</a:t>
            </a:r>
          </a:p>
        </p:txBody>
      </p:sp>
      <p:sp>
        <p:nvSpPr>
          <p:cNvPr id="156678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8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7" name="Rectangle 2">
            <a:extLst>
              <a:ext uri="{FF2B5EF4-FFF2-40B4-BE49-F238E27FC236}">
                <a16:creationId xmlns:a16="http://schemas.microsoft.com/office/drawing/2014/main" id="{77D40A3B-CBFF-42D1-A9CA-C1CC7CA32E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69938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Community Outreach Strategy (12)</a:t>
            </a:r>
          </a:p>
        </p:txBody>
      </p:sp>
      <p:sp>
        <p:nvSpPr>
          <p:cNvPr id="356355" name="Rectangle 3">
            <a:extLst>
              <a:ext uri="{FF2B5EF4-FFF2-40B4-BE49-F238E27FC236}">
                <a16:creationId xmlns:a16="http://schemas.microsoft.com/office/drawing/2014/main" id="{1A20AB6D-FAEC-4974-945D-DED915CF7A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1219199"/>
            <a:ext cx="8610600" cy="5502276"/>
          </a:xfrm>
        </p:spPr>
        <p:txBody>
          <a:bodyPr lIns="92075" tIns="46038" rIns="92075" bIns="46038">
            <a:normAutofit fontScale="92500"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500" dirty="0"/>
              <a:t>Local organizations and large ones with local affiliates can use community outreach as key strategy to expand programs and fundraising.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GB" altLang="en-US" sz="1300" dirty="0"/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400" dirty="0"/>
              <a:t>Community outreach keeps you in touch with people to know their interests and concerns.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400" dirty="0"/>
              <a:t>It gives you access to and clout with government and business representatives.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400" dirty="0"/>
              <a:t>It involves volunteers for events and programs.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400" dirty="0"/>
              <a:t>It can raise money with relatively little cost.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400" dirty="0"/>
              <a:t>It teaches people about NGOs and civil society.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F88F0-4226-49A1-989D-00F9EDEA1B2C}"/>
              </a:ext>
            </a:extLst>
          </p:cNvPr>
          <p:cNvSpPr>
            <a:spLocks noGrp="1"/>
          </p:cNvSpPr>
          <p:nvPr>
            <p:ph type="dt" sz="quarter" idx="4294967295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1D71D-245D-4C93-ABBE-52CB5B4E640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36550" name="Slide Number Placeholder 5">
            <a:extLst>
              <a:ext uri="{FF2B5EF4-FFF2-40B4-BE49-F238E27FC236}">
                <a16:creationId xmlns:a16="http://schemas.microsoft.com/office/drawing/2014/main" id="{8B66F4D2-F4D2-439A-8627-A2DAA9E9FB7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457950" y="6356350"/>
            <a:ext cx="19223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" y="76200"/>
            <a:ext cx="8972551" cy="822325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Five Targets for Fundraising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9487586"/>
              </p:ext>
            </p:extLst>
          </p:nvPr>
        </p:nvGraphicFramePr>
        <p:xfrm>
          <a:off x="25489" y="1131802"/>
          <a:ext cx="9144000" cy="5614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1348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553574" y="131279"/>
            <a:ext cx="8105775" cy="714375"/>
          </a:xfrm>
        </p:spPr>
        <p:txBody>
          <a:bodyPr lIns="84992" tIns="42497" rIns="84992" bIns="42497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Individual Giving Strategy (13)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>
          <a:xfrm>
            <a:off x="542924" y="1066800"/>
            <a:ext cx="8601075" cy="5654676"/>
          </a:xfrm>
        </p:spPr>
        <p:txBody>
          <a:bodyPr lIns="84992" tIns="42497" rIns="84992" bIns="42497"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4100" b="1" dirty="0">
                <a:solidFill>
                  <a:srgbClr val="0070C0"/>
                </a:solidFill>
              </a:rPr>
              <a:t>   Revenue from individuals provides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4100" b="1" dirty="0">
                <a:solidFill>
                  <a:srgbClr val="0070C0"/>
                </a:solidFill>
              </a:rPr>
              <a:t>   numerous advantages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500" dirty="0">
                <a:solidFill>
                  <a:srgbClr val="0070C0"/>
                </a:solidFill>
              </a:rPr>
              <a:t>a</a:t>
            </a:r>
          </a:p>
          <a:p>
            <a:pPr marL="492382" indent="-492382">
              <a:buFontTx/>
              <a:buAutoNum type="arabicPeriod"/>
              <a:defRPr/>
            </a:pPr>
            <a:r>
              <a:rPr lang="en-GB" altLang="en-US" sz="3600" b="1" dirty="0"/>
              <a:t>More funds for program</a:t>
            </a:r>
          </a:p>
          <a:p>
            <a:pPr marL="492382" indent="-492382">
              <a:buFontTx/>
              <a:buAutoNum type="arabicPeriod"/>
              <a:defRPr/>
            </a:pPr>
            <a:r>
              <a:rPr lang="en-GB" altLang="en-US" sz="3600" b="1" dirty="0"/>
              <a:t>Integrity and sustainability</a:t>
            </a:r>
          </a:p>
          <a:p>
            <a:pPr marL="492382" indent="-492382">
              <a:buFontTx/>
              <a:buAutoNum type="arabicPeriod"/>
              <a:defRPr/>
            </a:pPr>
            <a:r>
              <a:rPr lang="en-GB" altLang="en-US" sz="3600" b="1" dirty="0"/>
              <a:t>Match for institutional grants</a:t>
            </a:r>
          </a:p>
          <a:p>
            <a:pPr marL="492382" indent="-492382">
              <a:buFontTx/>
              <a:buAutoNum type="arabicPeriod"/>
              <a:defRPr/>
            </a:pPr>
            <a:r>
              <a:rPr lang="en-GB" altLang="en-US" sz="3600" b="1" dirty="0"/>
              <a:t>Organizational independence</a:t>
            </a:r>
          </a:p>
          <a:p>
            <a:pPr marL="492382" indent="-492382">
              <a:buFontTx/>
              <a:buAutoNum type="arabicPeriod"/>
              <a:defRPr/>
            </a:pPr>
            <a:r>
              <a:rPr lang="en-GB" altLang="en-US" sz="3600" b="1" dirty="0"/>
              <a:t>Diversity and flexibility of funding</a:t>
            </a:r>
          </a:p>
          <a:p>
            <a:pPr marL="492382" indent="-492382">
              <a:buFontTx/>
              <a:buAutoNum type="arabicPeriod"/>
              <a:defRPr/>
            </a:pPr>
            <a:r>
              <a:rPr lang="en-GB" altLang="en-US" sz="3600" b="1" dirty="0"/>
              <a:t>Unrestricted funding for marketing</a:t>
            </a:r>
          </a:p>
          <a:p>
            <a:pPr marL="492382" indent="-492382">
              <a:buFontTx/>
              <a:buAutoNum type="arabicPeriod"/>
              <a:defRPr/>
            </a:pPr>
            <a:r>
              <a:rPr lang="en-GB" altLang="en-US" sz="3600" b="1" dirty="0"/>
              <a:t>Broad constituency to give authority</a:t>
            </a:r>
          </a:p>
          <a:p>
            <a:pPr marL="492382" indent="-492382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GB" altLang="en-US" sz="3600" b="1" dirty="0"/>
              <a:t>Strong base for advocacy, influence and clout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62150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2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68859" y="82551"/>
            <a:ext cx="8279423" cy="796069"/>
          </a:xfrm>
        </p:spPr>
        <p:txBody>
          <a:bodyPr lIns="84992" tIns="42497" rIns="84992" bIns="42497" anchor="b">
            <a:normAutofit/>
          </a:bodyPr>
          <a:lstStyle/>
          <a:p>
            <a:pPr algn="ctr">
              <a:defRPr/>
            </a:pPr>
            <a:r>
              <a:rPr lang="en-GB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Revenue from Different Groups</a:t>
            </a:r>
          </a:p>
        </p:txBody>
      </p:sp>
      <p:sp>
        <p:nvSpPr>
          <p:cNvPr id="142339" name="Rectangle 3"/>
          <p:cNvSpPr>
            <a:spLocks noGrp="1"/>
          </p:cNvSpPr>
          <p:nvPr>
            <p:ph type="body" sz="half" idx="1"/>
          </p:nvPr>
        </p:nvSpPr>
        <p:spPr>
          <a:xfrm>
            <a:off x="838200" y="1219200"/>
            <a:ext cx="8001000" cy="3727450"/>
          </a:xfrm>
        </p:spPr>
        <p:txBody>
          <a:bodyPr lIns="84992" tIns="42497" rIns="84992" bIns="42497"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 sz="3200"/>
              <a:t>Work to develop revenue streams from at least four to six different categories of donors.</a:t>
            </a:r>
          </a:p>
          <a:p>
            <a:pPr marL="738188" lvl="1" indent="-315913"/>
            <a:endParaRPr lang="en-GB" altLang="en-US"/>
          </a:p>
        </p:txBody>
      </p:sp>
      <p:graphicFrame>
        <p:nvGraphicFramePr>
          <p:cNvPr id="1386573" name="Group 77"/>
          <p:cNvGraphicFramePr>
            <a:graphicFrameLocks noGrp="1"/>
          </p:cNvGraphicFramePr>
          <p:nvPr>
            <p:ph sz="half" idx="2"/>
          </p:nvPr>
        </p:nvGraphicFramePr>
        <p:xfrm>
          <a:off x="720778" y="2305422"/>
          <a:ext cx="7718686" cy="4149333"/>
        </p:xfrm>
        <a:graphic>
          <a:graphicData uri="http://schemas.openxmlformats.org/drawingml/2006/table">
            <a:tbl>
              <a:tblPr/>
              <a:tblGrid>
                <a:gridCol w="3859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 Average donors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10. Interest groups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2. Rich people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    11. Civic associations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3. Small donors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12. Places of worship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4. Foundations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    13. Corporations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5. Local government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14. Event participants</a:t>
                      </a: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6. National government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15. Employee groups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7. Foreign donors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16. Readers of XYZ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8. Members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    17. Product sales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1037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9. Participants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6699FF"/>
                        </a:buClr>
                        <a:buSzPct val="65000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990600" indent="-533400"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990600" marR="0" lvl="1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18. Something new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2" marB="42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6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3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42374" name="Slide Number Placeholder 6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0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5" name="Rectangle 2"/>
          <p:cNvSpPr>
            <a:spLocks noGrp="1" noChangeArrowheads="1"/>
          </p:cNvSpPr>
          <p:nvPr>
            <p:ph type="title"/>
          </p:nvPr>
        </p:nvSpPr>
        <p:spPr>
          <a:xfrm>
            <a:off x="776415" y="125628"/>
            <a:ext cx="7677150" cy="769938"/>
          </a:xfrm>
        </p:spPr>
        <p:txBody>
          <a:bodyPr lIns="92075" tIns="46038" rIns="92075" bIns="46038" rtlCol="0"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AA Association (A Real Story)</a:t>
            </a:r>
          </a:p>
        </p:txBody>
      </p:sp>
      <p:sp>
        <p:nvSpPr>
          <p:cNvPr id="163843" name="Rectangle 3"/>
          <p:cNvSpPr>
            <a:spLocks noGrp="1"/>
          </p:cNvSpPr>
          <p:nvPr>
            <p:ph idx="1"/>
          </p:nvPr>
        </p:nvSpPr>
        <p:spPr>
          <a:xfrm>
            <a:off x="533400" y="1219200"/>
            <a:ext cx="8458200" cy="4419600"/>
          </a:xfrm>
        </p:spPr>
        <p:txBody>
          <a:bodyPr lIns="92075" tIns="46038" rIns="92075" bIns="46038"/>
          <a:lstStyle/>
          <a:p>
            <a:pPr eaLnBrk="1" hangingPunct="1"/>
            <a:r>
              <a:rPr lang="en-GB" altLang="en-US" sz="3200" dirty="0"/>
              <a:t>Problem: No money for a priority need</a:t>
            </a:r>
          </a:p>
          <a:p>
            <a:pPr eaLnBrk="1" hangingPunct="1"/>
            <a:r>
              <a:rPr lang="en-GB" altLang="en-US" sz="3200" dirty="0"/>
              <a:t>Solution to raise $25,000 quickly</a:t>
            </a:r>
          </a:p>
          <a:p>
            <a:pPr lvl="1" eaLnBrk="1" hangingPunct="1"/>
            <a:r>
              <a:rPr lang="en-GB" altLang="en-US" sz="2800" dirty="0"/>
              <a:t>Look to our closest friends</a:t>
            </a:r>
          </a:p>
          <a:p>
            <a:pPr lvl="1" eaLnBrk="1" hangingPunct="1"/>
            <a:r>
              <a:rPr lang="en-GB" altLang="en-US" sz="2800" dirty="0"/>
              <a:t>One member makes a commitment and gets others to join and then they ask others too</a:t>
            </a:r>
          </a:p>
          <a:p>
            <a:pPr eaLnBrk="1" hangingPunct="1"/>
            <a:r>
              <a:rPr lang="en-GB" altLang="en-US" dirty="0"/>
              <a:t> $1,000 from 1 &gt; $5,000 from 5 others &gt; $19,000 from 19 contacts of those 5 =  $25,0000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6384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5" t="25805" r="680" b="19773"/>
          <a:stretch/>
        </p:blipFill>
        <p:spPr>
          <a:xfrm>
            <a:off x="809258" y="4534931"/>
            <a:ext cx="7793877" cy="225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32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3" name="Rectangle 2">
            <a:extLst>
              <a:ext uri="{FF2B5EF4-FFF2-40B4-BE49-F238E27FC236}">
                <a16:creationId xmlns:a16="http://schemas.microsoft.com/office/drawing/2014/main" id="{2DEB9AC9-79DE-4925-A498-FFB8C68F4A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1514" y="173038"/>
            <a:ext cx="9002486" cy="693737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Government Grants Strategy (14)</a:t>
            </a:r>
          </a:p>
        </p:txBody>
      </p:sp>
      <p:sp>
        <p:nvSpPr>
          <p:cNvPr id="258054" name="Rectangle 3">
            <a:extLst>
              <a:ext uri="{FF2B5EF4-FFF2-40B4-BE49-F238E27FC236}">
                <a16:creationId xmlns:a16="http://schemas.microsoft.com/office/drawing/2014/main" id="{ACD9998E-6BD3-4C51-B873-E042789AA2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0" y="1175479"/>
            <a:ext cx="8382000" cy="5360233"/>
          </a:xfrm>
        </p:spPr>
        <p:txBody>
          <a:bodyPr lIns="92075" tIns="46038" rIns="92075" bIns="46038"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3800" b="1" dirty="0">
                <a:solidFill>
                  <a:srgbClr val="0070C0"/>
                </a:solidFill>
              </a:rPr>
              <a:t>A new era of city and NGO cooperation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The city gets more value for less cost.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The city maintains control.</a:t>
            </a:r>
          </a:p>
          <a:p>
            <a:pPr lvl="1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altLang="en-US" dirty="0"/>
              <a:t>Sets objectives, uses competitive process, publishes openly requests for bids, sets terms of contract</a:t>
            </a:r>
          </a:p>
          <a:p>
            <a:pPr lvl="1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altLang="en-US" dirty="0"/>
              <a:t>Sets specific indicators, cost per unit of service, matching funds generated, and on time delivery</a:t>
            </a:r>
          </a:p>
          <a:p>
            <a:pPr lvl="1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altLang="en-US" dirty="0"/>
              <a:t>Monitors, reviews reports and evaluates</a:t>
            </a:r>
          </a:p>
          <a:p>
            <a:pPr lvl="1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altLang="en-US" dirty="0"/>
              <a:t>Renews contract to best performers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The NGO helps more people in better ways.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/>
              <a:t>The mayor gets re-elected.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320052-A1FD-455D-B89B-DC102880AD12}"/>
              </a:ext>
            </a:extLst>
          </p:cNvPr>
          <p:cNvSpPr>
            <a:spLocks noGrp="1"/>
          </p:cNvSpPr>
          <p:nvPr>
            <p:ph type="dt" sz="quarter" idx="4294967295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A7B33-F4A1-4744-998E-6F47503AF395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69990" name="Slide Number Placeholder 5">
            <a:extLst>
              <a:ext uri="{FF2B5EF4-FFF2-40B4-BE49-F238E27FC236}">
                <a16:creationId xmlns:a16="http://schemas.microsoft.com/office/drawing/2014/main" id="{1D716252-443D-4898-B33C-878197CEEA5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457950" y="635635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Rectangle 2"/>
          <p:cNvSpPr>
            <a:spLocks noGrp="1" noChangeArrowheads="1"/>
          </p:cNvSpPr>
          <p:nvPr>
            <p:ph type="title"/>
          </p:nvPr>
        </p:nvSpPr>
        <p:spPr>
          <a:xfrm>
            <a:off x="761998" y="76200"/>
            <a:ext cx="7772400" cy="822325"/>
          </a:xfrm>
        </p:spPr>
        <p:txBody>
          <a:bodyPr lIns="92075" tIns="46038" rIns="92075" bIns="46038" rtlCol="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Results for a Better Society</a:t>
            </a: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342900" y="1219200"/>
            <a:ext cx="8039100" cy="4800600"/>
          </a:xfrm>
        </p:spPr>
        <p:txBody>
          <a:bodyPr lIns="92075" tIns="46038" rIns="92075" bIns="46038"/>
          <a:lstStyle/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The essential strategy for NGOs (Public Benefit Organizations) is to produce value or public benefit to society.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So, pick you vision and your mission wisely and craft the right strategies for your particular situation.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Try out the new strategies and track how well they work, and make needed changes </a:t>
            </a:r>
          </a:p>
          <a:p>
            <a:pPr marL="971550" lvl="1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Modify them for better results or </a:t>
            </a:r>
          </a:p>
          <a:p>
            <a:pPr marL="971550" lvl="1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Drop them is they are not doing well.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2022</a:t>
            </a:r>
          </a:p>
        </p:txBody>
      </p:sp>
    </p:spTree>
    <p:extLst>
      <p:ext uri="{BB962C8B-B14F-4D97-AF65-F5344CB8AC3E}">
        <p14:creationId xmlns:p14="http://schemas.microsoft.com/office/powerpoint/2010/main" val="46947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818" y="59964"/>
            <a:ext cx="7886700" cy="971161"/>
          </a:xfrm>
        </p:spPr>
        <p:txBody>
          <a:bodyPr>
            <a:normAutofit/>
          </a:bodyPr>
          <a:lstStyle/>
          <a:p>
            <a:pPr algn="ctr"/>
            <a:r>
              <a:rPr lang="en-GB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Comparative Advantages</a:t>
            </a:r>
            <a:endParaRPr lang="en-US" sz="4800" b="1" dirty="0">
              <a:solidFill>
                <a:srgbClr val="003399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881" y="1196038"/>
            <a:ext cx="4454889" cy="5549536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altLang="en-US" sz="39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</a:t>
            </a:r>
            <a:r>
              <a:rPr lang="en-GB" altLang="en-US" sz="3900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NGO</a:t>
            </a:r>
            <a:r>
              <a:rPr lang="en-GB" altLang="en-US" sz="39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Advantage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Vision, Mission, Values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Focus on its mission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Voluntary approach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Competitive spirit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Lower costs, big results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Grants, donations, fees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Volunteer support	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Small, flexible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  <a:defRPr/>
            </a:pPr>
            <a:r>
              <a:rPr lang="en-GB" altLang="en-US" sz="3400" dirty="0"/>
              <a:t>Needs money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96037"/>
            <a:ext cx="4454890" cy="5549538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GB" alt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</a:t>
            </a:r>
            <a:r>
              <a:rPr lang="en-GB" altLang="en-US" sz="3600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City</a:t>
            </a:r>
            <a:r>
              <a:rPr lang="en-GB" alt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Advantage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Diverse interests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Diverse responsivities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Government approach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Government spirit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Higher cost, less result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Income from taxes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Paid staff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Large, cumbersome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100" dirty="0"/>
              <a:t>Has money</a:t>
            </a:r>
          </a:p>
        </p:txBody>
      </p:sp>
    </p:spTree>
    <p:extLst>
      <p:ext uri="{BB962C8B-B14F-4D97-AF65-F5344CB8AC3E}">
        <p14:creationId xmlns:p14="http://schemas.microsoft.com/office/powerpoint/2010/main" val="319978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2"/>
          <p:cNvSpPr>
            <a:spLocks noGrp="1" noChangeArrowheads="1"/>
          </p:cNvSpPr>
          <p:nvPr>
            <p:ph type="title"/>
          </p:nvPr>
        </p:nvSpPr>
        <p:spPr>
          <a:xfrm>
            <a:off x="1381903" y="144463"/>
            <a:ext cx="6402859" cy="76993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NGO Revenues (Typical)</a:t>
            </a:r>
          </a:p>
        </p:txBody>
      </p:sp>
      <p:sp>
        <p:nvSpPr>
          <p:cNvPr id="1288195" name="Rectangle 3"/>
          <p:cNvSpPr>
            <a:spLocks noGrp="1"/>
          </p:cNvSpPr>
          <p:nvPr>
            <p:ph idx="1"/>
          </p:nvPr>
        </p:nvSpPr>
        <p:spPr>
          <a:xfrm>
            <a:off x="323850" y="1219200"/>
            <a:ext cx="4495800" cy="5502276"/>
          </a:xfrm>
        </p:spPr>
        <p:txBody>
          <a:bodyPr>
            <a:normAutofit/>
          </a:bodyPr>
          <a:lstStyle/>
          <a:p>
            <a:pPr>
              <a:buFont typeface="Calibri" panose="020F0502020204030204" pitchFamily="34" charset="0"/>
              <a:buChar char="+"/>
            </a:pPr>
            <a:r>
              <a:rPr lang="en-GB" altLang="en-US" dirty="0"/>
              <a:t>  $50,000 government</a:t>
            </a:r>
          </a:p>
          <a:p>
            <a:pPr>
              <a:buFont typeface="Calibri" panose="020F0502020204030204" pitchFamily="34" charset="0"/>
              <a:buChar char="+"/>
            </a:pPr>
            <a:r>
              <a:rPr lang="en-GB" altLang="en-US" dirty="0"/>
              <a:t>  $50,000 donations </a:t>
            </a:r>
          </a:p>
          <a:p>
            <a:pPr>
              <a:buFont typeface="Calibri" panose="020F0502020204030204" pitchFamily="34" charset="0"/>
              <a:buChar char="+"/>
            </a:pPr>
            <a:r>
              <a:rPr lang="en-GB" altLang="en-US" dirty="0"/>
              <a:t>  $25,000 volunteer time</a:t>
            </a:r>
          </a:p>
          <a:p>
            <a:pPr>
              <a:buFont typeface="Calibri" panose="020F0502020204030204" pitchFamily="34" charset="0"/>
              <a:buChar char="+"/>
            </a:pPr>
            <a:r>
              <a:rPr lang="en-GB" altLang="en-US" u="sng" dirty="0"/>
              <a:t>  $25,000 fees or sales</a:t>
            </a:r>
          </a:p>
          <a:p>
            <a:pPr marL="0" indent="0">
              <a:buNone/>
            </a:pPr>
            <a:r>
              <a:rPr lang="en-GB" altLang="en-US" dirty="0"/>
              <a:t>  $150,000 total</a:t>
            </a:r>
          </a:p>
          <a:p>
            <a:pPr marL="0" indent="0">
              <a:buNone/>
            </a:pPr>
            <a:endParaRPr lang="en-GB" altLang="en-US" dirty="0"/>
          </a:p>
          <a:p>
            <a:pPr marL="0" indent="0" algn="just">
              <a:buNone/>
            </a:pPr>
            <a:r>
              <a:rPr lang="en-GB" altLang="en-US" dirty="0"/>
              <a:t>An NGO adds donations, value of volunteer time, and earned income to government grants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80230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650" y="3025380"/>
            <a:ext cx="4324350" cy="36960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90688" y="1571021"/>
            <a:ext cx="2026499" cy="10772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The NGO </a:t>
            </a:r>
          </a:p>
          <a:p>
            <a:pPr algn="ctr"/>
            <a:r>
              <a:rPr lang="en-US" sz="3200" b="1" dirty="0">
                <a:solidFill>
                  <a:schemeClr val="accent1"/>
                </a:solidFill>
              </a:rPr>
              <a:t>Advantage</a:t>
            </a:r>
          </a:p>
        </p:txBody>
      </p:sp>
    </p:spTree>
    <p:extLst>
      <p:ext uri="{BB962C8B-B14F-4D97-AF65-F5344CB8AC3E}">
        <p14:creationId xmlns:p14="http://schemas.microsoft.com/office/powerpoint/2010/main" val="211447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8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8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8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8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8195" grpId="0" build="p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599" y="121170"/>
            <a:ext cx="8077200" cy="769938"/>
          </a:xfrm>
        </p:spPr>
        <p:txBody>
          <a:bodyPr lIns="92075" tIns="46038" rIns="92075" bIns="46038" rtlCol="0"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Providence, Rhode Island</a:t>
            </a:r>
          </a:p>
        </p:txBody>
      </p:sp>
      <p:sp>
        <p:nvSpPr>
          <p:cNvPr id="182275" name="Rectangle 3"/>
          <p:cNvSpPr>
            <a:spLocks noGrp="1"/>
          </p:cNvSpPr>
          <p:nvPr>
            <p:ph idx="1"/>
          </p:nvPr>
        </p:nvSpPr>
        <p:spPr>
          <a:xfrm>
            <a:off x="374754" y="1219200"/>
            <a:ext cx="8693046" cy="5502276"/>
          </a:xfrm>
        </p:spPr>
        <p:txBody>
          <a:bodyPr lIns="92075" tIns="46038" rIns="92075" bIns="46038"/>
          <a:lstStyle/>
          <a:p>
            <a:pPr eaLnBrk="1" hangingPunct="1"/>
            <a:r>
              <a:rPr lang="en-GB" altLang="en-US" sz="3600" dirty="0"/>
              <a:t>West Broadway </a:t>
            </a:r>
            <a:r>
              <a:rPr lang="en-GB" altLang="en-US" sz="3600" dirty="0" err="1"/>
              <a:t>Neighborhood</a:t>
            </a:r>
            <a:r>
              <a:rPr lang="en-GB" altLang="en-US" sz="3600" dirty="0"/>
              <a:t> Association</a:t>
            </a:r>
          </a:p>
          <a:p>
            <a:pPr eaLnBrk="1" hangingPunct="1"/>
            <a:r>
              <a:rPr lang="en-GB" altLang="en-US" sz="3600" dirty="0"/>
              <a:t>Citizen participation in planning and working</a:t>
            </a:r>
          </a:p>
          <a:p>
            <a:pPr eaLnBrk="1" hangingPunct="1"/>
            <a:r>
              <a:rPr lang="en-GB" altLang="en-US" sz="3600" dirty="0"/>
              <a:t>Many benefits to city, mayor, and residents</a:t>
            </a:r>
          </a:p>
          <a:p>
            <a:pPr lvl="1" eaLnBrk="1" hangingPunct="1">
              <a:buFont typeface="Wingdings" panose="05000000000000000000" pitchFamily="2" charset="2"/>
              <a:buChar char="ü"/>
            </a:pPr>
            <a:r>
              <a:rPr lang="en-GB" altLang="en-US" sz="3000" dirty="0"/>
              <a:t>Graffiti patrol – innovation, clean city</a:t>
            </a:r>
          </a:p>
          <a:p>
            <a:pPr lvl="1" eaLnBrk="1" hangingPunct="1">
              <a:buFont typeface="Wingdings" panose="05000000000000000000" pitchFamily="2" charset="2"/>
              <a:buChar char="ü"/>
            </a:pPr>
            <a:r>
              <a:rPr lang="en-GB" altLang="en-US" sz="3000" dirty="0"/>
              <a:t>Housing repairs – restoration, sales</a:t>
            </a:r>
          </a:p>
          <a:p>
            <a:pPr lvl="1" eaLnBrk="1" hangingPunct="1">
              <a:buFont typeface="Wingdings" panose="05000000000000000000" pitchFamily="2" charset="2"/>
              <a:buChar char="ü"/>
            </a:pPr>
            <a:r>
              <a:rPr lang="en-GB" altLang="en-US" sz="3000" dirty="0" err="1"/>
              <a:t>Neighborhood</a:t>
            </a:r>
            <a:r>
              <a:rPr lang="en-GB" altLang="en-US" sz="3000" dirty="0"/>
              <a:t> festival – entertainment, tourism</a:t>
            </a:r>
          </a:p>
          <a:p>
            <a:pPr lvl="1" eaLnBrk="1" hangingPunct="1">
              <a:buFont typeface="Wingdings" panose="05000000000000000000" pitchFamily="2" charset="2"/>
              <a:buChar char="ü"/>
            </a:pPr>
            <a:r>
              <a:rPr lang="en-GB" altLang="en-US" sz="3000" dirty="0"/>
              <a:t>Mayor gives money, endorsement, other support</a:t>
            </a:r>
          </a:p>
          <a:p>
            <a:pPr lvl="1" eaLnBrk="1" hangingPunct="1">
              <a:buFont typeface="Wingdings" panose="05000000000000000000" pitchFamily="2" charset="2"/>
              <a:buChar char="ü"/>
            </a:pPr>
            <a:r>
              <a:rPr lang="en-GB" altLang="en-US" sz="3000" dirty="0"/>
              <a:t>NGO gives involvement, volunteers, new ideas</a:t>
            </a:r>
          </a:p>
          <a:p>
            <a:pPr lvl="1" eaLnBrk="1" hangingPunct="1">
              <a:buFont typeface="Wingdings" panose="05000000000000000000" pitchFamily="2" charset="2"/>
              <a:buChar char="ü"/>
            </a:pPr>
            <a:r>
              <a:rPr lang="en-GB" altLang="en-US" sz="3000" dirty="0"/>
              <a:t>Campaign forum – exposure but no endorsement</a:t>
            </a:r>
          </a:p>
          <a:p>
            <a:pPr lvl="1" eaLnBrk="1" hangingPunct="1">
              <a:buFont typeface="Wingdings" panose="05000000000000000000" pitchFamily="2" charset="2"/>
              <a:buChar char="ü"/>
            </a:pPr>
            <a:r>
              <a:rPr lang="en-GB" altLang="en-US" sz="3000" dirty="0"/>
              <a:t>Everyone working together for a better city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822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64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7" name="Rectangle 2"/>
          <p:cNvSpPr>
            <a:spLocks noGrp="1" noChangeArrowheads="1"/>
          </p:cNvSpPr>
          <p:nvPr>
            <p:ph type="title"/>
          </p:nvPr>
        </p:nvSpPr>
        <p:spPr>
          <a:xfrm>
            <a:off x="387575" y="69850"/>
            <a:ext cx="8440737" cy="99695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NGOs Provide Better Service</a:t>
            </a:r>
          </a:p>
        </p:txBody>
      </p:sp>
      <p:sp>
        <p:nvSpPr>
          <p:cNvPr id="185347" name="Rectangle 3"/>
          <p:cNvSpPr>
            <a:spLocks noGrp="1"/>
          </p:cNvSpPr>
          <p:nvPr>
            <p:ph idx="1"/>
          </p:nvPr>
        </p:nvSpPr>
        <p:spPr>
          <a:xfrm>
            <a:off x="381000" y="1295400"/>
            <a:ext cx="8558213" cy="5562600"/>
          </a:xfrm>
        </p:spPr>
        <p:txBody>
          <a:bodyPr>
            <a:normAutofit fontScale="85000" lnSpcReduction="10000"/>
          </a:bodyPr>
          <a:lstStyle/>
          <a:p>
            <a:pPr marL="457200" indent="-45720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More expertise and experience in delivering services</a:t>
            </a:r>
          </a:p>
          <a:p>
            <a:pPr marL="457200" indent="-45720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Effective and refined program strategies</a:t>
            </a:r>
          </a:p>
          <a:p>
            <a:pPr marL="457200" indent="-45720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Employees with values and commitment to their work care more, spend more time, interact more humanely</a:t>
            </a:r>
          </a:p>
          <a:p>
            <a:pPr marL="457200" indent="-45720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Reinvest their surplus revenues into more services </a:t>
            </a:r>
          </a:p>
          <a:p>
            <a:pPr marL="457200" indent="-45720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Deliver not only on their contracts but also on mission</a:t>
            </a:r>
          </a:p>
          <a:p>
            <a:pPr marL="457200" indent="-45720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Use private donations to extend their depth and reach </a:t>
            </a:r>
          </a:p>
          <a:p>
            <a:pPr marL="457200" indent="-45720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Enable citizens to become engaged in community</a:t>
            </a:r>
          </a:p>
          <a:p>
            <a:pPr marL="457200" indent="-45720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Educators, advocates, vigorous agents of social change</a:t>
            </a:r>
          </a:p>
          <a:p>
            <a:pPr lvl="3" eaLnBrk="1" hangingPunct="1"/>
            <a:endParaRPr lang="en-GB" altLang="en-US" sz="2800" dirty="0"/>
          </a:p>
          <a:p>
            <a:pPr lvl="3" eaLnBrk="1" hangingPunct="1"/>
            <a:r>
              <a:rPr lang="en-GB" altLang="en-US" sz="2800" dirty="0"/>
              <a:t>William P. Ryan, Harvard Business Review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8535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00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5" name="Rectangle 2">
            <a:extLst>
              <a:ext uri="{FF2B5EF4-FFF2-40B4-BE49-F238E27FC236}">
                <a16:creationId xmlns:a16="http://schemas.microsoft.com/office/drawing/2014/main" id="{59F378B3-C477-4F6E-B5A1-006F16A57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5706" y="95250"/>
            <a:ext cx="8214632" cy="769938"/>
          </a:xfrm>
        </p:spPr>
        <p:txBody>
          <a:bodyPr lIns="92075" tIns="46038" rIns="92075" bIns="46038" rtlCol="0" anchor="b">
            <a:no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Corporate Giving Strategy (15)</a:t>
            </a:r>
          </a:p>
        </p:txBody>
      </p:sp>
      <p:sp>
        <p:nvSpPr>
          <p:cNvPr id="184326" name="Rectangle 3">
            <a:extLst>
              <a:ext uri="{FF2B5EF4-FFF2-40B4-BE49-F238E27FC236}">
                <a16:creationId xmlns:a16="http://schemas.microsoft.com/office/drawing/2014/main" id="{C937159A-611D-4827-A91F-F13E067F4B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3439" y="1142999"/>
            <a:ext cx="8295807" cy="5518515"/>
          </a:xfrm>
        </p:spPr>
        <p:txBody>
          <a:bodyPr lIns="92075" tIns="46038" rIns="92075" bIns="46038"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3200" b="1" dirty="0">
                <a:solidFill>
                  <a:srgbClr val="0070C0"/>
                </a:solidFill>
              </a:rPr>
              <a:t>Corporate giving has many variations to exploit.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altLang="en-US" sz="3200" dirty="0"/>
              <a:t>Money</a:t>
            </a: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General gifts	 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Large specific grants   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√ __________</a:t>
            </a:r>
            <a:endParaRPr lang="en-GB" altLang="en-US" b="1" dirty="0">
              <a:solidFill>
                <a:srgbClr val="FF0000"/>
              </a:solidFill>
            </a:endParaRP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Corporate clubs	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√</a:t>
            </a:r>
            <a:r>
              <a:rPr lang="en-GB" altLang="en-US" b="1" dirty="0">
                <a:solidFill>
                  <a:srgbClr val="FF0000"/>
                </a:solidFill>
              </a:rPr>
              <a:t>  Partnerships	     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√ __________</a:t>
            </a:r>
            <a:endParaRPr lang="en-GB" altLang="en-US" b="1" dirty="0">
              <a:solidFill>
                <a:srgbClr val="FF0000"/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altLang="en-US" sz="3200" dirty="0"/>
              <a:t>Gifts in Kind</a:t>
            </a: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Products	 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Services		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     √ __________</a:t>
            </a:r>
            <a:endParaRPr lang="en-GB" altLang="en-US" b="1" dirty="0">
              <a:solidFill>
                <a:srgbClr val="FF0000"/>
              </a:solidFill>
            </a:endParaRP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Loaned staff	 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Endorsements	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     √ __________</a:t>
            </a:r>
            <a:endParaRPr lang="en-GB" altLang="en-US" b="1" dirty="0">
              <a:solidFill>
                <a:srgbClr val="FF0000"/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altLang="en-US" sz="3200" dirty="0"/>
              <a:t>Mutual Benefit Marketing</a:t>
            </a: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Sponsorship	 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</a:t>
            </a:r>
            <a:r>
              <a:rPr lang="en-GB" altLang="en-US" b="1" dirty="0">
                <a:solidFill>
                  <a:srgbClr val="FF0000"/>
                </a:solidFill>
              </a:rPr>
              <a:t>  Sales promotions	     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√ __________</a:t>
            </a:r>
            <a:endParaRPr lang="en-GB" altLang="en-US" b="1" dirty="0">
              <a:solidFill>
                <a:srgbClr val="FF0000"/>
              </a:solidFill>
            </a:endParaRP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Licensing	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√</a:t>
            </a:r>
            <a:r>
              <a:rPr lang="en-GB" altLang="en-US" b="1" dirty="0">
                <a:solidFill>
                  <a:srgbClr val="FF0000"/>
                </a:solidFill>
              </a:rPr>
              <a:t>  Affinity cards 	      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__________</a:t>
            </a:r>
            <a:endParaRPr lang="en-GB" altLang="en-US" b="1" dirty="0">
              <a:solidFill>
                <a:srgbClr val="FF0000"/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altLang="en-US" sz="3200" dirty="0"/>
              <a:t>Employees	  </a:t>
            </a: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√  </a:t>
            </a:r>
            <a:r>
              <a:rPr lang="en-GB" altLang="en-US" b="1" dirty="0">
                <a:solidFill>
                  <a:srgbClr val="FF0000"/>
                </a:solidFill>
              </a:rPr>
              <a:t>Payroll giving	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√</a:t>
            </a:r>
            <a:r>
              <a:rPr lang="en-GB" altLang="en-US" b="1" dirty="0">
                <a:solidFill>
                  <a:srgbClr val="FF0000"/>
                </a:solidFill>
              </a:rPr>
              <a:t>  Volunteer support	</a:t>
            </a:r>
            <a:r>
              <a:rPr lang="en-GB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     √ __________</a:t>
            </a:r>
            <a:endParaRPr lang="en-GB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7" name="Rectangle 2"/>
          <p:cNvSpPr>
            <a:spLocks noGrp="1" noChangeArrowheads="1"/>
          </p:cNvSpPr>
          <p:nvPr>
            <p:ph type="title"/>
          </p:nvPr>
        </p:nvSpPr>
        <p:spPr>
          <a:xfrm>
            <a:off x="1541862" y="40589"/>
            <a:ext cx="6156401" cy="822325"/>
          </a:xfrm>
        </p:spPr>
        <p:txBody>
          <a:bodyPr lIns="92075" tIns="46038" rIns="92075" bIns="46038" anchor="b">
            <a:norm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Ways Companies Profit</a:t>
            </a:r>
          </a:p>
        </p:txBody>
      </p:sp>
      <p:sp>
        <p:nvSpPr>
          <p:cNvPr id="193539" name="Rectangle 3"/>
          <p:cNvSpPr>
            <a:spLocks noGrp="1"/>
          </p:cNvSpPr>
          <p:nvPr>
            <p:ph idx="1"/>
          </p:nvPr>
        </p:nvSpPr>
        <p:spPr>
          <a:xfrm>
            <a:off x="472189" y="1069297"/>
            <a:ext cx="8558213" cy="6036041"/>
          </a:xfrm>
        </p:spPr>
        <p:txBody>
          <a:bodyPr lIns="92075" tIns="46038" rIns="92075" bIns="46038">
            <a:normAutofit/>
          </a:bodyPr>
          <a:lstStyle/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sz="3200" dirty="0"/>
              <a:t>Improve corporate image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en-GB" altLang="en-US" sz="3100" dirty="0"/>
              <a:t>Get good publicity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en-GB" altLang="en-US" sz="3100" dirty="0"/>
              <a:t>Improve community relations</a:t>
            </a:r>
          </a:p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sz="3200" dirty="0"/>
              <a:t>Establish a national identity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en-US" sz="3100" dirty="0"/>
              <a:t>As a good corporate citizen</a:t>
            </a:r>
          </a:p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sz="3200" dirty="0"/>
              <a:t>Enter new markets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en-US" sz="3100" dirty="0"/>
              <a:t>Energize a specific audience</a:t>
            </a:r>
          </a:p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sz="3200" dirty="0"/>
              <a:t>Increase sales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en-US" sz="3100" dirty="0"/>
              <a:t>Stimulate brand awareness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en-US" sz="3100" dirty="0"/>
              <a:t>Proceeds to an NGO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en-US" sz="3100" dirty="0"/>
              <a:t>Motivate customers, retailers, staff, suppliers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138" y="1583475"/>
            <a:ext cx="2393558" cy="423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6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0354" y="76200"/>
            <a:ext cx="7886700" cy="777875"/>
          </a:xfrm>
        </p:spPr>
        <p:txBody>
          <a:bodyPr lIns="84992" tIns="42497" rIns="84992" bIns="42497" anchor="b">
            <a:norm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Latvian Children’s Fund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idx="1"/>
          </p:nvPr>
        </p:nvSpPr>
        <p:spPr>
          <a:xfrm>
            <a:off x="759500" y="1219200"/>
            <a:ext cx="8191500" cy="5638800"/>
          </a:xfrm>
        </p:spPr>
        <p:txBody>
          <a:bodyPr lIns="84992" tIns="42497" rIns="84992" bIns="42497"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en-US" sz="3600" b="1" dirty="0">
                <a:solidFill>
                  <a:srgbClr val="0070C0"/>
                </a:solidFill>
              </a:rPr>
              <a:t>Fundraising Rules for Success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en-US" sz="3300" dirty="0"/>
              <a:t>10 corporations gave $25,000 each based on: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300" dirty="0"/>
              <a:t>Work hard for fundraising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300" dirty="0"/>
              <a:t>Maintain good contacts with donors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300" dirty="0"/>
              <a:t>Have concrete projects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300" dirty="0"/>
              <a:t>Produce good results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300" dirty="0"/>
              <a:t>Maintain low costs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300" dirty="0"/>
              <a:t>Account carefully for funds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3300" dirty="0"/>
              <a:t>Send good reports to the donors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03782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6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9" name="Rectangle 2">
            <a:extLst>
              <a:ext uri="{FF2B5EF4-FFF2-40B4-BE49-F238E27FC236}">
                <a16:creationId xmlns:a16="http://schemas.microsoft.com/office/drawing/2014/main" id="{CBBE93E4-AE45-486A-BA03-A3B510DC1B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8780" y="129290"/>
            <a:ext cx="7677150" cy="769938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Grant Makers Strategy (16)</a:t>
            </a:r>
          </a:p>
        </p:txBody>
      </p:sp>
      <p:sp>
        <p:nvSpPr>
          <p:cNvPr id="210947" name="Rectangle 3">
            <a:extLst>
              <a:ext uri="{FF2B5EF4-FFF2-40B4-BE49-F238E27FC236}">
                <a16:creationId xmlns:a16="http://schemas.microsoft.com/office/drawing/2014/main" id="{A19ACEA0-1B4B-46DA-B307-026815051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110" y="1219200"/>
            <a:ext cx="8737600" cy="5638800"/>
          </a:xfrm>
        </p:spPr>
        <p:txBody>
          <a:bodyPr lIns="92075" tIns="46038" rIns="92075" bIns="46038">
            <a:normAutofit/>
          </a:bodyPr>
          <a:lstStyle/>
          <a:p>
            <a:pPr eaLnBrk="1" hangingPunct="1"/>
            <a:r>
              <a:rPr lang="en-GB" altLang="en-US" sz="3600" b="1" dirty="0">
                <a:solidFill>
                  <a:srgbClr val="0070C0"/>
                </a:solidFill>
              </a:rPr>
              <a:t>Where you need proposals</a:t>
            </a:r>
          </a:p>
          <a:p>
            <a:pPr marL="971550" lvl="1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Foundations – usually require a proposal</a:t>
            </a:r>
          </a:p>
          <a:p>
            <a:pPr marL="971550" lvl="1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Government – usually require a proposal</a:t>
            </a:r>
          </a:p>
          <a:p>
            <a:pPr marL="971550" lvl="1" indent="-514350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Corporations – usually require a proposal </a:t>
            </a:r>
          </a:p>
          <a:p>
            <a:pPr marL="971550" lvl="1" indent="-514350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Major donors – often require a proposal</a:t>
            </a:r>
          </a:p>
          <a:p>
            <a:pPr marL="971550" lvl="1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sz="3200" dirty="0"/>
              <a:t>Partners and affiliates – may want a proposal</a:t>
            </a:r>
          </a:p>
          <a:p>
            <a:r>
              <a:rPr lang="en-GB" altLang="en-US" dirty="0"/>
              <a:t>Careful research is necessary.</a:t>
            </a:r>
          </a:p>
          <a:p>
            <a:pPr eaLnBrk="1" hangingPunct="1"/>
            <a:r>
              <a:rPr lang="en-GB" altLang="en-US" sz="3200" dirty="0"/>
              <a:t>Personal contacts always help.</a:t>
            </a:r>
          </a:p>
          <a:p>
            <a:pPr eaLnBrk="1" hangingPunct="1"/>
            <a:r>
              <a:rPr lang="en-GB" altLang="en-US" sz="3200" dirty="0"/>
              <a:t>You will need excellent proposals.</a:t>
            </a:r>
          </a:p>
          <a:p>
            <a:pPr eaLnBrk="1" hangingPunct="1"/>
            <a:r>
              <a:rPr lang="en-GB" altLang="en-US" dirty="0"/>
              <a:t>Use your strategic and operational plans</a:t>
            </a:r>
            <a:endParaRPr lang="en-GB" altLang="en-US" sz="3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3F603-0F7A-434F-99C3-5A3EC9339DDC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10950" name="Slide Number Placeholder 5">
            <a:extLst>
              <a:ext uri="{FF2B5EF4-FFF2-40B4-BE49-F238E27FC236}">
                <a16:creationId xmlns:a16="http://schemas.microsoft.com/office/drawing/2014/main" id="{192B6F36-792D-4AA1-870D-7D6A90A4DDC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457950" y="635635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370" y="4117879"/>
            <a:ext cx="2965922" cy="2343857"/>
          </a:xfrm>
          <a:prstGeom prst="rect">
            <a:avLst/>
          </a:prstGeom>
        </p:spPr>
      </p:pic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44970"/>
            <a:ext cx="7428470" cy="830263"/>
          </a:xfrm>
        </p:spPr>
        <p:txBody>
          <a:bodyPr lIns="84992" tIns="42497" rIns="84992" bIns="42497" anchor="b">
            <a:norm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Case for Support for Funding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idx="1"/>
          </p:nvPr>
        </p:nvSpPr>
        <p:spPr>
          <a:xfrm>
            <a:off x="302740" y="1066800"/>
            <a:ext cx="8686800" cy="5791200"/>
          </a:xfrm>
        </p:spPr>
        <p:txBody>
          <a:bodyPr lIns="84992" tIns="42497" rIns="84992" bIns="42497">
            <a:normAutofit lnSpcReduction="10000"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200" dirty="0"/>
              <a:t>Proposals for Partners, Foundations, Major Donors, Corporations, and Governments</a:t>
            </a: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en-GB" altLang="en-US" dirty="0"/>
              <a:t> </a:t>
            </a:r>
            <a:r>
              <a:rPr lang="en-GB" altLang="en-US" sz="3200" dirty="0"/>
              <a:t>Know the donor’s interests and requirements</a:t>
            </a: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en-GB" altLang="en-US" sz="3200" dirty="0"/>
              <a:t> Prepare the Case Statement</a:t>
            </a:r>
          </a:p>
          <a:p>
            <a:pPr marL="1066800" lvl="1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2800" dirty="0"/>
              <a:t>Who we are (credibility)</a:t>
            </a:r>
          </a:p>
          <a:p>
            <a:pPr marL="1028700" lvl="2" indent="-171450" eaLnBrk="1" hangingPunct="1">
              <a:buFont typeface="Wingdings" panose="05000000000000000000" pitchFamily="2" charset="2"/>
              <a:buChar char="Ø"/>
              <a:defRPr/>
            </a:pPr>
            <a:r>
              <a:rPr lang="en-GB" altLang="en-US" sz="2800" dirty="0"/>
              <a:t> Our history, strategy, positioning, board, etc.</a:t>
            </a:r>
          </a:p>
          <a:p>
            <a:pPr marL="1066800" lvl="1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2800" dirty="0"/>
              <a:t>The needs we will meet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en-GB" altLang="en-US" sz="2800" dirty="0"/>
              <a:t>Identification of needs, past successes</a:t>
            </a:r>
          </a:p>
          <a:p>
            <a:pPr marL="1066800" lvl="1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2800" dirty="0"/>
              <a:t>How we can do it (solutions)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en-GB" altLang="en-US" sz="2800" dirty="0"/>
              <a:t>Our program strategy, expertise</a:t>
            </a:r>
          </a:p>
          <a:p>
            <a:pPr marL="1066800" lvl="1" indent="-609600" eaLnBrk="1" hangingPunct="1">
              <a:buFont typeface="Marlett" pitchFamily="2" charset="2"/>
              <a:buAutoNum type="arabicPeriod"/>
              <a:defRPr/>
            </a:pPr>
            <a:r>
              <a:rPr lang="en-GB" altLang="en-US" sz="2800" dirty="0"/>
              <a:t>How we will report to you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en-GB" altLang="en-US" sz="2800" dirty="0"/>
              <a:t>Responsibility and accountability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en-GB" altLang="en-US" sz="2800" dirty="0"/>
              <a:t>Our planning and M&amp;E system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15046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593273" y="14990"/>
            <a:ext cx="7886700" cy="857250"/>
          </a:xfrm>
        </p:spPr>
        <p:txBody>
          <a:bodyPr lIns="84992" tIns="42497" rIns="84992" bIns="42497" anchor="b">
            <a:norm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Key Elements in  a Proposal</a:t>
            </a:r>
          </a:p>
        </p:txBody>
      </p:sp>
      <p:sp>
        <p:nvSpPr>
          <p:cNvPr id="216067" name="Rectangle 3"/>
          <p:cNvSpPr>
            <a:spLocks noGrp="1"/>
          </p:cNvSpPr>
          <p:nvPr>
            <p:ph idx="1"/>
          </p:nvPr>
        </p:nvSpPr>
        <p:spPr>
          <a:xfrm>
            <a:off x="352270" y="1219200"/>
            <a:ext cx="8686800" cy="5502276"/>
          </a:xfrm>
        </p:spPr>
        <p:txBody>
          <a:bodyPr lIns="84992" tIns="42497" rIns="84992" bIns="42497">
            <a:normAutofit/>
          </a:bodyPr>
          <a:lstStyle/>
          <a:p>
            <a:pPr eaLnBrk="1" hangingPunct="1">
              <a:lnSpc>
                <a:spcPct val="100000"/>
              </a:lnSpc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Cover Letter			- Engage the Donor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Executive Summary	- Best Selling Points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Credentials 			- Expertise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Statement of Need 	- The Problem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Statement of Results	- The Results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Project Description 	- The Solution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Method of Evaluation 	- Effectiveness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Reporting 			- Accountability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ct val="75000"/>
              <a:buFont typeface="Wingdings" panose="05000000000000000000" pitchFamily="2" charset="2"/>
              <a:buChar char="q"/>
            </a:pPr>
            <a:r>
              <a:rPr lang="en-GB" altLang="en-US" sz="3600" dirty="0"/>
              <a:t> Budget 			- Efficiency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16070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01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ross 1"/>
          <p:cNvSpPr/>
          <p:nvPr/>
        </p:nvSpPr>
        <p:spPr>
          <a:xfrm>
            <a:off x="177281" y="1315613"/>
            <a:ext cx="2472403" cy="1239227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ross 2"/>
          <p:cNvSpPr/>
          <p:nvPr/>
        </p:nvSpPr>
        <p:spPr>
          <a:xfrm>
            <a:off x="6624735" y="5688646"/>
            <a:ext cx="2298437" cy="1132122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ross 3"/>
          <p:cNvSpPr/>
          <p:nvPr/>
        </p:nvSpPr>
        <p:spPr>
          <a:xfrm>
            <a:off x="174174" y="2852058"/>
            <a:ext cx="2339251" cy="1160097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ross 4"/>
          <p:cNvSpPr/>
          <p:nvPr/>
        </p:nvSpPr>
        <p:spPr>
          <a:xfrm>
            <a:off x="2895789" y="908688"/>
            <a:ext cx="3396343" cy="2271717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ross 5"/>
          <p:cNvSpPr/>
          <p:nvPr/>
        </p:nvSpPr>
        <p:spPr>
          <a:xfrm>
            <a:off x="90195" y="5675148"/>
            <a:ext cx="2466385" cy="1148646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ross 6"/>
          <p:cNvSpPr/>
          <p:nvPr/>
        </p:nvSpPr>
        <p:spPr>
          <a:xfrm>
            <a:off x="6447586" y="1280911"/>
            <a:ext cx="2460035" cy="1322951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/>
          <p:cNvSpPr/>
          <p:nvPr/>
        </p:nvSpPr>
        <p:spPr>
          <a:xfrm>
            <a:off x="3194766" y="3327915"/>
            <a:ext cx="2748836" cy="2195807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ross 8"/>
          <p:cNvSpPr/>
          <p:nvPr/>
        </p:nvSpPr>
        <p:spPr>
          <a:xfrm>
            <a:off x="6674495" y="2852058"/>
            <a:ext cx="2267337" cy="1160098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ross 9"/>
          <p:cNvSpPr/>
          <p:nvPr/>
        </p:nvSpPr>
        <p:spPr>
          <a:xfrm>
            <a:off x="137629" y="4379636"/>
            <a:ext cx="2426732" cy="921984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ross 10"/>
          <p:cNvSpPr/>
          <p:nvPr/>
        </p:nvSpPr>
        <p:spPr>
          <a:xfrm>
            <a:off x="6598305" y="4351100"/>
            <a:ext cx="2309316" cy="950519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178581" y="1292551"/>
            <a:ext cx="2986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Individuals and Groups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51737" y="1598216"/>
            <a:ext cx="2520400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Government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48149" y="3097620"/>
            <a:ext cx="2318234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Employees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11354" y="3974842"/>
            <a:ext cx="2668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Volunteers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41475" y="5674971"/>
            <a:ext cx="1943292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Gifts in kind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345" y="1586089"/>
            <a:ext cx="2566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Foundations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7505" y="3130163"/>
            <a:ext cx="2271421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Companies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98305" y="4274780"/>
            <a:ext cx="2291635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Advice  Endorsing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5474" y="5674971"/>
            <a:ext cx="2448887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Earned Income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0214" y="4235676"/>
            <a:ext cx="2200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Cause Marketing</a:t>
            </a:r>
          </a:p>
        </p:txBody>
      </p:sp>
      <p:sp>
        <p:nvSpPr>
          <p:cNvPr id="23" name="Cross 22"/>
          <p:cNvSpPr/>
          <p:nvPr/>
        </p:nvSpPr>
        <p:spPr>
          <a:xfrm>
            <a:off x="3194766" y="5703716"/>
            <a:ext cx="2748836" cy="1001876"/>
          </a:xfrm>
          <a:prstGeom prst="pl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497611" y="5900915"/>
            <a:ext cx="2189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Self Help</a:t>
            </a:r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185DEB33-81AB-4DD8-8163-B71A458ACE4E}"/>
              </a:ext>
            </a:extLst>
          </p:cNvPr>
          <p:cNvSpPr txBox="1">
            <a:spLocks noChangeArrowheads="1"/>
          </p:cNvSpPr>
          <p:nvPr/>
        </p:nvSpPr>
        <p:spPr>
          <a:xfrm>
            <a:off x="20567" y="100337"/>
            <a:ext cx="9071180" cy="7016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Sources in American Fundraising</a:t>
            </a:r>
          </a:p>
        </p:txBody>
      </p:sp>
    </p:spTree>
    <p:extLst>
      <p:ext uri="{BB962C8B-B14F-4D97-AF65-F5344CB8AC3E}">
        <p14:creationId xmlns:p14="http://schemas.microsoft.com/office/powerpoint/2010/main" val="295503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1" name="Rectangle 2">
            <a:extLst>
              <a:ext uri="{FF2B5EF4-FFF2-40B4-BE49-F238E27FC236}">
                <a16:creationId xmlns:a16="http://schemas.microsoft.com/office/drawing/2014/main" id="{D0E97859-7E67-4B84-83C7-D5F584C3C7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38810" y="9939"/>
            <a:ext cx="7772400" cy="1010478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Volunteers Strategy (17)</a:t>
            </a:r>
          </a:p>
        </p:txBody>
      </p:sp>
      <p:sp>
        <p:nvSpPr>
          <p:cNvPr id="152579" name="Rectangle 3">
            <a:extLst>
              <a:ext uri="{FF2B5EF4-FFF2-40B4-BE49-F238E27FC236}">
                <a16:creationId xmlns:a16="http://schemas.microsoft.com/office/drawing/2014/main" id="{432318DD-CC21-483D-808B-B855654965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1063085"/>
            <a:ext cx="8763000" cy="5502275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600" b="1" dirty="0">
                <a:solidFill>
                  <a:srgbClr val="0070C0"/>
                </a:solidFill>
                <a:cs typeface="Times New Roman" panose="02020603050405020304" pitchFamily="18" charset="0"/>
              </a:rPr>
              <a:t>Volunteers can be the best fundraisers.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Recruit them from all possible ranks: businesses, schools, clubs, youth, parents, neighbors, retired, and unemployed.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“We </a:t>
            </a:r>
            <a:r>
              <a:rPr lang="en-US" altLang="en-US" sz="2900" i="1" dirty="0">
                <a:cs typeface="Times New Roman" panose="02020603050405020304" pitchFamily="18" charset="0"/>
              </a:rPr>
              <a:t>really</a:t>
            </a:r>
            <a:r>
              <a:rPr lang="en-US" altLang="en-US" sz="2900" dirty="0">
                <a:cs typeface="Times New Roman" panose="02020603050405020304" pitchFamily="18" charset="0"/>
              </a:rPr>
              <a:t> need you! To tell </a:t>
            </a:r>
            <a:r>
              <a:rPr lang="en-US" altLang="en-US" sz="2900" i="1" dirty="0">
                <a:cs typeface="Times New Roman" panose="02020603050405020304" pitchFamily="18" charset="0"/>
              </a:rPr>
              <a:t>your</a:t>
            </a:r>
            <a:r>
              <a:rPr lang="en-US" altLang="en-US" sz="2900" dirty="0">
                <a:cs typeface="Times New Roman" panose="02020603050405020304" pitchFamily="18" charset="0"/>
              </a:rPr>
              <a:t> story as a volunteer.”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altLang="en-US" sz="2900" dirty="0">
                <a:cs typeface="Times New Roman" panose="02020603050405020304" pitchFamily="18" charset="0"/>
              </a:rPr>
              <a:t>Give them training, materials and motivation to:</a:t>
            </a:r>
            <a:endParaRPr lang="en-US" altLang="en-US" sz="2400" dirty="0">
              <a:cs typeface="Times New Roman" panose="02020603050405020304" pitchFamily="18" charset="0"/>
            </a:endParaRPr>
          </a:p>
          <a:p>
            <a:pPr marL="914400" lvl="1" indent="-457200" eaLnBrk="1" hangingPunct="1">
              <a:buFont typeface="+mj-lt"/>
              <a:buAutoNum type="alphaLcPeriod"/>
              <a:defRPr/>
            </a:pPr>
            <a:r>
              <a:rPr lang="en-US" altLang="en-US" dirty="0">
                <a:cs typeface="Times New Roman" panose="02020603050405020304" pitchFamily="18" charset="0"/>
              </a:rPr>
              <a:t>Carry out PR activities and</a:t>
            </a:r>
          </a:p>
          <a:p>
            <a:pPr marL="457200" lvl="1" indent="0" eaLnBrk="1" hangingPunct="1">
              <a:buNone/>
              <a:defRPr/>
            </a:pPr>
            <a:r>
              <a:rPr lang="en-US" altLang="en-US" dirty="0">
                <a:cs typeface="Times New Roman" panose="02020603050405020304" pitchFamily="18" charset="0"/>
              </a:rPr>
              <a:t>organize events for donors.</a:t>
            </a:r>
          </a:p>
          <a:p>
            <a:pPr marL="914400" lvl="1" indent="-457200" eaLnBrk="1" hangingPunct="1">
              <a:buFont typeface="+mj-lt"/>
              <a:buAutoNum type="alphaLcPeriod"/>
              <a:defRPr/>
            </a:pPr>
            <a:r>
              <a:rPr lang="en-US" altLang="en-US" dirty="0">
                <a:cs typeface="Times New Roman" panose="02020603050405020304" pitchFamily="18" charset="0"/>
              </a:rPr>
              <a:t>Make appeals through talk</a:t>
            </a:r>
          </a:p>
          <a:p>
            <a:pPr marL="457200" lvl="1" indent="0" eaLnBrk="1" hangingPunct="1">
              <a:buNone/>
              <a:defRPr/>
            </a:pPr>
            <a:r>
              <a:rPr lang="en-US" altLang="en-US" dirty="0">
                <a:cs typeface="Times New Roman" panose="02020603050405020304" pitchFamily="18" charset="0"/>
              </a:rPr>
              <a:t> shows and social media.</a:t>
            </a:r>
          </a:p>
          <a:p>
            <a:pPr marL="914400" lvl="1" indent="-457200" eaLnBrk="1" hangingPunct="1">
              <a:buFont typeface="+mj-lt"/>
              <a:buAutoNum type="alphaLcPeriod"/>
              <a:defRPr/>
            </a:pPr>
            <a:r>
              <a:rPr lang="en-US" altLang="en-US" dirty="0">
                <a:cs typeface="Times New Roman" panose="02020603050405020304" pitchFamily="18" charset="0"/>
              </a:rPr>
              <a:t>Call lapsed donors and also</a:t>
            </a:r>
          </a:p>
          <a:p>
            <a:pPr marL="457200" lvl="1" indent="0" eaLnBrk="1" hangingPunct="1">
              <a:buNone/>
              <a:defRPr/>
            </a:pPr>
            <a:r>
              <a:rPr lang="en-US" altLang="en-US" dirty="0">
                <a:cs typeface="Times New Roman" panose="02020603050405020304" pitchFamily="18" charset="0"/>
              </a:rPr>
              <a:t>upgrade current donors.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055FB-44A6-4A3F-9332-B82033DACC95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24262" name="Slide Number Placeholder 5">
            <a:extLst>
              <a:ext uri="{FF2B5EF4-FFF2-40B4-BE49-F238E27FC236}">
                <a16:creationId xmlns:a16="http://schemas.microsoft.com/office/drawing/2014/main" id="{D69F567E-9323-4D4C-A83C-D2832569921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457950" y="635635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317" y="4048055"/>
            <a:ext cx="3936242" cy="267342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70524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237" y="69850"/>
            <a:ext cx="7886700" cy="92075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800" dirty="0">
                <a:solidFill>
                  <a:srgbClr val="003399"/>
                </a:solidFill>
                <a:cs typeface="Times New Roman" panose="02020603050405020304" pitchFamily="18" charset="0"/>
              </a:rPr>
              <a:t>Types of Volunteers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730" y="1225450"/>
            <a:ext cx="8584368" cy="539021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Board of Directors, Committee members</a:t>
            </a:r>
          </a:p>
          <a:p>
            <a:pPr>
              <a:defRPr/>
            </a:pPr>
            <a:r>
              <a:rPr lang="en-US" sz="3200" dirty="0"/>
              <a:t>Honorary Board members, Advisors</a:t>
            </a:r>
          </a:p>
          <a:p>
            <a:pPr>
              <a:defRPr/>
            </a:pPr>
            <a:r>
              <a:rPr lang="en-US" sz="3200" dirty="0"/>
              <a:t>Celebrity spokespersons, Ambassadors</a:t>
            </a:r>
          </a:p>
          <a:p>
            <a:pPr>
              <a:defRPr/>
            </a:pPr>
            <a:r>
              <a:rPr lang="en-US" sz="3200" dirty="0"/>
              <a:t>Pro bono accountants, lawyers, and consultants</a:t>
            </a:r>
          </a:p>
          <a:p>
            <a:pPr>
              <a:defRPr/>
            </a:pPr>
            <a:r>
              <a:rPr lang="en-US" sz="3200" dirty="0"/>
              <a:t>Volunteer committees run by volunteers</a:t>
            </a:r>
          </a:p>
          <a:p>
            <a:pPr>
              <a:defRPr/>
            </a:pPr>
            <a:r>
              <a:rPr lang="en-US" sz="3200" dirty="0"/>
              <a:t>Interns for all kinds of tasks</a:t>
            </a:r>
          </a:p>
          <a:p>
            <a:pPr>
              <a:defRPr/>
            </a:pPr>
            <a:r>
              <a:rPr lang="en-US" sz="3200" dirty="0"/>
              <a:t>Volunteers for fundraising</a:t>
            </a:r>
          </a:p>
          <a:p>
            <a:pPr>
              <a:defRPr/>
            </a:pPr>
            <a:r>
              <a:rPr lang="en-US" sz="3200" dirty="0"/>
              <a:t>Volunteers for office work</a:t>
            </a:r>
          </a:p>
          <a:p>
            <a:pPr>
              <a:defRPr/>
            </a:pPr>
            <a:r>
              <a:rPr lang="en-US" sz="3200" dirty="0"/>
              <a:t>Volunteers for self-help programs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GB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4">
              <a:defRPr/>
            </a:pPr>
            <a:endParaRPr lang="en-GB" altLang="en-US" dirty="0"/>
          </a:p>
        </p:txBody>
      </p:sp>
      <p:sp>
        <p:nvSpPr>
          <p:cNvPr id="226310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810" y="69850"/>
            <a:ext cx="7772400" cy="92075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800" dirty="0">
                <a:solidFill>
                  <a:srgbClr val="003399"/>
                </a:solidFill>
                <a:cs typeface="Times New Roman" panose="02020603050405020304" pitchFamily="18" charset="0"/>
              </a:rPr>
              <a:t>Develop A Volunteer Program</a:t>
            </a:r>
          </a:p>
        </p:txBody>
      </p:sp>
      <p:sp>
        <p:nvSpPr>
          <p:cNvPr id="229379" name="Content Placeholder 2"/>
          <p:cNvSpPr>
            <a:spLocks noGrp="1"/>
          </p:cNvSpPr>
          <p:nvPr>
            <p:ph idx="1"/>
          </p:nvPr>
        </p:nvSpPr>
        <p:spPr>
          <a:xfrm>
            <a:off x="394740" y="1135063"/>
            <a:ext cx="8610600" cy="5595521"/>
          </a:xfrm>
        </p:spPr>
        <p:txBody>
          <a:bodyPr>
            <a:normAutofit/>
          </a:bodyPr>
          <a:lstStyle/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Plan the program and assign a manager or supervisor.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Recruit volunteers at every meeting and interaction.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Have information to hand out whenever you meet.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Place ads and put up posters for recruitment.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Use a simple questionnaire to get them interested.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Have real work for them with clear job descriptions.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Support them in their activities and personal growth.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Provide feedback and appraisals on performance.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Treat them with respect as donors of their time. 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See them as staff just on a different schedule.</a:t>
            </a:r>
          </a:p>
          <a:p>
            <a:pPr marL="474663" indent="-474663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Give thanks, praise and letters of recommendation.</a:t>
            </a:r>
          </a:p>
        </p:txBody>
      </p:sp>
    </p:spTree>
    <p:extLst>
      <p:ext uri="{BB962C8B-B14F-4D97-AF65-F5344CB8AC3E}">
        <p14:creationId xmlns:p14="http://schemas.microsoft.com/office/powerpoint/2010/main" val="180157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" y="76200"/>
            <a:ext cx="8972551" cy="822325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Four Strategies for Management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4631875"/>
              </p:ext>
            </p:extLst>
          </p:nvPr>
        </p:nvGraphicFramePr>
        <p:xfrm>
          <a:off x="0" y="1243013"/>
          <a:ext cx="9144000" cy="5614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2780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7" name="Rectangle 2">
            <a:extLst>
              <a:ext uri="{FF2B5EF4-FFF2-40B4-BE49-F238E27FC236}">
                <a16:creationId xmlns:a16="http://schemas.microsoft.com/office/drawing/2014/main" id="{72A6FA17-1DAF-4D8A-B0F9-D16302B1E6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2366" y="76200"/>
            <a:ext cx="7772400" cy="769938"/>
          </a:xfrm>
        </p:spPr>
        <p:txBody>
          <a:bodyPr lIns="92075" tIns="46038" rIns="92075" bIns="46038" rtlCol="0"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Events Strategy (18)</a:t>
            </a:r>
          </a:p>
        </p:txBody>
      </p:sp>
      <p:sp>
        <p:nvSpPr>
          <p:cNvPr id="351235" name="Rectangle 3">
            <a:extLst>
              <a:ext uri="{FF2B5EF4-FFF2-40B4-BE49-F238E27FC236}">
                <a16:creationId xmlns:a16="http://schemas.microsoft.com/office/drawing/2014/main" id="{1424F843-2281-43C2-A4ED-6F2E6E5CD8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1219199"/>
            <a:ext cx="8839200" cy="5502275"/>
          </a:xfrm>
        </p:spPr>
        <p:txBody>
          <a:bodyPr lIns="92075" tIns="46038" rIns="92075" bIns="46038">
            <a:normAutofit lnSpcReduction="10000"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600" b="1" dirty="0">
                <a:solidFill>
                  <a:srgbClr val="0070C0"/>
                </a:solidFill>
              </a:rPr>
              <a:t>Events should be seen as strategic incidents</a:t>
            </a:r>
          </a:p>
          <a:p>
            <a:pPr marL="514350" indent="-51435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Events are not “one off” occasions.</a:t>
            </a:r>
          </a:p>
          <a:p>
            <a:pPr marL="514350" indent="-51435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See events as pathways to better relationships.</a:t>
            </a:r>
          </a:p>
          <a:p>
            <a:pPr marL="514350" indent="-51435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Plan the desired outcome of each contact.</a:t>
            </a:r>
          </a:p>
          <a:p>
            <a:pPr marL="514350" indent="-51435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Pre-plan the follow up of each contact.</a:t>
            </a:r>
          </a:p>
          <a:p>
            <a:pPr marL="514350" indent="-51435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Work the room (talk and connect with everyone).</a:t>
            </a:r>
          </a:p>
          <a:p>
            <a:pPr marL="514350" indent="-51435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Get contact points, interests, and other data.</a:t>
            </a:r>
          </a:p>
          <a:p>
            <a:pPr marL="514350" indent="-51435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Follow up contacts promptly after the event.</a:t>
            </a:r>
          </a:p>
          <a:p>
            <a:pPr marL="514350" indent="-514350" eaLnBrk="1" hangingPunct="1">
              <a:lnSpc>
                <a:spcPct val="11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Returns from an event come in over many years.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529BB-492C-40A9-93FF-0F75C2CF60F6}"/>
              </a:ext>
            </a:extLst>
          </p:cNvPr>
          <p:cNvSpPr>
            <a:spLocks noGrp="1"/>
          </p:cNvSpPr>
          <p:nvPr>
            <p:ph type="dt" sz="quarter" idx="4294967295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FC426-3282-4F9E-A525-086B7F36E27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31430" name="Slide Number Placeholder 5">
            <a:extLst>
              <a:ext uri="{FF2B5EF4-FFF2-40B4-BE49-F238E27FC236}">
                <a16:creationId xmlns:a16="http://schemas.microsoft.com/office/drawing/2014/main" id="{2A7F7D0C-C95C-4179-B6EF-E1C6F57A6B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457950" y="635635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7" name="Rectangle 2"/>
          <p:cNvSpPr>
            <a:spLocks noGrp="1" noChangeArrowheads="1"/>
          </p:cNvSpPr>
          <p:nvPr>
            <p:ph type="title"/>
          </p:nvPr>
        </p:nvSpPr>
        <p:spPr>
          <a:xfrm>
            <a:off x="702366" y="76200"/>
            <a:ext cx="7772400" cy="769938"/>
          </a:xfrm>
        </p:spPr>
        <p:txBody>
          <a:bodyPr lIns="92075" tIns="46038" rIns="92075" bIns="46038" rtlCol="0"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Events that Fail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idx="1"/>
          </p:nvPr>
        </p:nvSpPr>
        <p:spPr>
          <a:xfrm>
            <a:off x="319790" y="1143000"/>
            <a:ext cx="8686800" cy="5715000"/>
          </a:xfrm>
        </p:spPr>
        <p:txBody>
          <a:bodyPr lIns="92075" tIns="46038" rIns="92075" bIns="46038">
            <a:norm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600" b="1" dirty="0">
                <a:solidFill>
                  <a:srgbClr val="0070C0"/>
                </a:solidFill>
              </a:rPr>
              <a:t>Events can fail to raise funds unless you…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Plan carefully from invitation to follow up</a:t>
            </a:r>
          </a:p>
          <a:p>
            <a:pPr marL="514350" indent="-514350">
              <a:lnSpc>
                <a:spcPct val="10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dirty="0"/>
              <a:t>Have clear assignments of who does what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Schedule the event to avoid conflict with others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Get the right people to participate and have fun</a:t>
            </a:r>
          </a:p>
          <a:p>
            <a:pPr marL="514350" indent="-514350">
              <a:lnSpc>
                <a:spcPct val="10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dirty="0"/>
              <a:t>Have moving presentations about your work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Have a leading personality call for donations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Have excellent promotional materials to share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3200" dirty="0"/>
              <a:t>Get the costs underwritten by sponsors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3450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23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1" name="Rectangle 2">
            <a:extLst>
              <a:ext uri="{FF2B5EF4-FFF2-40B4-BE49-F238E27FC236}">
                <a16:creationId xmlns:a16="http://schemas.microsoft.com/office/drawing/2014/main" id="{F489E615-DBBF-41B5-B3EA-C2ED880918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68524" y="100012"/>
            <a:ext cx="8058643" cy="823913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Communications Strategy (19)</a:t>
            </a:r>
          </a:p>
        </p:txBody>
      </p:sp>
      <p:sp>
        <p:nvSpPr>
          <p:cNvPr id="281603" name="Rectangle 3">
            <a:extLst>
              <a:ext uri="{FF2B5EF4-FFF2-40B4-BE49-F238E27FC236}">
                <a16:creationId xmlns:a16="http://schemas.microsoft.com/office/drawing/2014/main" id="{D0D89337-81A2-4D07-8B63-69D3AF92C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75" y="1181100"/>
            <a:ext cx="9077325" cy="5540376"/>
          </a:xfrm>
        </p:spPr>
        <p:txBody>
          <a:bodyPr>
            <a:normAutofit/>
          </a:bodyPr>
          <a:lstStyle/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3200" dirty="0">
                <a:cs typeface="Times New Roman" panose="02020603050405020304" pitchFamily="18" charset="0"/>
              </a:rPr>
              <a:t>Unify fundraising, PR, education, advocacy, reports</a:t>
            </a:r>
          </a:p>
          <a:p>
            <a:pPr lvl="1">
              <a:lnSpc>
                <a:spcPct val="100000"/>
              </a:lnSpc>
            </a:pPr>
            <a:r>
              <a:rPr lang="en-US" altLang="en-US" sz="3000" dirty="0">
                <a:cs typeface="Times New Roman" panose="02020603050405020304" pitchFamily="18" charset="0"/>
              </a:rPr>
              <a:t>One plan, one strategy, one image, one message</a:t>
            </a:r>
          </a:p>
          <a:p>
            <a:pPr lvl="1">
              <a:lnSpc>
                <a:spcPct val="100000"/>
              </a:lnSpc>
            </a:pPr>
            <a:r>
              <a:rPr lang="en-US" altLang="en-US" sz="3000" dirty="0">
                <a:cs typeface="Times New Roman" panose="02020603050405020304" pitchFamily="18" charset="0"/>
              </a:rPr>
              <a:t>All staff and volunteers following the same script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3200" dirty="0">
                <a:cs typeface="Times New Roman" panose="02020603050405020304" pitchFamily="18" charset="0"/>
              </a:rPr>
              <a:t>Use Media as a megaphone to be heard.</a:t>
            </a:r>
          </a:p>
          <a:p>
            <a:pPr lvl="1" eaLnBrk="1" hangingPunct="1">
              <a:lnSpc>
                <a:spcPct val="100000"/>
              </a:lnSpc>
            </a:pPr>
            <a:r>
              <a:rPr lang="en-US" altLang="en-US" sz="3000" dirty="0">
                <a:cs typeface="Times New Roman" panose="02020603050405020304" pitchFamily="18" charset="0"/>
              </a:rPr>
              <a:t>Use all traditional and new media – press, radio and TV, talk shows, media releases, social media, more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3200" dirty="0">
                <a:cs typeface="Times New Roman" panose="02020603050405020304" pitchFamily="18" charset="0"/>
              </a:rPr>
              <a:t>Get others to attract attention and interest.</a:t>
            </a:r>
          </a:p>
          <a:p>
            <a:pPr lvl="1">
              <a:lnSpc>
                <a:spcPct val="100000"/>
              </a:lnSpc>
            </a:pPr>
            <a:r>
              <a:rPr lang="en-US" altLang="en-US" sz="3000" dirty="0">
                <a:cs typeface="Times New Roman" panose="02020603050405020304" pitchFamily="18" charset="0"/>
              </a:rPr>
              <a:t>Get experts to help plan and implement media work</a:t>
            </a:r>
          </a:p>
          <a:p>
            <a:pPr lvl="1">
              <a:lnSpc>
                <a:spcPct val="100000"/>
              </a:lnSpc>
            </a:pPr>
            <a:r>
              <a:rPr lang="en-US" altLang="en-US" sz="3000" dirty="0">
                <a:cs typeface="Times New Roman" panose="02020603050405020304" pitchFamily="18" charset="0"/>
              </a:rPr>
              <a:t>Get celebrities to help with appearances at events, press conferences, VIP meetings, interviews, more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8291D-3A74-4626-BD10-21EFE65131F1}"/>
              </a:ext>
            </a:extLst>
          </p:cNvPr>
          <p:cNvSpPr>
            <a:spLocks noGrp="1"/>
          </p:cNvSpPr>
          <p:nvPr>
            <p:ph type="dt" sz="quarter" idx="4294967295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CE313-5FAB-48F9-9584-E73E9ABF36F7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81606" name="Slide Number Placeholder 5">
            <a:extLst>
              <a:ext uri="{FF2B5EF4-FFF2-40B4-BE49-F238E27FC236}">
                <a16:creationId xmlns:a16="http://schemas.microsoft.com/office/drawing/2014/main" id="{739B5A8A-C945-4F2F-AE7B-2165FC4F58D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457950" y="635635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8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1" name="Rectangle 2"/>
          <p:cNvSpPr>
            <a:spLocks noGrp="1" noChangeArrowheads="1"/>
          </p:cNvSpPr>
          <p:nvPr>
            <p:ph type="title"/>
          </p:nvPr>
        </p:nvSpPr>
        <p:spPr>
          <a:xfrm>
            <a:off x="481637" y="104776"/>
            <a:ext cx="8172450" cy="8001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Integrating All Communications</a:t>
            </a:r>
          </a:p>
        </p:txBody>
      </p:sp>
      <p:sp>
        <p:nvSpPr>
          <p:cNvPr id="283651" name="Rectangle 3"/>
          <p:cNvSpPr>
            <a:spLocks noGrp="1"/>
          </p:cNvSpPr>
          <p:nvPr>
            <p:ph idx="1"/>
          </p:nvPr>
        </p:nvSpPr>
        <p:spPr>
          <a:xfrm>
            <a:off x="323850" y="1076325"/>
            <a:ext cx="8686800" cy="558165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Who is in control of all this?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What are our goals and objectives in communications? 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How do we get ALL external communications to comply?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How do we describe who we are and what we do?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Are branding, communications, and key messages clear?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How does each communication support fundraising?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What specific segments of the public are our priorities?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How do we target and focus our messages on them?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How do we tailor our message to each segment?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How do we retain overall consistency in our message?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Are staff, board members and volunteers prepared?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2700" dirty="0"/>
              <a:t>How do we measure success in communications?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836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62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6" t="38082" r="9232" b="16182"/>
          <a:stretch/>
        </p:blipFill>
        <p:spPr>
          <a:xfrm>
            <a:off x="4530961" y="4534930"/>
            <a:ext cx="4647332" cy="2041058"/>
          </a:xfrm>
          <a:prstGeom prst="rect">
            <a:avLst/>
          </a:prstGeom>
        </p:spPr>
      </p:pic>
      <p:sp>
        <p:nvSpPr>
          <p:cNvPr id="498690" name="Rectangle 2">
            <a:extLst>
              <a:ext uri="{FF2B5EF4-FFF2-40B4-BE49-F238E27FC236}">
                <a16:creationId xmlns:a16="http://schemas.microsoft.com/office/drawing/2014/main" id="{B1BAFB8B-88CC-4AC1-9FA0-84B8587CD3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64727" y="152400"/>
            <a:ext cx="7280184" cy="7032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Cost Control Strategy (20)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003D4E-9072-43D1-9261-CEF1866D69F0}"/>
              </a:ext>
            </a:extLst>
          </p:cNvPr>
          <p:cNvSpPr>
            <a:spLocks noGrp="1"/>
          </p:cNvSpPr>
          <p:nvPr>
            <p:ph type="dt" sz="quarter" idx="4294967295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09942B-C32F-44DE-819A-B08DA814F2F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26307" name="Rectangle 3">
            <a:extLst>
              <a:ext uri="{FF2B5EF4-FFF2-40B4-BE49-F238E27FC236}">
                <a16:creationId xmlns:a16="http://schemas.microsoft.com/office/drawing/2014/main" id="{6B487322-03F8-4EF1-B274-644A797292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42900" y="1219199"/>
            <a:ext cx="8509000" cy="5502275"/>
          </a:xfrm>
        </p:spPr>
        <p:txBody>
          <a:bodyPr>
            <a:normAutofit lnSpcReduction="10000"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en-US" sz="3600" dirty="0"/>
              <a:t>Prioritize savings to fund better things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Budget strategically and not based on trend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Optimize expenses to achieve the mission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Seek productivity increases in work flow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Eliminate marginal and redundant tasks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Facilitate processes to be more efficient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Make meetings shorter and more productive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Reduce bureaucracy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Keep office space tight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dirty="0"/>
              <a:t>Use group purchasing</a:t>
            </a:r>
          </a:p>
        </p:txBody>
      </p:sp>
      <p:sp>
        <p:nvSpPr>
          <p:cNvPr id="12" name="Curved Up Arrow 11"/>
          <p:cNvSpPr/>
          <p:nvPr/>
        </p:nvSpPr>
        <p:spPr>
          <a:xfrm>
            <a:off x="5177481" y="6446240"/>
            <a:ext cx="3435176" cy="349975"/>
          </a:xfrm>
          <a:prstGeom prst="curvedUpArrow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20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9" name="Rectangle 2"/>
          <p:cNvSpPr>
            <a:spLocks noGrp="1" noChangeArrowheads="1"/>
          </p:cNvSpPr>
          <p:nvPr>
            <p:ph type="title"/>
          </p:nvPr>
        </p:nvSpPr>
        <p:spPr>
          <a:xfrm>
            <a:off x="98567" y="146050"/>
            <a:ext cx="8886411" cy="70167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Total Quality Management (TQM)</a:t>
            </a:r>
          </a:p>
        </p:txBody>
      </p:sp>
      <p:sp>
        <p:nvSpPr>
          <p:cNvPr id="17511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534400" cy="5656262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600" b="1" dirty="0">
                <a:solidFill>
                  <a:srgbClr val="0070C0"/>
                </a:solidFill>
              </a:rPr>
              <a:t>TQM is a method to reduce internal costs.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000" b="1" dirty="0">
                <a:solidFill>
                  <a:srgbClr val="0070C0"/>
                </a:solidFill>
              </a:rPr>
              <a:t>It establishes procedures to identify cost savings.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3000" b="1" dirty="0">
                <a:solidFill>
                  <a:srgbClr val="0070C0"/>
                </a:solidFill>
              </a:rPr>
              <a:t>It empowers staff working groups to decide: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altLang="en-US" sz="2800" dirty="0"/>
              <a:t>Who is your customer?</a:t>
            </a:r>
          </a:p>
          <a:p>
            <a:pPr lvl="1" eaLnBrk="1" hangingPunct="1">
              <a:defRPr/>
            </a:pPr>
            <a:r>
              <a:rPr lang="en-GB" altLang="en-US" sz="2800" dirty="0"/>
              <a:t>The person who gets or uses your work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altLang="en-US" sz="2800" dirty="0"/>
              <a:t>How do you determine quality?</a:t>
            </a:r>
          </a:p>
          <a:p>
            <a:pPr lvl="1" eaLnBrk="1" hangingPunct="1">
              <a:defRPr/>
            </a:pPr>
            <a:r>
              <a:rPr lang="en-GB" altLang="en-US" sz="2800" dirty="0"/>
              <a:t>Your customer determines the quality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altLang="en-US" sz="2800" dirty="0"/>
              <a:t>How do you coordinate your work?</a:t>
            </a:r>
          </a:p>
          <a:p>
            <a:pPr lvl="1" eaLnBrk="1" hangingPunct="1">
              <a:defRPr/>
            </a:pPr>
            <a:r>
              <a:rPr lang="en-GB" altLang="en-US" sz="2800" dirty="0"/>
              <a:t>You make, communicate and follow plans.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altLang="en-US" sz="2800" dirty="0"/>
              <a:t>How do you know if you are progressing?</a:t>
            </a:r>
          </a:p>
          <a:p>
            <a:pPr lvl="1" eaLnBrk="1" hangingPunct="1">
              <a:defRPr/>
            </a:pPr>
            <a:r>
              <a:rPr lang="en-GB" altLang="en-US" sz="2800" dirty="0"/>
              <a:t>You set critical progress indicators in advance.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87750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58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34" y="155971"/>
            <a:ext cx="8581292" cy="703385"/>
          </a:xfrm>
        </p:spPr>
        <p:txBody>
          <a:bodyPr>
            <a:noAutofit/>
          </a:bodyPr>
          <a:lstStyle/>
          <a:p>
            <a:pPr marL="773742" indent="-773742" algn="ctr"/>
            <a:r>
              <a:rPr lang="en-US" altLang="en-US" sz="51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Clues How US Charity Grew</a:t>
            </a:r>
          </a:p>
        </p:txBody>
      </p:sp>
      <p:sp>
        <p:nvSpPr>
          <p:cNvPr id="1788931" name="Rectangle 3"/>
          <p:cNvSpPr>
            <a:spLocks noGrp="1" noChangeArrowheads="1"/>
          </p:cNvSpPr>
          <p:nvPr>
            <p:ph idx="1"/>
          </p:nvPr>
        </p:nvSpPr>
        <p:spPr>
          <a:xfrm>
            <a:off x="251534" y="1073426"/>
            <a:ext cx="8892466" cy="5282925"/>
          </a:xfrm>
        </p:spPr>
        <p:txBody>
          <a:bodyPr>
            <a:normAutofit fontScale="92500" lnSpcReduction="20000"/>
          </a:bodyPr>
          <a:lstStyle/>
          <a:p>
            <a:pPr marL="562722" indent="-562722">
              <a:lnSpc>
                <a:spcPct val="80000"/>
              </a:lnSpc>
              <a:buSzPct val="75000"/>
              <a:buFont typeface="Marlett" pitchFamily="2" charset="2"/>
              <a:buAutoNum type="arabicPeriod"/>
            </a:pPr>
            <a:r>
              <a:rPr lang="en-US" altLang="en-US" sz="3500" dirty="0"/>
              <a:t>Borrowing ideas from religion</a:t>
            </a:r>
          </a:p>
          <a:p>
            <a:pPr marL="984763" lvl="1" indent="-562722">
              <a:lnSpc>
                <a:spcPct val="80000"/>
              </a:lnSpc>
              <a:buSzPct val="60000"/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chemeClr val="tx2"/>
                </a:solidFill>
              </a:rPr>
              <a:t>Using morality and guilt in fundraising appeals</a:t>
            </a:r>
          </a:p>
          <a:p>
            <a:pPr marL="562722" indent="-562722">
              <a:buSzPct val="75000"/>
              <a:buFont typeface="Marlett" pitchFamily="2" charset="2"/>
              <a:buAutoNum type="arabicPeriod"/>
            </a:pPr>
            <a:r>
              <a:rPr lang="en-US" altLang="en-US" sz="3500" dirty="0"/>
              <a:t>Borrowing ideas from government </a:t>
            </a:r>
          </a:p>
          <a:p>
            <a:pPr marL="984763" lvl="1" indent="-562722">
              <a:lnSpc>
                <a:spcPct val="80000"/>
              </a:lnSpc>
              <a:buSzPct val="60000"/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chemeClr val="tx2"/>
                </a:solidFill>
              </a:rPr>
              <a:t>Contracting services to go government work</a:t>
            </a:r>
          </a:p>
          <a:p>
            <a:pPr marL="562722" indent="-562722">
              <a:buSzPct val="75000"/>
              <a:buFont typeface="Marlett" pitchFamily="2" charset="2"/>
              <a:buAutoNum type="arabicPeriod"/>
            </a:pPr>
            <a:r>
              <a:rPr lang="en-US" altLang="en-US" sz="3500" dirty="0"/>
              <a:t>Borrowing ideas from business</a:t>
            </a:r>
          </a:p>
          <a:p>
            <a:pPr marL="984763" lvl="1" indent="-562722">
              <a:buSzPct val="60000"/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chemeClr val="tx2"/>
                </a:solidFill>
              </a:rPr>
              <a:t>Strategic planning, management, public relations, branding, indicators, value added, competitive advantage</a:t>
            </a:r>
          </a:p>
          <a:p>
            <a:pPr marL="562722" indent="-562722">
              <a:lnSpc>
                <a:spcPct val="70000"/>
              </a:lnSpc>
              <a:buSzPct val="75000"/>
              <a:buFont typeface="Marlett" pitchFamily="2" charset="2"/>
              <a:buAutoNum type="arabicPeriod"/>
            </a:pPr>
            <a:r>
              <a:rPr lang="en-US" altLang="en-US" sz="3500" dirty="0"/>
              <a:t>Becoming professional</a:t>
            </a:r>
          </a:p>
          <a:p>
            <a:pPr marL="984763" lvl="1" indent="-562722">
              <a:buSzPct val="60000"/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chemeClr val="tx2"/>
                </a:solidFill>
              </a:rPr>
              <a:t>From volunteer to staff; best practices; salaries</a:t>
            </a:r>
          </a:p>
          <a:p>
            <a:pPr marL="562722" indent="-562722">
              <a:lnSpc>
                <a:spcPct val="70000"/>
              </a:lnSpc>
              <a:buSzPct val="75000"/>
              <a:buFont typeface="Marlett" pitchFamily="2" charset="2"/>
              <a:buAutoNum type="arabicPeriod"/>
            </a:pPr>
            <a:r>
              <a:rPr lang="en-US" altLang="en-US" sz="3500" dirty="0"/>
              <a:t>Really using marketing approaches</a:t>
            </a:r>
          </a:p>
          <a:p>
            <a:pPr marL="984763" lvl="1" indent="-562722">
              <a:lnSpc>
                <a:spcPct val="80000"/>
              </a:lnSpc>
              <a:buSzPct val="60000"/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chemeClr val="tx2"/>
                </a:solidFill>
              </a:rPr>
              <a:t>Understanding donor motivations, market development and niche marketing, and empowerment through relationship building</a:t>
            </a:r>
          </a:p>
          <a:p>
            <a:pPr marL="562722" indent="-562722">
              <a:lnSpc>
                <a:spcPct val="70000"/>
              </a:lnSpc>
              <a:buSzPct val="75000"/>
              <a:buFont typeface="Marlett" pitchFamily="2" charset="2"/>
              <a:buAutoNum type="arabicPeriod"/>
            </a:pPr>
            <a:r>
              <a:rPr lang="en-US" altLang="en-US" sz="3500" dirty="0"/>
              <a:t>Open to new approaches and new technologies</a:t>
            </a:r>
          </a:p>
          <a:p>
            <a:pPr marL="984763" lvl="1" indent="-562722">
              <a:buSzPct val="60000"/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chemeClr val="tx2"/>
                </a:solidFill>
              </a:rPr>
              <a:t>With the internet there are no geographic borders</a:t>
            </a:r>
          </a:p>
          <a:p>
            <a:pPr marL="562722" indent="-562722">
              <a:lnSpc>
                <a:spcPct val="80000"/>
              </a:lnSpc>
              <a:buSzPct val="75000"/>
              <a:buFont typeface="Marlett" pitchFamily="2" charset="2"/>
              <a:buAutoNum type="arabicPeriod"/>
            </a:pPr>
            <a:r>
              <a:rPr lang="en-US" altLang="en-US" sz="3500" dirty="0"/>
              <a:t>Joining associations</a:t>
            </a:r>
          </a:p>
          <a:p>
            <a:pPr marL="984763" lvl="1" indent="-562722">
              <a:buSzPct val="60000"/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chemeClr val="tx2"/>
                </a:solidFill>
              </a:rPr>
              <a:t>Sharing, learning, standards, and building power together</a:t>
            </a:r>
          </a:p>
        </p:txBody>
      </p:sp>
      <p:sp>
        <p:nvSpPr>
          <p:cNvPr id="56324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85817" indent="-263776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55103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7145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9186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21227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43269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65310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87351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92">
                <a:latin typeface="Arial" panose="020B0604020202020204" pitchFamily="34" charset="0"/>
              </a:rPr>
              <a:t>2013</a:t>
            </a:r>
          </a:p>
        </p:txBody>
      </p:sp>
      <p:sp>
        <p:nvSpPr>
          <p:cNvPr id="5632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85817" indent="-263776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55103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7145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9186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21227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43269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65310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87351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A51910B-C4BB-49E8-B53A-08E99B68BFAD}" type="slidenum">
              <a:rPr lang="en-US" altLang="en-US" sz="1292">
                <a:latin typeface="Arial" panose="020B0604020202020204" pitchFamily="34" charset="0"/>
              </a:rPr>
              <a:pPr/>
              <a:t>8</a:t>
            </a:fld>
            <a:endParaRPr lang="en-US" altLang="en-US" sz="1292">
              <a:latin typeface="Arial" panose="020B0604020202020204" pitchFamily="34" charset="0"/>
            </a:endParaRP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2013</a:t>
            </a:r>
          </a:p>
        </p:txBody>
      </p:sp>
    </p:spTree>
    <p:extLst>
      <p:ext uri="{BB962C8B-B14F-4D97-AF65-F5344CB8AC3E}">
        <p14:creationId xmlns:p14="http://schemas.microsoft.com/office/powerpoint/2010/main" val="304441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88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88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88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88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88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88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88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88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889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889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889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889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889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889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>
            <a:extLst>
              <a:ext uri="{FF2B5EF4-FFF2-40B4-BE49-F238E27FC236}">
                <a16:creationId xmlns:a16="http://schemas.microsoft.com/office/drawing/2014/main" id="{2F39B602-73BE-4B42-A324-2CF813C28D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212725"/>
            <a:ext cx="8343900" cy="701675"/>
          </a:xfrm>
        </p:spPr>
        <p:txBody>
          <a:bodyPr lIns="84992" tIns="42497" rIns="84992" bIns="42497" anchor="b">
            <a:no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Fundraising Effort Strategy (21)</a:t>
            </a:r>
          </a:p>
        </p:txBody>
      </p:sp>
      <p:sp>
        <p:nvSpPr>
          <p:cNvPr id="156675" name="Rectangle 3">
            <a:extLst>
              <a:ext uri="{FF2B5EF4-FFF2-40B4-BE49-F238E27FC236}">
                <a16:creationId xmlns:a16="http://schemas.microsoft.com/office/drawing/2014/main" id="{AA51F8A6-E836-48D0-83EB-0E2DE67BF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249362"/>
            <a:ext cx="8362950" cy="5570537"/>
          </a:xfrm>
        </p:spPr>
        <p:txBody>
          <a:bodyPr lIns="84992" tIns="42497" rIns="84992" bIns="42497">
            <a:normAutofit fontScale="92500"/>
          </a:bodyPr>
          <a:lstStyle/>
          <a:p>
            <a:r>
              <a:rPr lang="en-GB" altLang="en-US" dirty="0"/>
              <a:t>‘</a:t>
            </a:r>
            <a:r>
              <a:rPr lang="en-GB" altLang="en-US" sz="3500" dirty="0"/>
              <a:t>Fundraising effort’ is the investment in fundraising including direct cost and staff cost. </a:t>
            </a:r>
          </a:p>
          <a:p>
            <a:r>
              <a:rPr lang="en-GB" altLang="en-US" sz="3500" dirty="0"/>
              <a:t>Increased effort is a key strategy for growth!</a:t>
            </a:r>
          </a:p>
          <a:p>
            <a:r>
              <a:rPr lang="en-GB" altLang="en-US" sz="3500" dirty="0"/>
              <a:t>If well managed and with good fundraising staff, increased spending on fundraising should produce substantially increased revenues.</a:t>
            </a:r>
          </a:p>
          <a:p>
            <a:r>
              <a:rPr lang="en-GB" altLang="en-US" sz="3500" dirty="0"/>
              <a:t>It takes time to develop fundraising results.</a:t>
            </a:r>
          </a:p>
          <a:p>
            <a:pPr lvl="1"/>
            <a:r>
              <a:rPr lang="en-GB" altLang="en-US" sz="2800" dirty="0"/>
              <a:t>Planning fundraising as a multiple year investment to increase revenues is more likely to lead to growth.</a:t>
            </a:r>
          </a:p>
          <a:p>
            <a:pPr lvl="1"/>
            <a:r>
              <a:rPr lang="en-GB" altLang="en-US" sz="2800" dirty="0"/>
              <a:t>Planning fundraising as an expense in a single year plan is more likely to lead to stagnation.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08013-D7A3-4C37-8A24-3496627CF25F}"/>
              </a:ext>
            </a:extLst>
          </p:cNvPr>
          <p:cNvSpPr>
            <a:spLocks noGrp="1"/>
          </p:cNvSpPr>
          <p:nvPr>
            <p:ph type="dt" sz="quarter" idx="4294967295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588A0-DA02-485F-8F9E-630F4600462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A1C80A-F084-424E-998A-2F1159CD730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6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2"/>
          <p:cNvSpPr>
            <a:spLocks noGrp="1" noChangeArrowheads="1"/>
          </p:cNvSpPr>
          <p:nvPr>
            <p:ph type="title"/>
          </p:nvPr>
        </p:nvSpPr>
        <p:spPr>
          <a:xfrm>
            <a:off x="1068039" y="234950"/>
            <a:ext cx="6934200" cy="641350"/>
          </a:xfrm>
        </p:spPr>
        <p:txBody>
          <a:bodyPr lIns="92075" tIns="46038" rIns="92075" bIns="46038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Fundraising as Investment</a:t>
            </a:r>
          </a:p>
        </p:txBody>
      </p:sp>
      <p:sp>
        <p:nvSpPr>
          <p:cNvPr id="1315843" name="Rectangle 3"/>
          <p:cNvSpPr>
            <a:spLocks noGrp="1"/>
          </p:cNvSpPr>
          <p:nvPr>
            <p:ph idx="1"/>
          </p:nvPr>
        </p:nvSpPr>
        <p:spPr>
          <a:xfrm>
            <a:off x="304800" y="1219200"/>
            <a:ext cx="8382000" cy="5372100"/>
          </a:xfrm>
        </p:spPr>
        <p:txBody>
          <a:bodyPr lIns="92075" tIns="46038" rIns="92075" bIns="46038">
            <a:normAutofit/>
          </a:bodyPr>
          <a:lstStyle/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To achieve your vision requires substantially increased revenues.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Present the case that to secure the increases in funds for program growth, we must invest in fundraising.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Propose three levels of income goals (challenging, stretching, and trend) with related budgets for three years.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</a:pPr>
            <a:r>
              <a:rPr lang="en-GB" altLang="en-US" dirty="0"/>
              <a:t>Stress that like any investment, it takes a few years to get results. Give us three years!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79558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1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1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1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1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1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1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1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1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1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720174" y="133350"/>
            <a:ext cx="7772400" cy="762000"/>
          </a:xfrm>
        </p:spPr>
        <p:txBody>
          <a:bodyPr lIns="84992" tIns="42497" rIns="84992" bIns="42497" anchor="b">
            <a:normAutofit/>
          </a:bodyPr>
          <a:lstStyle/>
          <a:p>
            <a:pPr algn="ctr"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Return on Investment</a:t>
            </a:r>
          </a:p>
        </p:txBody>
      </p:sp>
      <p:sp>
        <p:nvSpPr>
          <p:cNvPr id="160771" name="Rectangle 3"/>
          <p:cNvSpPr>
            <a:spLocks noGrp="1"/>
          </p:cNvSpPr>
          <p:nvPr>
            <p:ph idx="1"/>
          </p:nvPr>
        </p:nvSpPr>
        <p:spPr>
          <a:xfrm>
            <a:off x="400050" y="1143000"/>
            <a:ext cx="8448675" cy="5578476"/>
          </a:xfrm>
        </p:spPr>
        <p:txBody>
          <a:bodyPr lIns="84992" tIns="42497" rIns="84992" bIns="42497">
            <a:normAutofit/>
          </a:bodyPr>
          <a:lstStyle/>
          <a:p>
            <a:r>
              <a:rPr lang="en-GB" altLang="en-US" dirty="0"/>
              <a:t>Fundraising as investment is a strategic concept.</a:t>
            </a:r>
          </a:p>
          <a:p>
            <a:pPr lvl="1"/>
            <a:r>
              <a:rPr lang="en-GB" altLang="en-US" dirty="0"/>
              <a:t>At Foster Parents Plan, we proposed a stretching plan.</a:t>
            </a:r>
          </a:p>
          <a:p>
            <a:pPr lvl="1"/>
            <a:r>
              <a:rPr lang="en-GB" altLang="en-US" dirty="0"/>
              <a:t>A significant increase in the marketing budget led to a tripling in revenues to $30 million in 8 years.</a:t>
            </a:r>
          </a:p>
          <a:p>
            <a:r>
              <a:rPr lang="en-GB" altLang="en-US" dirty="0"/>
              <a:t>It pays to invest in increased and diversified fundraising (more personal efforts) and marketing (more mass media).</a:t>
            </a:r>
          </a:p>
          <a:p>
            <a:pPr lvl="1"/>
            <a:r>
              <a:rPr lang="en-GB" altLang="en-US" dirty="0"/>
              <a:t>An increased budget enables you to invest enough in different types of fundraising to develop each successfully.</a:t>
            </a:r>
          </a:p>
          <a:p>
            <a:pPr lvl="1"/>
            <a:r>
              <a:rPr lang="en-GB" altLang="en-US" dirty="0"/>
              <a:t>Plan each type with expert advice, test and develop the approach, and expand the winning tests.</a:t>
            </a:r>
          </a:p>
          <a:p>
            <a:pPr lvl="1"/>
            <a:r>
              <a:rPr lang="en-GB" altLang="en-US" dirty="0"/>
              <a:t>Having a mix of type of income with a mix of relative costs provides an acceptable ratio of fundraising cost to result.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75462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3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2" name="Rectangle 2"/>
          <p:cNvSpPr>
            <a:spLocks noGrp="1" noChangeArrowheads="1"/>
          </p:cNvSpPr>
          <p:nvPr>
            <p:ph type="title"/>
          </p:nvPr>
        </p:nvSpPr>
        <p:spPr>
          <a:xfrm>
            <a:off x="708993" y="152400"/>
            <a:ext cx="7848600" cy="7016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Business Subsidiaries Strategy</a:t>
            </a:r>
          </a:p>
        </p:txBody>
      </p:sp>
      <p:sp>
        <p:nvSpPr>
          <p:cNvPr id="251909" name="Rectangle 3"/>
          <p:cNvSpPr>
            <a:spLocks noGrp="1"/>
          </p:cNvSpPr>
          <p:nvPr>
            <p:ph idx="1"/>
          </p:nvPr>
        </p:nvSpPr>
        <p:spPr>
          <a:xfrm>
            <a:off x="352425" y="1219200"/>
            <a:ext cx="8572500" cy="5502276"/>
          </a:xfrm>
        </p:spPr>
        <p:txBody>
          <a:bodyPr>
            <a:normAutofit/>
          </a:bodyPr>
          <a:lstStyle/>
          <a:p>
            <a:r>
              <a:rPr lang="en-US" altLang="en-US" sz="3500" dirty="0"/>
              <a:t>A business subsidiary, if managed as a business,  can produce funds to cover core costs and contribute to program. </a:t>
            </a:r>
          </a:p>
          <a:p>
            <a:r>
              <a:rPr lang="en-US" altLang="en-US" sz="3200" dirty="0"/>
              <a:t>Criteria for a business subsidiary</a:t>
            </a:r>
          </a:p>
          <a:p>
            <a:pPr marL="914400" lvl="1" indent="-457200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A venture that enhances your NGO’s image</a:t>
            </a:r>
          </a:p>
          <a:p>
            <a:pPr marL="914400" lvl="1" indent="-457200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Produces a quality product that supports your work</a:t>
            </a:r>
          </a:p>
          <a:p>
            <a:pPr marL="914400" lvl="1" indent="-457200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Managed separately reporting to a business board</a:t>
            </a:r>
          </a:p>
          <a:p>
            <a:pPr marL="914400" lvl="1" indent="-457200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Works with a hard business culture for success</a:t>
            </a:r>
          </a:p>
          <a:p>
            <a:pPr marL="914400" lvl="1" indent="-457200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Produces a profit as a necessary objective </a:t>
            </a:r>
          </a:p>
          <a:p>
            <a:pPr marL="914400" lvl="1" indent="-457200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Organized so it won’t distract from nonprofit work</a:t>
            </a:r>
          </a:p>
          <a:p>
            <a:pPr marL="914400" lvl="1" indent="-457200">
              <a:buFont typeface="Calibri Light" panose="020F0302020204030204" pitchFamily="34" charset="0"/>
              <a:buAutoNum type="arabicPeriod"/>
            </a:pPr>
            <a:r>
              <a:rPr lang="en-US" altLang="en-US" sz="2800" dirty="0"/>
              <a:t>Pays taxes on the net profit (if required</a:t>
            </a:r>
            <a:r>
              <a:rPr lang="en-US" altLang="en-US" sz="3200" dirty="0"/>
              <a:t>)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91845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46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" y="76200"/>
            <a:ext cx="8972551" cy="822325"/>
          </a:xfrm>
        </p:spPr>
        <p:txBody>
          <a:bodyPr lIns="92075" tIns="46038" rIns="92075" bIns="46038"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Four Strategies to Leap Forward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3742669"/>
              </p:ext>
            </p:extLst>
          </p:nvPr>
        </p:nvGraphicFramePr>
        <p:xfrm>
          <a:off x="0" y="1243013"/>
          <a:ext cx="9144000" cy="5614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2283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30" name="Rectangle 2">
            <a:extLst>
              <a:ext uri="{FF2B5EF4-FFF2-40B4-BE49-F238E27FC236}">
                <a16:creationId xmlns:a16="http://schemas.microsoft.com/office/drawing/2014/main" id="{7DFCE50F-EC5C-4070-9FB8-64400B5E7B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1485" y="152400"/>
            <a:ext cx="8458200" cy="7032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Partnership Strategy (22)</a:t>
            </a:r>
            <a:endParaRPr lang="en-US" altLang="en-US" sz="4800" dirty="0">
              <a:solidFill>
                <a:srgbClr val="003399"/>
              </a:solidFill>
              <a:latin typeface="+mn-lt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242691" name="Rectangle 3">
            <a:extLst>
              <a:ext uri="{FF2B5EF4-FFF2-40B4-BE49-F238E27FC236}">
                <a16:creationId xmlns:a16="http://schemas.microsoft.com/office/drawing/2014/main" id="{286B7D54-C34C-40E2-9F08-DA572EB6F7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47649" y="1225549"/>
            <a:ext cx="8791575" cy="5495925"/>
          </a:xfrm>
        </p:spPr>
        <p:txBody>
          <a:bodyPr>
            <a:normAutofit fontScale="92500"/>
          </a:bodyPr>
          <a:lstStyle/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Partners work together for their mutual benefit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They gain from synergy,  collaboration, and scale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They share knowledge and research with each other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They learn from success and failure of each other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Expertise in each partner is shared with others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Specialized functions in one help the others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They can have greater lobby power together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sz="3200" dirty="0">
                <a:cs typeface="Times New Roman" panose="02020603050405020304" pitchFamily="18" charset="0"/>
              </a:rPr>
              <a:t>They can mount joint campaigns and events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sz="3200" dirty="0">
                <a:cs typeface="Times New Roman" panose="02020603050405020304" pitchFamily="18" charset="0"/>
              </a:rPr>
              <a:t>They get more purchasing power as a group</a:t>
            </a:r>
          </a:p>
          <a:p>
            <a:pPr marL="492125" indent="-492125">
              <a:buFont typeface="Marlett" pitchFamily="2" charset="2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They keep up with the big NGOs by sharing</a:t>
            </a:r>
            <a:endParaRPr lang="en-US" altLang="en-US" sz="3200" dirty="0">
              <a:cs typeface="Times New Roman" panose="02020603050405020304" pitchFamily="18" charset="0"/>
            </a:endParaRPr>
          </a:p>
          <a:p>
            <a:pPr marL="492125" indent="-492125">
              <a:buFont typeface="Marlett" pitchFamily="2" charset="2"/>
              <a:buAutoNum type="arabicPeriod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marL="492125" indent="-492125">
              <a:buFont typeface="Marlett" pitchFamily="2" charset="2"/>
              <a:buAutoNum type="arabicPeriod"/>
            </a:pPr>
            <a:endParaRPr lang="en-US" altLang="en-US" sz="3200" dirty="0">
              <a:cs typeface="Times New Roman" panose="02020603050405020304" pitchFamily="18" charset="0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EE57352-6ECA-4987-A248-C07913D141CA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05CA57D-6BA8-4571-900F-AED36BBE9ED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/>
          <a:stretch/>
        </p:blipFill>
        <p:spPr>
          <a:xfrm>
            <a:off x="2000250" y="-10"/>
            <a:ext cx="5143500" cy="6277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917" y="6203093"/>
            <a:ext cx="9020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Big trees capture sunlight and rainfall. Small trees cooperate.</a:t>
            </a:r>
          </a:p>
        </p:txBody>
      </p:sp>
    </p:spTree>
    <p:extLst>
      <p:ext uri="{BB962C8B-B14F-4D97-AF65-F5344CB8AC3E}">
        <p14:creationId xmlns:p14="http://schemas.microsoft.com/office/powerpoint/2010/main" val="386740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75491" y="152400"/>
            <a:ext cx="8458200" cy="7032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Formal Partnership Criteria</a:t>
            </a:r>
            <a:endParaRPr lang="en-US" altLang="en-US" sz="4800" dirty="0">
              <a:solidFill>
                <a:srgbClr val="003399"/>
              </a:solidFill>
              <a:latin typeface="+mn-lt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248835" name="Rectangle 3"/>
          <p:cNvSpPr>
            <a:spLocks noGrp="1"/>
          </p:cNvSpPr>
          <p:nvPr>
            <p:ph idx="1"/>
          </p:nvPr>
        </p:nvSpPr>
        <p:spPr>
          <a:xfrm>
            <a:off x="304800" y="1225550"/>
            <a:ext cx="8839200" cy="5495926"/>
          </a:xfrm>
        </p:spPr>
        <p:txBody>
          <a:bodyPr>
            <a:normAutofit/>
          </a:bodyPr>
          <a:lstStyle/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See the mutual benefit from the relationship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Agree on objectives, responsibilities, procedures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Decide who else should be invited to participate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Coordinate work toward mutually desired ends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Share decisions, investments, risks, rewards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Communicate responsibly and effectively to all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Progress to understanding, respect, mutuality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Transfer human or financial resources as needed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Prepare for sustaining your work together</a:t>
            </a:r>
          </a:p>
        </p:txBody>
      </p:sp>
      <p:sp>
        <p:nvSpPr>
          <p:cNvPr id="248837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05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75486" y="152400"/>
            <a:ext cx="8458200" cy="7032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Informal Partnership Criteria</a:t>
            </a:r>
            <a:endParaRPr lang="en-US" altLang="en-US" sz="4800" dirty="0">
              <a:solidFill>
                <a:srgbClr val="003399"/>
              </a:solidFill>
              <a:latin typeface="+mn-lt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250883" name="Rectangle 3"/>
          <p:cNvSpPr>
            <a:spLocks noGrp="1"/>
          </p:cNvSpPr>
          <p:nvPr>
            <p:ph idx="1"/>
          </p:nvPr>
        </p:nvSpPr>
        <p:spPr>
          <a:xfrm>
            <a:off x="238125" y="1225550"/>
            <a:ext cx="8839200" cy="5495926"/>
          </a:xfrm>
        </p:spPr>
        <p:txBody>
          <a:bodyPr>
            <a:normAutofit/>
          </a:bodyPr>
          <a:lstStyle/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Identify others who face the same challenges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Get together with them for a one-off meeting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Decide if you want to continue to meet together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As a group, list issues you would like to address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Allocate issues to each participant to prepare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Decide when and where to meet next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Select someone to lead or chair the group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Convene again, present, discuss, share and learn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sz="3200" dirty="0"/>
              <a:t>Share stories, experiences, best and bad lessons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50885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76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1" t="3226" r="451" b="4839"/>
          <a:stretch/>
        </p:blipFill>
        <p:spPr>
          <a:xfrm>
            <a:off x="1870918" y="74138"/>
            <a:ext cx="5478363" cy="63390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2991" y="6207329"/>
            <a:ext cx="8822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Trees cooperate and support each other for the good of all.</a:t>
            </a:r>
          </a:p>
        </p:txBody>
      </p:sp>
    </p:spTree>
    <p:extLst>
      <p:ext uri="{BB962C8B-B14F-4D97-AF65-F5344CB8AC3E}">
        <p14:creationId xmlns:p14="http://schemas.microsoft.com/office/powerpoint/2010/main" val="405358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709707623"/>
              </p:ext>
            </p:extLst>
          </p:nvPr>
        </p:nvGraphicFramePr>
        <p:xfrm>
          <a:off x="1" y="1"/>
          <a:ext cx="9143999" cy="676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009" y="151496"/>
            <a:ext cx="6943725" cy="1357314"/>
          </a:xfrm>
        </p:spPr>
        <p:txBody>
          <a:bodyPr>
            <a:noAutofit/>
          </a:bodyPr>
          <a:lstStyle/>
          <a:p>
            <a:pPr algn="ctr"/>
            <a:r>
              <a:rPr 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Sources of Contributions  to U.S. Charities </a:t>
            </a:r>
          </a:p>
        </p:txBody>
      </p:sp>
    </p:spTree>
    <p:extLst>
      <p:ext uri="{BB962C8B-B14F-4D97-AF65-F5344CB8AC3E}">
        <p14:creationId xmlns:p14="http://schemas.microsoft.com/office/powerpoint/2010/main" val="3343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893" y="129898"/>
            <a:ext cx="7886700" cy="7016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Strategy for Civil Society (23)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781050"/>
            <a:ext cx="8610600" cy="6029325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dirty="0"/>
              <a:t>Adopt as personal priorities to develop civil society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700" dirty="0"/>
              <a:t>Dedicate your organization to achieve great results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700" dirty="0"/>
              <a:t>Provide top-rated communications and donor service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700" dirty="0"/>
              <a:t>Give real value to donors in return for their support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700" dirty="0"/>
              <a:t>Adopt and adhere to a strong code of ethics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700" dirty="0"/>
              <a:t>Step up to bring others together in your city or sector</a:t>
            </a:r>
          </a:p>
          <a:p>
            <a:pPr lvl="1">
              <a:defRPr/>
            </a:pPr>
            <a:r>
              <a:rPr lang="en-US" dirty="0"/>
              <a:t>Include in your plans the development of Civil Society (CS)</a:t>
            </a:r>
          </a:p>
          <a:p>
            <a:pPr lvl="1">
              <a:defRPr/>
            </a:pPr>
            <a:r>
              <a:rPr lang="en-US" dirty="0"/>
              <a:t>Support the development of NGO associations</a:t>
            </a:r>
          </a:p>
          <a:p>
            <a:pPr lvl="1">
              <a:defRPr/>
            </a:pPr>
            <a:r>
              <a:rPr lang="en-US" dirty="0"/>
              <a:t>Create working groups to share and learn from each other</a:t>
            </a:r>
          </a:p>
          <a:p>
            <a:pPr lvl="1">
              <a:defRPr/>
            </a:pPr>
            <a:r>
              <a:rPr lang="en-US" dirty="0"/>
              <a:t>Identify and mentor other leaders at local and national levels</a:t>
            </a:r>
          </a:p>
          <a:p>
            <a:pPr lvl="1">
              <a:defRPr/>
            </a:pPr>
            <a:r>
              <a:rPr lang="en-US" dirty="0"/>
              <a:t>Develop publicity campaigns for the whole CS sector</a:t>
            </a:r>
          </a:p>
          <a:p>
            <a:pPr lvl="1">
              <a:defRPr/>
            </a:pPr>
            <a:r>
              <a:rPr lang="en-US" dirty="0"/>
              <a:t>Develop codes of behavior for your category of CSOs</a:t>
            </a:r>
          </a:p>
          <a:p>
            <a:pPr lvl="1">
              <a:defRPr/>
            </a:pPr>
            <a:r>
              <a:rPr lang="en-US" dirty="0"/>
              <a:t>Influence government policy for better laws for CSOs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64198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64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6500"/>
            <a:ext cx="8686800" cy="5514976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3600" b="1" dirty="0">
                <a:solidFill>
                  <a:schemeClr val="accent5"/>
                </a:solidFill>
              </a:rPr>
              <a:t>WANTED: A vibrant civil society for all.</a:t>
            </a:r>
          </a:p>
          <a:p>
            <a:pPr>
              <a:defRPr/>
            </a:pPr>
            <a:r>
              <a:rPr lang="en-US" dirty="0"/>
              <a:t>Every NGO has responsibility to lead in building civil society and a culture of philanthropy!</a:t>
            </a:r>
          </a:p>
          <a:p>
            <a:pPr>
              <a:defRPr/>
            </a:pPr>
            <a:r>
              <a:rPr lang="en-US" b="1" dirty="0"/>
              <a:t>YOU </a:t>
            </a:r>
            <a:r>
              <a:rPr lang="en-US" dirty="0"/>
              <a:t>need to lead in new and focused ways.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800" dirty="0"/>
              <a:t>National CSO associations to be more professional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800" dirty="0"/>
              <a:t>Effective national codes of behavior to be trusted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800" dirty="0"/>
              <a:t>Expansion of local CSOs to reach all communities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800" dirty="0"/>
              <a:t>Mentoring and supporting other leaders to grow CS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2800" dirty="0"/>
              <a:t>Publicity and advocacy on the value of philanthropy</a:t>
            </a:r>
          </a:p>
          <a:p>
            <a:pPr marL="914400" lvl="1" indent="-457200">
              <a:buFont typeface="+mj-lt"/>
              <a:buAutoNum type="arabicPeriod"/>
              <a:defRPr/>
            </a:pPr>
            <a:endParaRPr lang="en-US" sz="10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3200" b="1" dirty="0">
                <a:solidFill>
                  <a:srgbClr val="0070C0"/>
                </a:solidFill>
              </a:rPr>
              <a:t> This is a call to stand up to lead in new ways!</a:t>
            </a:r>
          </a:p>
          <a:p>
            <a:pPr lvl="1"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54982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64290" y="36943"/>
            <a:ext cx="7886700" cy="95178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It’s not just you and your NGO</a:t>
            </a:r>
          </a:p>
        </p:txBody>
      </p:sp>
    </p:spTree>
    <p:extLst>
      <p:ext uri="{BB962C8B-B14F-4D97-AF65-F5344CB8AC3E}">
        <p14:creationId xmlns:p14="http://schemas.microsoft.com/office/powerpoint/2010/main" val="71500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5" name="Rectangle 2"/>
          <p:cNvSpPr>
            <a:spLocks noGrp="1" noChangeArrowheads="1"/>
          </p:cNvSpPr>
          <p:nvPr>
            <p:ph type="title"/>
          </p:nvPr>
        </p:nvSpPr>
        <p:spPr>
          <a:xfrm>
            <a:off x="79513" y="152400"/>
            <a:ext cx="8988287" cy="7620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Massachusetts Nonprofit Network</a:t>
            </a:r>
          </a:p>
        </p:txBody>
      </p:sp>
      <p:sp>
        <p:nvSpPr>
          <p:cNvPr id="29696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304925"/>
            <a:ext cx="8458200" cy="5334000"/>
          </a:xfrm>
        </p:spPr>
        <p:txBody>
          <a:bodyPr rtlCol="0">
            <a:normAutofit fontScale="92500" lnSpcReduction="20000"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3200" dirty="0"/>
              <a:t>33,000 nonprofits generating more than 500,000 jobs and employing 17% of the state’s workforce</a:t>
            </a:r>
            <a:endParaRPr lang="en-US" altLang="en-US" sz="3200" dirty="0"/>
          </a:p>
          <a:p>
            <a:pPr eaLnBrk="1" hangingPunct="1">
              <a:lnSpc>
                <a:spcPct val="100000"/>
              </a:lnSpc>
              <a:defRPr/>
            </a:pPr>
            <a:r>
              <a:rPr lang="en-US" sz="3200" dirty="0"/>
              <a:t>The Network is the voice of the state’s nonprofit community and brings together all parts of the nonprofit ecosystem – organizations, funders, community and business leaders, and elected and appointed officials – to strengthen the capacity of the sector.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3200" dirty="0"/>
              <a:t>The public policy agenda focuses on: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800" dirty="0"/>
              <a:t>Strengthening nonprofit and government partnerships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800" dirty="0"/>
              <a:t>Ensuring fair tax policy and supporting accountability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800" dirty="0"/>
              <a:t>Encouraging innovation and talent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800" dirty="0"/>
              <a:t>Increasing philanthropy, volunteerism, civic engagement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199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69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69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69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69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>
          <a:xfrm>
            <a:off x="422275" y="76200"/>
            <a:ext cx="8369300" cy="928688"/>
          </a:xfrm>
        </p:spPr>
        <p:txBody>
          <a:bodyPr lIns="78454" tIns="39228" rIns="78454" bIns="39228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48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Civil Society Working Together</a:t>
            </a:r>
          </a:p>
        </p:txBody>
      </p:sp>
      <p:sp>
        <p:nvSpPr>
          <p:cNvPr id="56323" name="Footer Placeholder 3"/>
          <p:cNvSpPr>
            <a:spLocks noGrp="1"/>
          </p:cNvSpPr>
          <p:nvPr>
            <p:ph type="ftr" sz="quarter" idx="11"/>
          </p:nvPr>
        </p:nvSpPr>
        <p:spPr bwMode="auto">
          <a:xfrm>
            <a:off x="3657600" y="6130925"/>
            <a:ext cx="1793875" cy="3365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85817" indent="-263776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55103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7145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9186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21227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43269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65310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87351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8">
                <a:solidFill>
                  <a:srgbClr val="898989"/>
                </a:solidFill>
              </a:rPr>
              <a:t>© NGO Futures LLC 2021</a:t>
            </a: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85817" indent="-263776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55103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7145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9186" indent="-211021"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21227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43269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65310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87351" indent="-211021" eaLnBrk="0" fontAlgn="base" hangingPunct="0">
              <a:spcBef>
                <a:spcPct val="0"/>
              </a:spcBef>
              <a:spcAft>
                <a:spcPct val="0"/>
              </a:spcAft>
              <a:defRPr sz="2215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fld id="{0D53E840-6F6A-44B6-B378-444F42FBB7FA}" type="slidenum">
              <a:rPr lang="en-US" altLang="en-US" sz="1108">
                <a:solidFill>
                  <a:srgbClr val="898989"/>
                </a:solidFill>
              </a:rPr>
              <a:pPr>
                <a:defRPr/>
              </a:pPr>
              <a:t>93</a:t>
            </a:fld>
            <a:endParaRPr lang="en-US" altLang="en-US" sz="1108">
              <a:solidFill>
                <a:srgbClr val="898989"/>
              </a:solidFill>
            </a:endParaRPr>
          </a:p>
        </p:txBody>
      </p:sp>
      <p:sp>
        <p:nvSpPr>
          <p:cNvPr id="38920" name="Oval 1"/>
          <p:cNvSpPr>
            <a:spLocks noChangeArrowheads="1"/>
          </p:cNvSpPr>
          <p:nvPr/>
        </p:nvSpPr>
        <p:spPr bwMode="auto">
          <a:xfrm>
            <a:off x="7558088" y="2000250"/>
            <a:ext cx="715962" cy="116998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699FF"/>
              </a:buClr>
              <a:buSzPct val="65000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045">
              <a:latin typeface="Times New Roman" panose="02020603050405020304" pitchFamily="18" charset="0"/>
            </a:endParaRPr>
          </a:p>
        </p:txBody>
      </p:sp>
      <p:sp>
        <p:nvSpPr>
          <p:cNvPr id="38921" name="Oval 2"/>
          <p:cNvSpPr>
            <a:spLocks noChangeArrowheads="1"/>
          </p:cNvSpPr>
          <p:nvPr/>
        </p:nvSpPr>
        <p:spPr bwMode="auto">
          <a:xfrm>
            <a:off x="6426200" y="1804988"/>
            <a:ext cx="2235200" cy="188277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699FF"/>
              </a:buClr>
              <a:buSzPct val="65000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045">
              <a:latin typeface="Times New Roman" panose="02020603050405020304" pitchFamily="18" charset="0"/>
            </a:endParaRPr>
          </a:p>
        </p:txBody>
      </p:sp>
      <p:sp>
        <p:nvSpPr>
          <p:cNvPr id="38922" name="Oval 3"/>
          <p:cNvSpPr>
            <a:spLocks noChangeArrowheads="1"/>
          </p:cNvSpPr>
          <p:nvPr/>
        </p:nvSpPr>
        <p:spPr bwMode="auto">
          <a:xfrm>
            <a:off x="6324600" y="1676400"/>
            <a:ext cx="2208213" cy="23368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699FF"/>
              </a:buClr>
              <a:buSzPct val="65000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045">
              <a:latin typeface="Times New Roman" panose="02020603050405020304" pitchFamily="18" charset="0"/>
            </a:endParaRPr>
          </a:p>
        </p:txBody>
      </p:sp>
      <p:grpSp>
        <p:nvGrpSpPr>
          <p:cNvPr id="134152" name="Group 19"/>
          <p:cNvGrpSpPr>
            <a:grpSpLocks/>
          </p:cNvGrpSpPr>
          <p:nvPr/>
        </p:nvGrpSpPr>
        <p:grpSpPr bwMode="auto">
          <a:xfrm>
            <a:off x="561975" y="1177925"/>
            <a:ext cx="2970213" cy="2968625"/>
            <a:chOff x="1812925" y="0"/>
            <a:chExt cx="3216275" cy="3216275"/>
          </a:xfrm>
        </p:grpSpPr>
        <p:sp>
          <p:nvSpPr>
            <p:cNvPr id="21" name="Oval 20"/>
            <p:cNvSpPr/>
            <p:nvPr/>
          </p:nvSpPr>
          <p:spPr>
            <a:xfrm>
              <a:off x="1812925" y="0"/>
              <a:ext cx="3216275" cy="321627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2" name="Oval 4"/>
            <p:cNvSpPr/>
            <p:nvPr/>
          </p:nvSpPr>
          <p:spPr>
            <a:xfrm>
              <a:off x="2283935" y="471262"/>
              <a:ext cx="2274256" cy="22737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109025" tIns="109025" rIns="109025" bIns="109025" spcCol="1270" anchor="ctr"/>
            <a:lstStyle/>
            <a:p>
              <a:pPr algn="ctr" defTabSz="1271986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323" b="1" dirty="0"/>
                <a:t>Business</a:t>
              </a:r>
            </a:p>
          </p:txBody>
        </p:sp>
      </p:grpSp>
      <p:grpSp>
        <p:nvGrpSpPr>
          <p:cNvPr id="134153" name="Group 22"/>
          <p:cNvGrpSpPr>
            <a:grpSpLocks/>
          </p:cNvGrpSpPr>
          <p:nvPr/>
        </p:nvGrpSpPr>
        <p:grpSpPr bwMode="auto">
          <a:xfrm>
            <a:off x="5767388" y="3359150"/>
            <a:ext cx="2968625" cy="2968625"/>
            <a:chOff x="1812925" y="0"/>
            <a:chExt cx="3216275" cy="3216275"/>
          </a:xfrm>
        </p:grpSpPr>
        <p:sp>
          <p:nvSpPr>
            <p:cNvPr id="24" name="Oval 23"/>
            <p:cNvSpPr/>
            <p:nvPr/>
          </p:nvSpPr>
          <p:spPr>
            <a:xfrm>
              <a:off x="1812925" y="0"/>
              <a:ext cx="3216275" cy="321627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5" name="Oval 4"/>
            <p:cNvSpPr/>
            <p:nvPr/>
          </p:nvSpPr>
          <p:spPr>
            <a:xfrm>
              <a:off x="2284187" y="471262"/>
              <a:ext cx="2273752" cy="22737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109025" tIns="109025" rIns="109025" bIns="109025" spcCol="1270" anchor="ctr"/>
            <a:lstStyle/>
            <a:p>
              <a:pPr algn="ctr" defTabSz="1271986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323" b="1" dirty="0"/>
                <a:t>Education &amp; Training</a:t>
              </a:r>
            </a:p>
          </p:txBody>
        </p:sp>
      </p:grpSp>
      <p:grpSp>
        <p:nvGrpSpPr>
          <p:cNvPr id="134154" name="Group 25"/>
          <p:cNvGrpSpPr>
            <a:grpSpLocks/>
          </p:cNvGrpSpPr>
          <p:nvPr/>
        </p:nvGrpSpPr>
        <p:grpSpPr bwMode="auto">
          <a:xfrm>
            <a:off x="3079750" y="896938"/>
            <a:ext cx="2968625" cy="2968625"/>
            <a:chOff x="1812925" y="0"/>
            <a:chExt cx="3216275" cy="3216275"/>
          </a:xfrm>
        </p:grpSpPr>
        <p:sp>
          <p:nvSpPr>
            <p:cNvPr id="27" name="Oval 26"/>
            <p:cNvSpPr/>
            <p:nvPr/>
          </p:nvSpPr>
          <p:spPr>
            <a:xfrm>
              <a:off x="1812925" y="0"/>
              <a:ext cx="3216275" cy="321627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8" name="Oval 4"/>
            <p:cNvSpPr/>
            <p:nvPr/>
          </p:nvSpPr>
          <p:spPr>
            <a:xfrm>
              <a:off x="2122513" y="163393"/>
              <a:ext cx="2677936" cy="22754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109025" tIns="109025" rIns="109025" bIns="109025" spcCol="1270" anchor="ctr"/>
            <a:lstStyle/>
            <a:p>
              <a:pPr algn="ctr" defTabSz="1271986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323" b="1" dirty="0"/>
                <a:t>Government</a:t>
              </a:r>
            </a:p>
          </p:txBody>
        </p:sp>
      </p:grpSp>
      <p:grpSp>
        <p:nvGrpSpPr>
          <p:cNvPr id="134155" name="Group 28"/>
          <p:cNvGrpSpPr>
            <a:grpSpLocks/>
          </p:cNvGrpSpPr>
          <p:nvPr/>
        </p:nvGrpSpPr>
        <p:grpSpPr bwMode="auto">
          <a:xfrm>
            <a:off x="5611813" y="1177925"/>
            <a:ext cx="2970212" cy="2968625"/>
            <a:chOff x="1812925" y="0"/>
            <a:chExt cx="3216275" cy="3216275"/>
          </a:xfrm>
        </p:grpSpPr>
        <p:sp>
          <p:nvSpPr>
            <p:cNvPr id="30" name="Oval 29"/>
            <p:cNvSpPr/>
            <p:nvPr/>
          </p:nvSpPr>
          <p:spPr>
            <a:xfrm>
              <a:off x="1812925" y="0"/>
              <a:ext cx="3216275" cy="321627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31" name="Oval 4"/>
            <p:cNvSpPr/>
            <p:nvPr/>
          </p:nvSpPr>
          <p:spPr>
            <a:xfrm>
              <a:off x="2283935" y="471262"/>
              <a:ext cx="2336140" cy="22737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109025" tIns="109025" rIns="109025" bIns="109025" spcCol="1270" anchor="ctr"/>
            <a:lstStyle/>
            <a:p>
              <a:pPr algn="ctr" defTabSz="1271986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323" b="1" dirty="0"/>
                <a:t>Nonprofits</a:t>
              </a:r>
            </a:p>
          </p:txBody>
        </p:sp>
      </p:grpSp>
      <p:grpSp>
        <p:nvGrpSpPr>
          <p:cNvPr id="134156" name="Group 31"/>
          <p:cNvGrpSpPr>
            <a:grpSpLocks/>
          </p:cNvGrpSpPr>
          <p:nvPr/>
        </p:nvGrpSpPr>
        <p:grpSpPr bwMode="auto">
          <a:xfrm>
            <a:off x="2868613" y="2795588"/>
            <a:ext cx="3462337" cy="3235325"/>
            <a:chOff x="1812925" y="0"/>
            <a:chExt cx="3216275" cy="3216275"/>
          </a:xfrm>
        </p:grpSpPr>
        <p:sp>
          <p:nvSpPr>
            <p:cNvPr id="33" name="Oval 32"/>
            <p:cNvSpPr/>
            <p:nvPr/>
          </p:nvSpPr>
          <p:spPr>
            <a:xfrm>
              <a:off x="1812925" y="0"/>
              <a:ext cx="3216275" cy="321627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34" name="Oval 4"/>
            <p:cNvSpPr/>
            <p:nvPr/>
          </p:nvSpPr>
          <p:spPr>
            <a:xfrm>
              <a:off x="2283347" y="593385"/>
              <a:ext cx="2275431" cy="2272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109025" tIns="109025" rIns="109025" bIns="109025" spcCol="1270" anchor="ctr"/>
            <a:lstStyle/>
            <a:p>
              <a:pPr algn="ctr" defTabSz="1271986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323" b="1" dirty="0"/>
                <a:t>Culture &amp; Belief</a:t>
              </a:r>
            </a:p>
          </p:txBody>
        </p:sp>
      </p:grpSp>
      <p:grpSp>
        <p:nvGrpSpPr>
          <p:cNvPr id="134157" name="Group 34"/>
          <p:cNvGrpSpPr>
            <a:grpSpLocks/>
          </p:cNvGrpSpPr>
          <p:nvPr/>
        </p:nvGrpSpPr>
        <p:grpSpPr bwMode="auto">
          <a:xfrm>
            <a:off x="492125" y="3359150"/>
            <a:ext cx="2968625" cy="2968625"/>
            <a:chOff x="1812925" y="0"/>
            <a:chExt cx="3216275" cy="3216275"/>
          </a:xfrm>
        </p:grpSpPr>
        <p:sp>
          <p:nvSpPr>
            <p:cNvPr id="36" name="Oval 35"/>
            <p:cNvSpPr/>
            <p:nvPr/>
          </p:nvSpPr>
          <p:spPr>
            <a:xfrm>
              <a:off x="1812925" y="0"/>
              <a:ext cx="3216275" cy="321627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37" name="Oval 4"/>
            <p:cNvSpPr/>
            <p:nvPr/>
          </p:nvSpPr>
          <p:spPr>
            <a:xfrm>
              <a:off x="2284187" y="471262"/>
              <a:ext cx="2273752" cy="22737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109025" tIns="109025" rIns="109025" bIns="109025" spcCol="1270" anchor="ctr"/>
            <a:lstStyle/>
            <a:p>
              <a:pPr algn="ctr" defTabSz="1271986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323" b="1" dirty="0"/>
                <a:t>Health &amp; Welfare</a:t>
              </a:r>
            </a:p>
          </p:txBody>
        </p:sp>
      </p:grpSp>
      <p:sp>
        <p:nvSpPr>
          <p:cNvPr id="40" name="Rounded Rectangle 4"/>
          <p:cNvSpPr/>
          <p:nvPr/>
        </p:nvSpPr>
        <p:spPr>
          <a:xfrm>
            <a:off x="215710" y="5550752"/>
            <a:ext cx="8712581" cy="1043479"/>
          </a:xfrm>
          <a:prstGeom prst="rect">
            <a:avLst/>
          </a:prstGeom>
          <a:solidFill>
            <a:schemeClr val="accent6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54745" tIns="154745" rIns="154745" bIns="154745" spcCol="1270" anchor="ctr"/>
          <a:lstStyle/>
          <a:p>
            <a:pPr algn="ctr" defTabSz="1805399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4985" b="1" dirty="0">
                <a:solidFill>
                  <a:schemeClr val="tx1"/>
                </a:solidFill>
                <a:latin typeface="+mj-lt"/>
              </a:rPr>
              <a:t>People and Communities</a:t>
            </a:r>
          </a:p>
        </p:txBody>
      </p:sp>
    </p:spTree>
    <p:extLst>
      <p:ext uri="{BB962C8B-B14F-4D97-AF65-F5344CB8AC3E}">
        <p14:creationId xmlns:p14="http://schemas.microsoft.com/office/powerpoint/2010/main" val="230871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2">
            <a:extLst>
              <a:ext uri="{FF2B5EF4-FFF2-40B4-BE49-F238E27FC236}">
                <a16:creationId xmlns:a16="http://schemas.microsoft.com/office/drawing/2014/main" id="{C42329B0-D514-43E4-B8FB-BD420AE42D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0937" y="152400"/>
            <a:ext cx="8305800" cy="7620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Leadership for Fundraising (24)</a:t>
            </a:r>
          </a:p>
        </p:txBody>
      </p:sp>
      <p:sp>
        <p:nvSpPr>
          <p:cNvPr id="293891" name="Rectangle 3">
            <a:extLst>
              <a:ext uri="{FF2B5EF4-FFF2-40B4-BE49-F238E27FC236}">
                <a16:creationId xmlns:a16="http://schemas.microsoft.com/office/drawing/2014/main" id="{C6F094AB-E363-4AC9-B45C-1CCED2009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280" y="1249180"/>
            <a:ext cx="8763000" cy="5181600"/>
          </a:xfrm>
        </p:spPr>
        <p:txBody>
          <a:bodyPr/>
          <a:lstStyle/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3000" dirty="0"/>
              <a:t>Many of the greatest social entrepreneurs have been fundraisers or founders of NGOs.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3000" dirty="0"/>
              <a:t>Fundraisers represent the totality of an NGO and are responsible that everything is well-functioning.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3000" dirty="0"/>
              <a:t>Being closest to donors, fundraisers know what organization needs to do to get support.</a:t>
            </a:r>
          </a:p>
          <a:p>
            <a:pPr marL="514350" indent="-514350" eaLnBrk="1" hangingPunct="1">
              <a:lnSpc>
                <a:spcPct val="10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3000" dirty="0"/>
              <a:t>Fundraising results depend on the entire organization doing things well.</a:t>
            </a:r>
          </a:p>
          <a:p>
            <a:pPr marL="514350" indent="-514350">
              <a:lnSpc>
                <a:spcPct val="10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3000" dirty="0"/>
              <a:t>Regardless of position or hesitation, you must help lead your organization to fundraising success.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683B2-6F99-4BFC-B5FA-929C0F071267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93894" name="Slide Number Placeholder 5">
            <a:extLst>
              <a:ext uri="{FF2B5EF4-FFF2-40B4-BE49-F238E27FC236}">
                <a16:creationId xmlns:a16="http://schemas.microsoft.com/office/drawing/2014/main" id="{C94E564A-886F-4F8E-86A8-F56EAB1C838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457950" y="635635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99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37" y="152400"/>
            <a:ext cx="8343900" cy="685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800" dirty="0">
                <a:solidFill>
                  <a:srgbClr val="003399"/>
                </a:solidFill>
                <a:cs typeface="Times New Roman" panose="02020603050405020304" pitchFamily="18" charset="0"/>
              </a:rPr>
              <a:t>Six Realistic Steps to Leadership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82650"/>
            <a:ext cx="8686800" cy="5975350"/>
          </a:xfrm>
        </p:spPr>
        <p:txBody>
          <a:bodyPr/>
          <a:lstStyle/>
          <a:p>
            <a:pPr marL="0" indent="0">
              <a:buFont typeface="+mj-lt"/>
              <a:buNone/>
              <a:defRPr/>
            </a:pPr>
            <a:r>
              <a:rPr lang="en-US" sz="2800" b="1" dirty="0"/>
              <a:t>Simple steps </a:t>
            </a:r>
            <a:r>
              <a:rPr lang="en-US" sz="2800" dirty="0"/>
              <a:t>to lead that everyone can take:</a:t>
            </a:r>
          </a:p>
          <a:p>
            <a:pPr>
              <a:defRPr/>
            </a:pPr>
            <a:r>
              <a:rPr lang="en-US" sz="3000" b="1" dirty="0">
                <a:solidFill>
                  <a:schemeClr val="accent6"/>
                </a:solidFill>
              </a:rPr>
              <a:t>Networking with others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have potential partners and allies.</a:t>
            </a:r>
          </a:p>
          <a:p>
            <a:pPr>
              <a:defRPr/>
            </a:pPr>
            <a:r>
              <a:rPr lang="en-US" sz="3000" b="1" dirty="0">
                <a:solidFill>
                  <a:schemeClr val="accent6"/>
                </a:solidFill>
              </a:rPr>
              <a:t>Seeing what needs to be done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can focus on important matters.</a:t>
            </a:r>
          </a:p>
          <a:p>
            <a:pPr>
              <a:defRPr/>
            </a:pPr>
            <a:r>
              <a:rPr lang="en-US" sz="3000" b="1" dirty="0">
                <a:solidFill>
                  <a:schemeClr val="accent6"/>
                </a:solidFill>
              </a:rPr>
              <a:t>Seizing opportunity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can take advantage of circumstances.</a:t>
            </a:r>
          </a:p>
          <a:p>
            <a:pPr>
              <a:defRPr/>
            </a:pPr>
            <a:r>
              <a:rPr lang="en-US" sz="3000" b="1" dirty="0">
                <a:solidFill>
                  <a:schemeClr val="accent6"/>
                </a:solidFill>
              </a:rPr>
              <a:t>Stepping up when you hesitate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will actually decide to lead in new ways.</a:t>
            </a:r>
          </a:p>
          <a:p>
            <a:pPr>
              <a:defRPr/>
            </a:pPr>
            <a:r>
              <a:rPr lang="en-US" sz="3000" b="1" dirty="0">
                <a:solidFill>
                  <a:schemeClr val="accent6"/>
                </a:solidFill>
              </a:rPr>
              <a:t>Persisting in spite of roadblocks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will achieve the results that are needed.</a:t>
            </a:r>
          </a:p>
          <a:p>
            <a:pPr>
              <a:defRPr/>
            </a:pPr>
            <a:r>
              <a:rPr lang="en-US" sz="3000" b="1" dirty="0">
                <a:solidFill>
                  <a:schemeClr val="accent6"/>
                </a:solidFill>
              </a:rPr>
              <a:t>Running meetings well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dirty="0"/>
              <a:t> So you will be known as someone who gets things done well on time. </a:t>
            </a:r>
          </a:p>
          <a:p>
            <a:pPr marL="0" indent="0">
              <a:buFont typeface="+mj-lt"/>
              <a:buNone/>
              <a:defRPr/>
            </a:pP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GB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4">
              <a:defRPr/>
            </a:pPr>
            <a:endParaRPr lang="en-GB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7021640" y="1553114"/>
            <a:ext cx="1612983" cy="4031873"/>
          </a:xfrm>
          <a:prstGeom prst="rect">
            <a:avLst/>
          </a:prstGeom>
          <a:noFill/>
          <a:ln w="28575">
            <a:solidFill>
              <a:schemeClr val="accent3"/>
            </a:solidFill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3200" b="1" dirty="0">
                <a:ln/>
                <a:solidFill>
                  <a:srgbClr val="FF0000"/>
                </a:solidFill>
              </a:rPr>
              <a:t>Always based on positive values for a better world!!</a:t>
            </a:r>
          </a:p>
        </p:txBody>
      </p:sp>
    </p:spTree>
    <p:extLst>
      <p:ext uri="{BB962C8B-B14F-4D97-AF65-F5344CB8AC3E}">
        <p14:creationId xmlns:p14="http://schemas.microsoft.com/office/powerpoint/2010/main" val="114211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>
          <a:xfrm>
            <a:off x="53426" y="142875"/>
            <a:ext cx="9030942" cy="7794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Total Organization Fundraising (25)</a:t>
            </a:r>
          </a:p>
        </p:txBody>
      </p:sp>
      <p:sp>
        <p:nvSpPr>
          <p:cNvPr id="1767427" name="Rectangle 3"/>
          <p:cNvSpPr>
            <a:spLocks noGrp="1"/>
          </p:cNvSpPr>
          <p:nvPr>
            <p:ph idx="1"/>
          </p:nvPr>
        </p:nvSpPr>
        <p:spPr>
          <a:xfrm>
            <a:off x="228600" y="1295400"/>
            <a:ext cx="8915401" cy="55626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Font typeface="Marlett" pitchFamily="2" charset="2"/>
              <a:buNone/>
            </a:pPr>
            <a:r>
              <a:rPr lang="en-US" altLang="en-US" dirty="0">
                <a:cs typeface="Times New Roman" panose="02020603050405020304" pitchFamily="18" charset="0"/>
              </a:rPr>
              <a:t>Ten steps to get everyone working together for effective fundraising to achieve the organization’s vision and mission</a:t>
            </a:r>
          </a:p>
          <a:p>
            <a:pPr marL="842963" lvl="1" indent="-454025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Stepping up to Leadership for Fundraising</a:t>
            </a:r>
          </a:p>
          <a:p>
            <a:pPr marL="842963" lvl="1" indent="-454025" eaLnBrk="1" hangingPunct="1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Fundamental Principles of Fundraising</a:t>
            </a:r>
          </a:p>
          <a:p>
            <a:pPr marL="842963" lvl="1" indent="-454025" eaLnBrk="1" hangingPunct="1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Excellent Strategic and Operational Planning</a:t>
            </a:r>
          </a:p>
          <a:p>
            <a:pPr marL="842963" lvl="1" indent="-454025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Strong Values and Culture for Fundraising</a:t>
            </a:r>
          </a:p>
          <a:p>
            <a:pPr marL="842963" lvl="1" indent="-454025" eaLnBrk="1" hangingPunct="1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Proven Strategies for Fundraising</a:t>
            </a:r>
            <a:endParaRPr lang="en-US" altLang="en-US" sz="800" dirty="0">
              <a:cs typeface="Times New Roman" panose="02020603050405020304" pitchFamily="18" charset="0"/>
            </a:endParaRPr>
          </a:p>
          <a:p>
            <a:pPr marL="842963" lvl="1" indent="-454025" eaLnBrk="1" hangingPunct="1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Organizational Ethics for Trustworthiness</a:t>
            </a:r>
          </a:p>
          <a:p>
            <a:pPr marL="842963" lvl="1" indent="-454025" eaLnBrk="1" hangingPunct="1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Organizational Learning for Development</a:t>
            </a:r>
          </a:p>
          <a:p>
            <a:pPr marL="842963" lvl="1" indent="-454025" eaLnBrk="1" hangingPunct="1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Governance and Management for Results</a:t>
            </a:r>
          </a:p>
          <a:p>
            <a:pPr marL="842963" lvl="1" indent="-454025" eaLnBrk="1" hangingPunct="1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Personal and Team Effectiveness for Success</a:t>
            </a:r>
          </a:p>
          <a:p>
            <a:pPr marL="842963" lvl="1" indent="-454025" eaLnBrk="1" hangingPunct="1">
              <a:lnSpc>
                <a:spcPct val="80000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 dirty="0">
                <a:cs typeface="Times New Roman" panose="02020603050405020304" pitchFamily="18" charset="0"/>
              </a:rPr>
              <a:t>Strengthening Civil Society and Philanthropy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8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C2A8B846-E0D4-E54D-C94A-96925710CC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28575"/>
            <a:ext cx="6858000" cy="65722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Everyone Is Responsible! 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B32F885-546A-9EC8-3E73-FC3ADCDDBDA0}"/>
              </a:ext>
            </a:extLst>
          </p:cNvPr>
          <p:cNvGraphicFramePr/>
          <p:nvPr/>
        </p:nvGraphicFramePr>
        <p:xfrm>
          <a:off x="76200" y="762000"/>
          <a:ext cx="89916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857DD27-5631-0C93-9247-510D3C83AEE6}"/>
              </a:ext>
            </a:extLst>
          </p:cNvPr>
          <p:cNvGraphicFramePr/>
          <p:nvPr/>
        </p:nvGraphicFramePr>
        <p:xfrm>
          <a:off x="2667000" y="1828800"/>
          <a:ext cx="37719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6086" name="Footer Placeholder 3">
            <a:extLst>
              <a:ext uri="{FF2B5EF4-FFF2-40B4-BE49-F238E27FC236}">
                <a16:creationId xmlns:a16="http://schemas.microsoft.com/office/drawing/2014/main" id="{F75B50B5-1D1E-C98B-203E-CCB8A2709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0" y="64166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1859ADE-80FF-28A9-0A5F-444AD6DD16C6}"/>
              </a:ext>
            </a:extLst>
          </p:cNvPr>
          <p:cNvGraphicFramePr/>
          <p:nvPr/>
        </p:nvGraphicFramePr>
        <p:xfrm>
          <a:off x="533400" y="1371600"/>
          <a:ext cx="8229600" cy="2283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rved Up Arrow 4">
            <a:extLst>
              <a:ext uri="{FF2B5EF4-FFF2-40B4-BE49-F238E27FC236}">
                <a16:creationId xmlns:a16="http://schemas.microsoft.com/office/drawing/2014/main" id="{C10C8BCA-1A6B-7BA9-84B7-B936C20701DB}"/>
              </a:ext>
            </a:extLst>
          </p:cNvPr>
          <p:cNvSpPr/>
          <p:nvPr/>
        </p:nvSpPr>
        <p:spPr>
          <a:xfrm>
            <a:off x="1371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Up Arrow 11">
            <a:extLst>
              <a:ext uri="{FF2B5EF4-FFF2-40B4-BE49-F238E27FC236}">
                <a16:creationId xmlns:a16="http://schemas.microsoft.com/office/drawing/2014/main" id="{6947B7E4-8456-C91D-D5AB-9DFB576BB4C1}"/>
              </a:ext>
            </a:extLst>
          </p:cNvPr>
          <p:cNvSpPr/>
          <p:nvPr/>
        </p:nvSpPr>
        <p:spPr>
          <a:xfrm>
            <a:off x="5943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Up Arrow 12">
            <a:extLst>
              <a:ext uri="{FF2B5EF4-FFF2-40B4-BE49-F238E27FC236}">
                <a16:creationId xmlns:a16="http://schemas.microsoft.com/office/drawing/2014/main" id="{018226BC-75A3-863C-4CF3-4895DB677ACD}"/>
              </a:ext>
            </a:extLst>
          </p:cNvPr>
          <p:cNvSpPr/>
          <p:nvPr/>
        </p:nvSpPr>
        <p:spPr>
          <a:xfrm>
            <a:off x="38100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29C1F7-3E92-7F31-1027-6DCD306DB522}"/>
              </a:ext>
            </a:extLst>
          </p:cNvPr>
          <p:cNvSpPr txBox="1"/>
          <p:nvPr/>
        </p:nvSpPr>
        <p:spPr>
          <a:xfrm>
            <a:off x="1219200" y="0"/>
            <a:ext cx="7391400" cy="877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No Money = No Program</a:t>
            </a:r>
          </a:p>
        </p:txBody>
      </p:sp>
      <p:sp>
        <p:nvSpPr>
          <p:cNvPr id="115719" name="TextBox 3">
            <a:extLst>
              <a:ext uri="{FF2B5EF4-FFF2-40B4-BE49-F238E27FC236}">
                <a16:creationId xmlns:a16="http://schemas.microsoft.com/office/drawing/2014/main" id="{E139B7D8-69FC-42FC-F20C-11CAD4D37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419600"/>
            <a:ext cx="8534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How to become a donor-attractive NGO?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It will require your leadership for change!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You need to communicate these realities!</a:t>
            </a:r>
          </a:p>
        </p:txBody>
      </p:sp>
      <p:sp>
        <p:nvSpPr>
          <p:cNvPr id="115720" name="Footer Placeholder 3">
            <a:extLst>
              <a:ext uri="{FF2B5EF4-FFF2-40B4-BE49-F238E27FC236}">
                <a16:creationId xmlns:a16="http://schemas.microsoft.com/office/drawing/2014/main" id="{3286872E-91F5-837A-9AD1-8753FE327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>
            <a:extLst>
              <a:ext uri="{FF2B5EF4-FFF2-40B4-BE49-F238E27FC236}">
                <a16:creationId xmlns:a16="http://schemas.microsoft.com/office/drawing/2014/main" id="{5CC512BC-7E3D-76D5-14FF-2E78765E3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9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7891" name="Picture 4">
            <a:extLst>
              <a:ext uri="{FF2B5EF4-FFF2-40B4-BE49-F238E27FC236}">
                <a16:creationId xmlns:a16="http://schemas.microsoft.com/office/drawing/2014/main" id="{653282E4-8C78-68C5-C55D-5497CDFA2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" t="28310" r="2917" b="32526"/>
          <a:stretch>
            <a:fillRect/>
          </a:stretch>
        </p:blipFill>
        <p:spPr bwMode="auto">
          <a:xfrm>
            <a:off x="0" y="2179638"/>
            <a:ext cx="9144000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1" name="TextBox 1">
            <a:extLst>
              <a:ext uri="{FF2B5EF4-FFF2-40B4-BE49-F238E27FC236}">
                <a16:creationId xmlns:a16="http://schemas.microsoft.com/office/drawing/2014/main" id="{F4BEB593-E2AF-B32B-7D09-E24395052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3975"/>
            <a:ext cx="8153400" cy="2003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YOU must lead to get the results you want!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216" b="1" dirty="0">
                <a:solidFill>
                  <a:srgbClr val="0070C0"/>
                </a:solidFill>
              </a:rPr>
              <a:t>It is not that hard to do. You have the tools.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A56DFF3B-8FB9-0BA7-643F-7685BFC94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3363"/>
            <a:ext cx="1992313" cy="274637"/>
          </a:xfrm>
        </p:spPr>
        <p:txBody>
          <a:bodyPr/>
          <a:lstStyle/>
          <a:p>
            <a:pPr>
              <a:defRPr/>
            </a:pPr>
            <a:r>
              <a:rPr lang="en-US"/>
              <a:t>© NGO Futures LLC 2021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9857</TotalTime>
  <Words>8359</Words>
  <Application>Microsoft Office PowerPoint</Application>
  <PresentationFormat>On-screen Show (4:3)</PresentationFormat>
  <Paragraphs>1394</Paragraphs>
  <Slides>102</Slides>
  <Notes>81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15" baseType="lpstr">
      <vt:lpstr>Arial</vt:lpstr>
      <vt:lpstr>Arial Black</vt:lpstr>
      <vt:lpstr>Calibri</vt:lpstr>
      <vt:lpstr>Calibri Light</vt:lpstr>
      <vt:lpstr>Courier New</vt:lpstr>
      <vt:lpstr>Marlett</vt:lpstr>
      <vt:lpstr>Monotype Sorts</vt:lpstr>
      <vt:lpstr>Symbol</vt:lpstr>
      <vt:lpstr>Tahoma</vt:lpstr>
      <vt:lpstr>Times New Roman</vt:lpstr>
      <vt:lpstr>Wingdings</vt:lpstr>
      <vt:lpstr>Office Theme</vt:lpstr>
      <vt:lpstr>Chart</vt:lpstr>
      <vt:lpstr>PowerPoint Presentation</vt:lpstr>
      <vt:lpstr>PowerPoint Presentation</vt:lpstr>
      <vt:lpstr>My topics for this session As I talk, please make your own list of priorities for your NGO.</vt:lpstr>
      <vt:lpstr>Michael Porter on Strategy</vt:lpstr>
      <vt:lpstr>Build Strategic and Competitive Advantage</vt:lpstr>
      <vt:lpstr>Results for a Better Society</vt:lpstr>
      <vt:lpstr>PowerPoint Presentation</vt:lpstr>
      <vt:lpstr>Clues How US Charity Grew</vt:lpstr>
      <vt:lpstr>Sources of Contributions  to U.S. Charities </vt:lpstr>
      <vt:lpstr>Sources of All Forms of      Support to Charities (in billion US$)</vt:lpstr>
      <vt:lpstr>Crisis of Confidence in NGOs</vt:lpstr>
      <vt:lpstr>HOW to Get to The Top  Fly, walk, or take a train?</vt:lpstr>
      <vt:lpstr>PowerPoint Presentation</vt:lpstr>
      <vt:lpstr>PowerPoint Presentation</vt:lpstr>
      <vt:lpstr>PowerPoint Presentation</vt:lpstr>
      <vt:lpstr>Steps in NGO Transformation</vt:lpstr>
      <vt:lpstr>Levels in NGO Transformation</vt:lpstr>
      <vt:lpstr>Transform to Implementing NGO</vt:lpstr>
      <vt:lpstr>Transform to Developed NGO</vt:lpstr>
      <vt:lpstr>Transform to Scaling Up NGO</vt:lpstr>
      <vt:lpstr>Three Must Have Strategies</vt:lpstr>
      <vt:lpstr>Creating Value as Core Strategy (2)</vt:lpstr>
      <vt:lpstr>Essentials for Nonprofits</vt:lpstr>
      <vt:lpstr>Key Attributes of Nonprofits</vt:lpstr>
      <vt:lpstr>Value to Donors as Strategy (3)</vt:lpstr>
      <vt:lpstr>Enable Donors to Make  Their Dreams Come True</vt:lpstr>
      <vt:lpstr>Capacity Building as Strategy (4)</vt:lpstr>
      <vt:lpstr>Chief Fundraiser Steps Up to Lead for Donor Attractiveness</vt:lpstr>
      <vt:lpstr>Executive Director as Fundraiser</vt:lpstr>
      <vt:lpstr>Board Members in Fundraising</vt:lpstr>
      <vt:lpstr>Volunteers for Fundraising Work</vt:lpstr>
      <vt:lpstr>Everyone Is Responsible! </vt:lpstr>
      <vt:lpstr>Four Strategies for Who You Are</vt:lpstr>
      <vt:lpstr>Image and Reputation Strategy (5)</vt:lpstr>
      <vt:lpstr>Image for the Public Benefit</vt:lpstr>
      <vt:lpstr>Strategic Positioning</vt:lpstr>
      <vt:lpstr>Gaining the Public Trust (6)</vt:lpstr>
      <vt:lpstr>Trustworthy and Accountable</vt:lpstr>
      <vt:lpstr>Comparative Strategy (7)</vt:lpstr>
      <vt:lpstr>Comparative Positioning</vt:lpstr>
      <vt:lpstr>Differentiation Strategy (8)</vt:lpstr>
      <vt:lpstr>Uniqueness as Positioning</vt:lpstr>
      <vt:lpstr>Differentiation Growth Strategy 1. Determine competitive differences and         2. Choose what to emphasize (either Develop or Exploit)</vt:lpstr>
      <vt:lpstr>Get to Know and Meet Exceed the Expectations of Your Donors</vt:lpstr>
      <vt:lpstr>Four Strategies for Development</vt:lpstr>
      <vt:lpstr>Relying on One Donor (9)</vt:lpstr>
      <vt:lpstr>One Major Donor</vt:lpstr>
      <vt:lpstr>Diversification Strategy (10)</vt:lpstr>
      <vt:lpstr>Who Are Your Potential Donors</vt:lpstr>
      <vt:lpstr>Revenue from Different Methods</vt:lpstr>
      <vt:lpstr>Revenue from Different Media</vt:lpstr>
      <vt:lpstr>New Markets Strategy (11)</vt:lpstr>
      <vt:lpstr>Identifying New Program Needs</vt:lpstr>
      <vt:lpstr>Community Outreach Strategy (12)</vt:lpstr>
      <vt:lpstr>Five Targets for Fundraising</vt:lpstr>
      <vt:lpstr>Individual Giving Strategy (13)</vt:lpstr>
      <vt:lpstr>Revenue from Different Groups</vt:lpstr>
      <vt:lpstr>AA Association (A Real Story)</vt:lpstr>
      <vt:lpstr>Government Grants Strategy (14)</vt:lpstr>
      <vt:lpstr>Comparative Advantages</vt:lpstr>
      <vt:lpstr>NGO Revenues (Typical)</vt:lpstr>
      <vt:lpstr>Providence, Rhode Island</vt:lpstr>
      <vt:lpstr>NGOs Provide Better Service</vt:lpstr>
      <vt:lpstr>Corporate Giving Strategy (15)</vt:lpstr>
      <vt:lpstr>Ways Companies Profit</vt:lpstr>
      <vt:lpstr>Latvian Children’s Fund</vt:lpstr>
      <vt:lpstr>Grant Makers Strategy (16)</vt:lpstr>
      <vt:lpstr>Case for Support for Funding</vt:lpstr>
      <vt:lpstr>Key Elements in  a Proposal</vt:lpstr>
      <vt:lpstr>Volunteers Strategy (17)</vt:lpstr>
      <vt:lpstr>Types of Volunteers</vt:lpstr>
      <vt:lpstr>Develop A Volunteer Program</vt:lpstr>
      <vt:lpstr>Four Strategies for Management</vt:lpstr>
      <vt:lpstr>Events Strategy (18)</vt:lpstr>
      <vt:lpstr>Events that Fail</vt:lpstr>
      <vt:lpstr>Communications Strategy (19)</vt:lpstr>
      <vt:lpstr>Integrating All Communications</vt:lpstr>
      <vt:lpstr>Cost Control Strategy (20)</vt:lpstr>
      <vt:lpstr>Total Quality Management (TQM)</vt:lpstr>
      <vt:lpstr>Fundraising Effort Strategy (21)</vt:lpstr>
      <vt:lpstr>Fundraising as Investment</vt:lpstr>
      <vt:lpstr>Return on Investment</vt:lpstr>
      <vt:lpstr>Business Subsidiaries Strategy</vt:lpstr>
      <vt:lpstr>Four Strategies to Leap Forward</vt:lpstr>
      <vt:lpstr>Partnership Strategy (22)</vt:lpstr>
      <vt:lpstr>PowerPoint Presentation</vt:lpstr>
      <vt:lpstr>Formal Partnership Criteria</vt:lpstr>
      <vt:lpstr>Informal Partnership Criteria</vt:lpstr>
      <vt:lpstr>PowerPoint Presentation</vt:lpstr>
      <vt:lpstr>Strategy for Civil Society (23)</vt:lpstr>
      <vt:lpstr>It’s not just you and your NGO</vt:lpstr>
      <vt:lpstr>Massachusetts Nonprofit Network</vt:lpstr>
      <vt:lpstr>Civil Society Working Together</vt:lpstr>
      <vt:lpstr>Leadership for Fundraising (24)</vt:lpstr>
      <vt:lpstr>Six Realistic Steps to Leadership</vt:lpstr>
      <vt:lpstr>Total Organization Fundraising (25)</vt:lpstr>
      <vt:lpstr>Everyone Is Responsible! </vt:lpstr>
      <vt:lpstr>PowerPoint Presentation</vt:lpstr>
      <vt:lpstr>PowerPoint Presentation</vt:lpstr>
      <vt:lpstr>PowerPoint Presentation</vt:lpstr>
      <vt:lpstr>How to Support Ken’s Civil Society Series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Strategies for Fundraising</dc:title>
  <dc:creator>Ken Phillips</dc:creator>
  <cp:lastModifiedBy>Ken Phillips</cp:lastModifiedBy>
  <cp:revision>328</cp:revision>
  <cp:lastPrinted>2022-11-10T19:20:36Z</cp:lastPrinted>
  <dcterms:created xsi:type="dcterms:W3CDTF">2018-06-16T12:57:10Z</dcterms:created>
  <dcterms:modified xsi:type="dcterms:W3CDTF">2023-01-09T17:33:30Z</dcterms:modified>
</cp:coreProperties>
</file>